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8" r:id="rId2"/>
    <p:sldId id="260" r:id="rId3"/>
    <p:sldId id="313" r:id="rId4"/>
    <p:sldId id="261" r:id="rId5"/>
    <p:sldId id="263" r:id="rId6"/>
    <p:sldId id="282" r:id="rId7"/>
    <p:sldId id="275" r:id="rId8"/>
    <p:sldId id="279" r:id="rId9"/>
    <p:sldId id="280" r:id="rId10"/>
    <p:sldId id="281" r:id="rId11"/>
    <p:sldId id="285" r:id="rId12"/>
    <p:sldId id="284" r:id="rId13"/>
    <p:sldId id="264" r:id="rId14"/>
    <p:sldId id="286" r:id="rId15"/>
    <p:sldId id="265" r:id="rId16"/>
    <p:sldId id="288" r:id="rId17"/>
    <p:sldId id="289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5" r:id="rId32"/>
    <p:sldId id="268" r:id="rId33"/>
    <p:sldId id="262" r:id="rId34"/>
    <p:sldId id="271" r:id="rId35"/>
    <p:sldId id="308" r:id="rId36"/>
    <p:sldId id="272" r:id="rId37"/>
    <p:sldId id="306" r:id="rId38"/>
    <p:sldId id="309" r:id="rId39"/>
    <p:sldId id="310" r:id="rId40"/>
    <p:sldId id="311" r:id="rId41"/>
    <p:sldId id="312" r:id="rId42"/>
  </p:sldIdLst>
  <p:sldSz cx="9144000" cy="5715000" type="screen16x1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93" autoAdjust="0"/>
  </p:normalViewPr>
  <p:slideViewPr>
    <p:cSldViewPr>
      <p:cViewPr varScale="1">
        <p:scale>
          <a:sx n="71" d="100"/>
          <a:sy n="71" d="100"/>
        </p:scale>
        <p:origin x="664" y="4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D8746-67D7-4F33-A39B-646F0B042C4F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68016-BA0E-498E-8781-C72807543F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578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68016-BA0E-498E-8781-C72807543FC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026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68016-BA0E-498E-8781-C72807543FC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62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68016-BA0E-498E-8781-C72807543FC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844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68016-BA0E-498E-8781-C72807543FC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041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68016-BA0E-498E-8781-C72807543FC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543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68016-BA0E-498E-8781-C72807543FC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553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68016-BA0E-498E-8781-C72807543FC3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81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12B985-C78F-4428-A499-4D6CA56A4D8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06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3BAE-2C94-4F7D-89EC-90DD66CF3DF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0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2716" y="1273324"/>
            <a:ext cx="7918648" cy="1946241"/>
          </a:xfrm>
        </p:spPr>
        <p:txBody>
          <a:bodyPr>
            <a:normAutofit/>
          </a:bodyPr>
          <a:lstStyle/>
          <a:p>
            <a:r>
              <a:rPr lang="de-DE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Aktenplanschulung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97215"/>
            <a:ext cx="2303544" cy="1199738"/>
          </a:xfrm>
          <a:prstGeom prst="rect">
            <a:avLst/>
          </a:prstGeom>
        </p:spPr>
      </p:pic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1331640" y="2962118"/>
            <a:ext cx="6400800" cy="864096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für operative Führungskräfte im FB 56</a:t>
            </a:r>
          </a:p>
          <a:p>
            <a:r>
              <a:rPr lang="de-DE" sz="2000" dirty="0" smtClean="0">
                <a:solidFill>
                  <a:srgbClr val="0070C0"/>
                </a:solidFill>
              </a:rPr>
              <a:t>1. Gruppe 14.11.22  / 2. Gruppe 17.11.22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5215-7511-4B74-9C96-F45A83AC82A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51520" y="297215"/>
            <a:ext cx="18002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Präsentation, lfd. Nr. 1</a:t>
            </a:r>
          </a:p>
          <a:p>
            <a:r>
              <a:rPr lang="de-DE" sz="1200" dirty="0" smtClean="0"/>
              <a:t>Informatorische Nutzung</a:t>
            </a:r>
          </a:p>
          <a:p>
            <a:r>
              <a:rPr lang="de-DE" sz="1200" dirty="0" smtClean="0"/>
              <a:t>gültig ab: 16.11.2022</a:t>
            </a:r>
          </a:p>
          <a:p>
            <a:r>
              <a:rPr lang="de-DE" sz="1200" dirty="0" smtClean="0"/>
              <a:t>gültig bis: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1681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3E4F-4B92-427A-963D-68C363539B7E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31801" y="729294"/>
            <a:ext cx="8880411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000" dirty="0" smtClean="0"/>
              <a:t>312 100 Leistungen für Unterkunft und Heizungen</a:t>
            </a:r>
            <a:endParaRPr lang="de-DE" sz="2000" dirty="0"/>
          </a:p>
        </p:txBody>
      </p:sp>
      <p:sp>
        <p:nvSpPr>
          <p:cNvPr id="40" name="Textfeld 39"/>
          <p:cNvSpPr txBox="1"/>
          <p:nvPr/>
        </p:nvSpPr>
        <p:spPr>
          <a:xfrm>
            <a:off x="133339" y="1377366"/>
            <a:ext cx="8880411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000" dirty="0" smtClean="0"/>
              <a:t>312 200 Eingliederungsleistungen</a:t>
            </a:r>
            <a:endParaRPr lang="de-DE" sz="2000" dirty="0"/>
          </a:p>
        </p:txBody>
      </p:sp>
      <p:sp>
        <p:nvSpPr>
          <p:cNvPr id="41" name="Textfeld 40"/>
          <p:cNvSpPr txBox="1"/>
          <p:nvPr/>
        </p:nvSpPr>
        <p:spPr>
          <a:xfrm>
            <a:off x="131800" y="2025438"/>
            <a:ext cx="8880411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000" dirty="0" smtClean="0"/>
              <a:t>312 300 Einmalige Leistungen</a:t>
            </a:r>
            <a:endParaRPr lang="de-DE" sz="2000" dirty="0"/>
          </a:p>
        </p:txBody>
      </p:sp>
      <p:sp>
        <p:nvSpPr>
          <p:cNvPr id="42" name="Textfeld 41"/>
          <p:cNvSpPr txBox="1"/>
          <p:nvPr/>
        </p:nvSpPr>
        <p:spPr>
          <a:xfrm>
            <a:off x="131796" y="2673510"/>
            <a:ext cx="8880411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000" dirty="0" smtClean="0"/>
              <a:t>312 400 Arbeitslosengeld II (Option)</a:t>
            </a:r>
            <a:endParaRPr lang="de-DE" sz="2000" dirty="0"/>
          </a:p>
        </p:txBody>
      </p:sp>
      <p:sp>
        <p:nvSpPr>
          <p:cNvPr id="43" name="Textfeld 42"/>
          <p:cNvSpPr txBox="1"/>
          <p:nvPr/>
        </p:nvSpPr>
        <p:spPr>
          <a:xfrm>
            <a:off x="131795" y="3278965"/>
            <a:ext cx="8880411" cy="50405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000" dirty="0" smtClean="0"/>
              <a:t>312 500 Eingliederungsleistungen (Option)</a:t>
            </a:r>
            <a:endParaRPr lang="de-DE" sz="2000" dirty="0"/>
          </a:p>
        </p:txBody>
      </p:sp>
      <p:sp>
        <p:nvSpPr>
          <p:cNvPr id="44" name="Textfeld 43"/>
          <p:cNvSpPr txBox="1"/>
          <p:nvPr/>
        </p:nvSpPr>
        <p:spPr>
          <a:xfrm>
            <a:off x="131798" y="3924505"/>
            <a:ext cx="8880411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000" dirty="0" smtClean="0"/>
              <a:t>312 600 Leistungen für Bildung und Teilhabe    </a:t>
            </a:r>
            <a:r>
              <a:rPr lang="de-DE" sz="2000" dirty="0" smtClean="0">
                <a:sym typeface="Wingdings 3" panose="05040102010807070707" pitchFamily="18" charset="2"/>
              </a:rPr>
              <a:t></a:t>
            </a:r>
            <a:r>
              <a:rPr lang="de-DE" sz="2000" dirty="0" smtClean="0"/>
              <a:t>    347 000 BuT nach § 6b BKKG</a:t>
            </a:r>
            <a:endParaRPr lang="de-DE" sz="2000" dirty="0"/>
          </a:p>
        </p:txBody>
      </p:sp>
      <p:sp>
        <p:nvSpPr>
          <p:cNvPr id="45" name="Textfeld 44"/>
          <p:cNvSpPr txBox="1"/>
          <p:nvPr/>
        </p:nvSpPr>
        <p:spPr>
          <a:xfrm>
            <a:off x="132567" y="4546138"/>
            <a:ext cx="8880411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000" dirty="0" smtClean="0"/>
              <a:t>312 900 Verwaltung der Grundsicherung für Arbeitsuchende (originär und Option)</a:t>
            </a:r>
            <a:endParaRPr lang="de-DE" sz="2000" dirty="0"/>
          </a:p>
        </p:txBody>
      </p:sp>
      <p:sp>
        <p:nvSpPr>
          <p:cNvPr id="13" name="Textfeld 12"/>
          <p:cNvSpPr txBox="1"/>
          <p:nvPr/>
        </p:nvSpPr>
        <p:spPr>
          <a:xfrm>
            <a:off x="131794" y="121196"/>
            <a:ext cx="8880411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Regal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7328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99AF7-C9A3-4AFB-816C-6B461150C22A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31793" y="1561356"/>
            <a:ext cx="8880411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700" b="1" dirty="0" smtClean="0"/>
              <a:t>312.500.20.05 Eingliederung von jungen Menschen</a:t>
            </a:r>
            <a:endParaRPr lang="de-DE" sz="2700" b="1" dirty="0"/>
          </a:p>
        </p:txBody>
      </p:sp>
      <p:sp>
        <p:nvSpPr>
          <p:cNvPr id="43" name="Textfeld 42"/>
          <p:cNvSpPr txBox="1"/>
          <p:nvPr/>
        </p:nvSpPr>
        <p:spPr>
          <a:xfrm>
            <a:off x="127724" y="3145532"/>
            <a:ext cx="8880411" cy="8107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Akte</a:t>
            </a:r>
            <a:endParaRPr lang="de-DE" sz="2800" b="1" dirty="0"/>
          </a:p>
        </p:txBody>
      </p:sp>
      <p:sp>
        <p:nvSpPr>
          <p:cNvPr id="47" name="Textfeld 46"/>
          <p:cNvSpPr txBox="1"/>
          <p:nvPr/>
        </p:nvSpPr>
        <p:spPr>
          <a:xfrm>
            <a:off x="131790" y="553244"/>
            <a:ext cx="8880411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Regalboden (= Aktenzeichen)</a:t>
            </a:r>
            <a:endParaRPr lang="de-DE" sz="2800" b="1" dirty="0"/>
          </a:p>
        </p:txBody>
      </p:sp>
      <p:sp>
        <p:nvSpPr>
          <p:cNvPr id="48" name="Textfeld 47"/>
          <p:cNvSpPr txBox="1"/>
          <p:nvPr/>
        </p:nvSpPr>
        <p:spPr>
          <a:xfrm>
            <a:off x="131789" y="4085402"/>
            <a:ext cx="8880411" cy="8107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312.500.20.05</a:t>
            </a:r>
          </a:p>
          <a:p>
            <a:r>
              <a:rPr lang="de-DE" sz="2800" b="1" dirty="0" smtClean="0"/>
              <a:t>Assistierte </a:t>
            </a:r>
            <a:r>
              <a:rPr lang="de-DE" sz="2800" b="1" dirty="0"/>
              <a:t>Ausbildung § 74 SGB III - Allgemein [2022-2024] </a:t>
            </a:r>
          </a:p>
        </p:txBody>
      </p:sp>
    </p:spTree>
    <p:extLst>
      <p:ext uri="{BB962C8B-B14F-4D97-AF65-F5344CB8AC3E}">
        <p14:creationId xmlns:p14="http://schemas.microsoft.com/office/powerpoint/2010/main" val="43957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705C-E74A-49FE-8F96-CE7D74CA5F9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8cm Aktenordner DIN A4 mit Wolkenmarmorbez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829"/>
            <a:ext cx="3351694" cy="335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gisterblätter - günstig kaufen - Böttcher 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758747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feil nach rechts 7"/>
          <p:cNvSpPr/>
          <p:nvPr/>
        </p:nvSpPr>
        <p:spPr>
          <a:xfrm>
            <a:off x="3466497" y="1705676"/>
            <a:ext cx="500226" cy="43204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>
            <a:off x="6303087" y="1705676"/>
            <a:ext cx="500226" cy="43204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102089" y="3579637"/>
            <a:ext cx="3147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Akte</a:t>
            </a:r>
            <a:endParaRPr lang="de-DE" sz="3600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3978530" y="3579637"/>
            <a:ext cx="2040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Register</a:t>
            </a:r>
            <a:endParaRPr lang="de-DE" sz="36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6658518" y="3556153"/>
            <a:ext cx="2485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Dokumente</a:t>
            </a:r>
            <a:endParaRPr lang="de-DE" sz="36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124370" y="4202484"/>
            <a:ext cx="3147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Assistierte Ausbildung § 74 SGB III - Allgemein [2022-2024] 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389886" y="4331772"/>
            <a:ext cx="3147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Leitfaden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6773246" y="4147105"/>
            <a:ext cx="2336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Leitfaden - </a:t>
            </a:r>
            <a:r>
              <a:rPr lang="de-DE" sz="2400" b="1" dirty="0" err="1" smtClean="0"/>
              <a:t>AsA</a:t>
            </a:r>
            <a:endParaRPr lang="de-DE" sz="2400" b="1" dirty="0" smtClean="0"/>
          </a:p>
          <a:p>
            <a:pPr algn="ctr"/>
            <a:r>
              <a:rPr lang="de-DE" sz="2400" b="1" dirty="0" smtClean="0"/>
              <a:t>§ 74 SGB III</a:t>
            </a:r>
            <a:endParaRPr lang="de-DE" sz="2400" b="1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0272" y="758748"/>
            <a:ext cx="1697332" cy="237626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300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1521" y="2209428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70C0"/>
                </a:solidFill>
              </a:rPr>
              <a:t>2</a:t>
            </a:r>
            <a:r>
              <a:rPr lang="de-DE" sz="3600" b="1" dirty="0" smtClean="0">
                <a:solidFill>
                  <a:srgbClr val="0070C0"/>
                </a:solidFill>
              </a:rPr>
              <a:t>. Doxis4 – Ein erster Blick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5F63-F34D-494D-99D9-F39DDBC86FF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</p:spPr>
        <p:txBody>
          <a:bodyPr/>
          <a:lstStyle/>
          <a:p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DFB8-76BF-414C-BBFF-34EE8F18994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70" y="49187"/>
            <a:ext cx="9063460" cy="5247771"/>
          </a:xfrm>
          <a:prstGeom prst="rect">
            <a:avLst/>
          </a:prstGeom>
          <a:ln>
            <a:noFill/>
          </a:ln>
        </p:spPr>
      </p:pic>
      <p:sp>
        <p:nvSpPr>
          <p:cNvPr id="7" name="Geschweifte Klammer links 6"/>
          <p:cNvSpPr/>
          <p:nvPr/>
        </p:nvSpPr>
        <p:spPr>
          <a:xfrm>
            <a:off x="251520" y="1777380"/>
            <a:ext cx="205680" cy="2232248"/>
          </a:xfrm>
          <a:prstGeom prst="lef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/>
          <p:nvPr/>
        </p:nvCxnSpPr>
        <p:spPr>
          <a:xfrm flipV="1">
            <a:off x="611560" y="4081636"/>
            <a:ext cx="0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5575" y="454675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Register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1521" y="2209428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3. Aktenzeichen – Geschäftszeichen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1684-89FE-4AA0-A24E-66C43966601C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7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F54-6B29-4250-9436-8CE016F333FA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6495" y="2781687"/>
            <a:ext cx="8701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 smtClean="0">
                <a:solidFill>
                  <a:srgbClr val="FF0000"/>
                </a:solidFill>
              </a:rPr>
              <a:t>312.900.20.02-2022/00028</a:t>
            </a:r>
            <a:endParaRPr lang="de-DE" sz="5400" dirty="0">
              <a:solidFill>
                <a:srgbClr val="FF0000"/>
              </a:solidFill>
            </a:endParaRPr>
          </a:p>
        </p:txBody>
      </p:sp>
      <p:sp>
        <p:nvSpPr>
          <p:cNvPr id="9" name="Geschweifte Klammer rechts 8"/>
          <p:cNvSpPr/>
          <p:nvPr/>
        </p:nvSpPr>
        <p:spPr>
          <a:xfrm rot="16200000">
            <a:off x="2358116" y="-277014"/>
            <a:ext cx="814026" cy="4045792"/>
          </a:xfrm>
          <a:prstGeom prst="rightBrac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Geschweifte Klammer rechts 9"/>
          <p:cNvSpPr/>
          <p:nvPr/>
        </p:nvSpPr>
        <p:spPr>
          <a:xfrm rot="5400000">
            <a:off x="4223080" y="238472"/>
            <a:ext cx="624408" cy="7576229"/>
          </a:xfrm>
          <a:prstGeom prst="rightBrac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795030" y="263410"/>
            <a:ext cx="39121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smtClean="0"/>
              <a:t>Aktenzeichen</a:t>
            </a:r>
            <a:endParaRPr lang="de-DE" sz="4400" dirty="0"/>
          </a:p>
        </p:txBody>
      </p:sp>
      <p:sp>
        <p:nvSpPr>
          <p:cNvPr id="12" name="Textfeld 11"/>
          <p:cNvSpPr txBox="1"/>
          <p:nvPr/>
        </p:nvSpPr>
        <p:spPr>
          <a:xfrm>
            <a:off x="2300875" y="4359737"/>
            <a:ext cx="4468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smtClean="0"/>
              <a:t>Geschäftszeichen</a:t>
            </a:r>
            <a:endParaRPr lang="de-DE" sz="4400" dirty="0"/>
          </a:p>
        </p:txBody>
      </p:sp>
      <p:sp>
        <p:nvSpPr>
          <p:cNvPr id="13" name="Geschweifte Klammer rechts 12"/>
          <p:cNvSpPr/>
          <p:nvPr/>
        </p:nvSpPr>
        <p:spPr>
          <a:xfrm rot="16200000">
            <a:off x="4991788" y="1273463"/>
            <a:ext cx="1439642" cy="1558077"/>
          </a:xfrm>
          <a:prstGeom prst="rightBrac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5071446" y="263409"/>
            <a:ext cx="1280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smtClean="0"/>
              <a:t>Jahr</a:t>
            </a:r>
            <a:endParaRPr lang="de-DE" sz="4400" dirty="0"/>
          </a:p>
        </p:txBody>
      </p:sp>
      <p:sp>
        <p:nvSpPr>
          <p:cNvPr id="15" name="Textfeld 14"/>
          <p:cNvSpPr txBox="1"/>
          <p:nvPr/>
        </p:nvSpPr>
        <p:spPr>
          <a:xfrm>
            <a:off x="6537314" y="263410"/>
            <a:ext cx="17952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smtClean="0"/>
              <a:t>lfd. Nr.</a:t>
            </a:r>
            <a:endParaRPr lang="de-DE" sz="4400" dirty="0"/>
          </a:p>
        </p:txBody>
      </p:sp>
      <p:sp>
        <p:nvSpPr>
          <p:cNvPr id="16" name="Geschweifte Klammer rechts 15"/>
          <p:cNvSpPr/>
          <p:nvPr/>
        </p:nvSpPr>
        <p:spPr>
          <a:xfrm rot="16200000">
            <a:off x="6730666" y="1270370"/>
            <a:ext cx="1445829" cy="1558077"/>
          </a:xfrm>
          <a:prstGeom prst="rightBrac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Geschweifte Klammer rechts 16"/>
          <p:cNvSpPr/>
          <p:nvPr/>
        </p:nvSpPr>
        <p:spPr>
          <a:xfrm rot="16200000">
            <a:off x="1770787" y="1555284"/>
            <a:ext cx="158865" cy="2275212"/>
          </a:xfrm>
          <a:prstGeom prst="rightBrac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Geschweifte Klammer rechts 17"/>
          <p:cNvSpPr/>
          <p:nvPr/>
        </p:nvSpPr>
        <p:spPr>
          <a:xfrm rot="16200000">
            <a:off x="3855633" y="1849294"/>
            <a:ext cx="200960" cy="1663823"/>
          </a:xfrm>
          <a:prstGeom prst="rightBrac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767229" y="2169557"/>
            <a:ext cx="2192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Haushaltsprodukt</a:t>
            </a:r>
            <a:endParaRPr lang="de-DE" sz="2000" dirty="0"/>
          </a:p>
        </p:txBody>
      </p:sp>
      <p:sp>
        <p:nvSpPr>
          <p:cNvPr id="19" name="Textfeld 18"/>
          <p:cNvSpPr txBox="1"/>
          <p:nvPr/>
        </p:nvSpPr>
        <p:spPr>
          <a:xfrm>
            <a:off x="2987826" y="2152895"/>
            <a:ext cx="203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KGSt-Aktenplan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9505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1521" y="2209428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70C0"/>
                </a:solidFill>
              </a:rPr>
              <a:t>4</a:t>
            </a:r>
            <a:r>
              <a:rPr lang="de-DE" sz="3600" b="1" dirty="0" smtClean="0">
                <a:solidFill>
                  <a:srgbClr val="0070C0"/>
                </a:solidFill>
              </a:rPr>
              <a:t>. Aufbau des Aktenplans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B4CB-91EF-4ECF-9C03-CAB9BE1D264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04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Es gelten Rahmenbedingungen…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EE70-5142-4614-8F16-110EB4DD846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7504" y="1345332"/>
            <a:ext cx="903649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sz="2400" b="1" dirty="0" smtClean="0"/>
              <a:t>Die Aktenzeichen orientieren sich an den Haushaltsprodukten</a:t>
            </a:r>
            <a:br>
              <a:rPr lang="de-DE" sz="2400" b="1" dirty="0" smtClean="0"/>
            </a:br>
            <a:r>
              <a:rPr lang="de-DE" sz="2400" b="1" dirty="0" smtClean="0"/>
              <a:t>und dem produktorientierten Aktenplan der KGSt.</a:t>
            </a:r>
          </a:p>
          <a:p>
            <a:pPr marL="342900" indent="-342900">
              <a:buFont typeface="+mj-lt"/>
              <a:buAutoNum type="arabicPeriod"/>
            </a:pPr>
            <a:endParaRPr lang="de-DE" sz="2400" b="1" dirty="0"/>
          </a:p>
          <a:p>
            <a:pPr marL="342900" indent="-342900">
              <a:buFont typeface="+mj-lt"/>
              <a:buAutoNum type="arabicPeriod"/>
            </a:pPr>
            <a:r>
              <a:rPr lang="de-DE" sz="2400" b="1" dirty="0" smtClean="0"/>
              <a:t>Gleiche Themen (Aufgaben, Prozesse) haben das gleiche Aktenzeichen. </a:t>
            </a:r>
            <a:br>
              <a:rPr lang="de-DE" sz="2400" b="1" dirty="0" smtClean="0"/>
            </a:br>
            <a:r>
              <a:rPr lang="de-DE" sz="2400" dirty="0" smtClean="0"/>
              <a:t>Das bedeutet: Gleiche Themen stehen im gleichen Regal.</a:t>
            </a:r>
          </a:p>
          <a:p>
            <a:pPr marL="342900" indent="-342900">
              <a:buFont typeface="+mj-lt"/>
              <a:buAutoNum type="arabicPeriod"/>
            </a:pPr>
            <a:endParaRPr lang="de-DE" sz="2400" b="1" dirty="0"/>
          </a:p>
          <a:p>
            <a:pPr marL="342900" indent="-342900">
              <a:buFont typeface="+mj-lt"/>
              <a:buAutoNum type="arabicPeriod"/>
            </a:pPr>
            <a:r>
              <a:rPr lang="de-DE" sz="2800" b="1" dirty="0" smtClean="0">
                <a:solidFill>
                  <a:srgbClr val="FF0000"/>
                </a:solidFill>
              </a:rPr>
              <a:t>Das erste Ordnungskriterium ist das </a:t>
            </a:r>
            <a:r>
              <a:rPr lang="de-DE" sz="2800" b="1" u="sng" dirty="0" smtClean="0">
                <a:solidFill>
                  <a:srgbClr val="FF0000"/>
                </a:solidFill>
              </a:rPr>
              <a:t>Thema</a:t>
            </a:r>
            <a:r>
              <a:rPr lang="de-DE" sz="2800" b="1" dirty="0" smtClean="0">
                <a:solidFill>
                  <a:srgbClr val="FF0000"/>
                </a:solidFill>
              </a:rPr>
              <a:t>, nicht die OE.</a:t>
            </a:r>
            <a:endParaRPr lang="de-D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63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E7CE-3940-48BE-89DC-F3443601247E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56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251521" y="1201316"/>
            <a:ext cx="8551796" cy="38164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  <a:tabLst>
                <a:tab pos="1255713" algn="l"/>
              </a:tabLst>
            </a:pPr>
            <a:endParaRPr lang="de-DE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280738" y="1057300"/>
            <a:ext cx="8551796" cy="4087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2400"/>
              </a:spcBef>
            </a:pPr>
            <a:r>
              <a:rPr lang="de-DE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DMS = </a:t>
            </a:r>
            <a:r>
              <a:rPr lang="de-DE" sz="3600" b="1" dirty="0" smtClean="0">
                <a:solidFill>
                  <a:srgbClr val="FF0000"/>
                </a:solidFill>
              </a:rPr>
              <a:t>D</a:t>
            </a:r>
            <a:r>
              <a:rPr lang="de-D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okumenten</a:t>
            </a:r>
            <a:r>
              <a:rPr lang="de-DE" sz="3600" b="1" dirty="0" smtClean="0">
                <a:solidFill>
                  <a:srgbClr val="FF0000"/>
                </a:solidFill>
              </a:rPr>
              <a:t>m</a:t>
            </a:r>
            <a:r>
              <a:rPr lang="de-D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anagement</a:t>
            </a:r>
            <a:r>
              <a:rPr lang="de-DE" sz="3600" b="1" dirty="0" smtClean="0">
                <a:solidFill>
                  <a:srgbClr val="FF0000"/>
                </a:solidFill>
              </a:rPr>
              <a:t>s</a:t>
            </a:r>
            <a:r>
              <a:rPr lang="de-D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ystem</a:t>
            </a:r>
          </a:p>
          <a:p>
            <a:pPr algn="l">
              <a:spcBef>
                <a:spcPts val="2400"/>
              </a:spcBef>
            </a:pPr>
            <a:r>
              <a:rPr lang="de-D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Doxis4 = Name der Software / des DMS</a:t>
            </a:r>
          </a:p>
          <a:p>
            <a:pPr algn="l">
              <a:spcBef>
                <a:spcPts val="2400"/>
              </a:spcBef>
            </a:pPr>
            <a:r>
              <a:rPr lang="de-D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 = Name des Softwareanbieters</a:t>
            </a:r>
          </a:p>
          <a:p>
            <a:pPr algn="l">
              <a:spcBef>
                <a:spcPts val="2400"/>
              </a:spcBef>
            </a:pPr>
            <a:r>
              <a:rPr lang="de-DE" sz="3600" b="1" dirty="0" smtClean="0">
                <a:solidFill>
                  <a:schemeClr val="bg1"/>
                </a:solidFill>
              </a:rPr>
              <a:t>SER </a:t>
            </a:r>
            <a:r>
              <a:rPr lang="de-D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SER Solutions Deutschland GmbH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CF5-127D-4CC8-ABB9-6C6EB88D78C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6246-6E8A-4880-A0E6-49A00B6EFAF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4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1B36-2ADF-48B5-982A-63000E112DC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6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49FD-AD25-431A-BCAE-B35FA25319A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6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  <a:p>
            <a:r>
              <a:rPr lang="de-DE" b="1" dirty="0" smtClean="0"/>
              <a:t>Controlling	Öffentlichkeitsarbeit	Ausschüsse	Datenschutz</a:t>
            </a:r>
          </a:p>
          <a:p>
            <a:r>
              <a:rPr lang="de-DE" b="1" dirty="0" smtClean="0"/>
              <a:t>QM		Personal			Arbeitsschutz	Projekte</a:t>
            </a:r>
          </a:p>
          <a:p>
            <a:r>
              <a:rPr lang="de-DE" b="1" dirty="0" smtClean="0"/>
              <a:t>EDV/IT		Haushalt			Gebäude		Dienstbetrieb usw.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94CE-CA9E-433D-9B33-9F4D30064E3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6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  <a:p>
            <a:r>
              <a:rPr lang="de-DE" b="1" dirty="0" smtClean="0"/>
              <a:t>Controlling	Öffentlichkeitsarbeit	Ausschüsse	Datenschutz</a:t>
            </a:r>
          </a:p>
          <a:p>
            <a:r>
              <a:rPr lang="de-DE" b="1" dirty="0" smtClean="0"/>
              <a:t>QM		Personal			Arbeitsschutz	Projekte</a:t>
            </a:r>
          </a:p>
          <a:p>
            <a:r>
              <a:rPr lang="de-DE" b="1" dirty="0" smtClean="0"/>
              <a:t>EDV/IT		Haushalt			Gebäude		Dienstbetrieb usw.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72000" y="2569468"/>
            <a:ext cx="0" cy="1224136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1619672" y="2569468"/>
            <a:ext cx="0" cy="1224136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7452320" y="2569468"/>
            <a:ext cx="0" cy="1224136"/>
          </a:xfrm>
          <a:prstGeom prst="straightConnector1">
            <a:avLst/>
          </a:prstGeom>
          <a:ln w="381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FA0F-2865-43C6-8388-D9F8DE41053A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6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  <a:p>
            <a:r>
              <a:rPr lang="de-DE" b="1" dirty="0" smtClean="0"/>
              <a:t>Controlling	Öffentlichkeitsarbeit	Ausschüsse	Datenschutz</a:t>
            </a:r>
          </a:p>
          <a:p>
            <a:r>
              <a:rPr lang="de-DE" b="1" dirty="0" smtClean="0"/>
              <a:t>QM		Personal			Arbeitsschutz	Projekte</a:t>
            </a:r>
          </a:p>
          <a:p>
            <a:r>
              <a:rPr lang="de-DE" b="1" dirty="0" smtClean="0"/>
              <a:t>EDV/IT		Haushalt			Gebäude		Dienstbetrieb usw.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51521" y="2581703"/>
            <a:ext cx="8551796" cy="115212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de-DE"/>
            </a:defPPr>
          </a:lstStyle>
          <a:p>
            <a:endParaRPr lang="de-DE" b="1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4B84-35D5-4DE7-B29C-85B1CB280C0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6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  <a:p>
            <a:r>
              <a:rPr lang="de-DE" b="1" dirty="0" smtClean="0"/>
              <a:t>Controlling	Öffentlichkeitsarbeit	Ausschüsse	Datenschutz</a:t>
            </a:r>
          </a:p>
          <a:p>
            <a:r>
              <a:rPr lang="de-DE" b="1" dirty="0" smtClean="0"/>
              <a:t>QM		Personal			Arbeitsschutz	Projekte</a:t>
            </a:r>
          </a:p>
          <a:p>
            <a:r>
              <a:rPr lang="de-DE" b="1" dirty="0" smtClean="0"/>
              <a:t>EDV/IT		Haushalt			Gebäude		Dienstbetrieb usw.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51521" y="2581703"/>
            <a:ext cx="8551796" cy="115212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de-DE"/>
            </a:defPPr>
          </a:lstStyle>
          <a:p>
            <a:endParaRPr lang="de-DE" b="1" dirty="0" smtClean="0"/>
          </a:p>
          <a:p>
            <a:r>
              <a:rPr lang="de-DE" b="1" dirty="0" smtClean="0"/>
              <a:t>Kooperationen (Jugendberufsagentur, KiBiZ)	Zuständigkeiten und Verfahren</a:t>
            </a:r>
          </a:p>
          <a:p>
            <a:r>
              <a:rPr lang="de-DE" b="1" dirty="0" smtClean="0"/>
              <a:t>Leistungsberechtigung	Widersprüche	Erstattungsansprüche</a:t>
            </a:r>
          </a:p>
          <a:p>
            <a:r>
              <a:rPr lang="de-DE" b="1" dirty="0" smtClean="0"/>
              <a:t>Leistungsmissbrauch	KdU	BuT	Einkommen, Vermögen usw.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CC94-F551-4685-86FA-7F79E6799ED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6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  <a:p>
            <a:r>
              <a:rPr lang="de-DE" b="1" dirty="0" smtClean="0"/>
              <a:t>Controlling	Öffentlichkeitsarbeit	Ausschüsse	Datenschutz</a:t>
            </a:r>
          </a:p>
          <a:p>
            <a:r>
              <a:rPr lang="de-DE" b="1" dirty="0" smtClean="0"/>
              <a:t>QM		Personal			Arbeitsschutz	Projekte</a:t>
            </a:r>
          </a:p>
          <a:p>
            <a:r>
              <a:rPr lang="de-DE" b="1" dirty="0" smtClean="0"/>
              <a:t>EDV/IT		Haushalt			Gebäude		Dienstbetrieb usw.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51521" y="2581703"/>
            <a:ext cx="8551796" cy="115212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de-DE"/>
            </a:defPPr>
          </a:lstStyle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Gemeinsame Aufgaben der sozialen Fachbereiche</a:t>
            </a:r>
          </a:p>
          <a:p>
            <a:r>
              <a:rPr lang="de-DE" b="1" dirty="0" smtClean="0"/>
              <a:t>Kooperationen (Jugendberufsagentur, KiBiZ)	Zuständigkeiten und Verfahren</a:t>
            </a:r>
          </a:p>
          <a:p>
            <a:r>
              <a:rPr lang="de-DE" b="1" dirty="0" smtClean="0"/>
              <a:t>Leistungsberechtigung	Widersprüche	Erstattungsansprüche</a:t>
            </a:r>
          </a:p>
          <a:p>
            <a:r>
              <a:rPr lang="de-DE" b="1" dirty="0" smtClean="0"/>
              <a:t>Leistungsmissbrauch	KdU	BuT	Einkommen, Vermögen usw.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r>
              <a:rPr lang="de-DE" sz="2000" dirty="0" smtClean="0"/>
              <a:t>8 Produkte</a:t>
            </a:r>
          </a:p>
          <a:p>
            <a:pPr algn="ctr"/>
            <a:r>
              <a:rPr lang="de-DE" sz="2000" dirty="0" smtClean="0"/>
              <a:t>312.100 – 312.600,</a:t>
            </a:r>
          </a:p>
          <a:p>
            <a:pPr algn="ctr"/>
            <a:r>
              <a:rPr lang="de-DE" sz="2000" dirty="0" smtClean="0"/>
              <a:t>312.900 und 347.000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CAB7-6690-4B2C-9363-0DCB507CFDF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3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  <a:p>
            <a:pPr algn="ctr"/>
            <a:endParaRPr lang="de-DE" sz="900" b="1" dirty="0">
              <a:solidFill>
                <a:srgbClr val="FF0000"/>
              </a:solidFill>
            </a:endParaRPr>
          </a:p>
          <a:p>
            <a:pPr algn="ctr"/>
            <a:r>
              <a:rPr lang="de-DE" sz="2800" b="1" dirty="0" smtClean="0"/>
              <a:t>000.000er Gruppe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51521" y="2581703"/>
            <a:ext cx="8551796" cy="115212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de-DE"/>
            </a:defPPr>
          </a:lstStyle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Gemeinsame Aufgaben der sozialen Fachbereiche</a:t>
            </a:r>
          </a:p>
          <a:p>
            <a:pPr algn="ctr"/>
            <a:endParaRPr lang="de-DE" sz="800" b="1" dirty="0">
              <a:solidFill>
                <a:srgbClr val="FF0000"/>
              </a:solidFill>
            </a:endParaRPr>
          </a:p>
          <a:p>
            <a:pPr algn="ctr"/>
            <a:r>
              <a:rPr lang="de-DE" sz="2800" b="1" dirty="0"/>
              <a:t>3</a:t>
            </a:r>
            <a:r>
              <a:rPr lang="de-DE" sz="2800" b="1" dirty="0" smtClean="0"/>
              <a:t>00.000er </a:t>
            </a:r>
            <a:r>
              <a:rPr lang="de-DE" sz="2800" b="1" dirty="0"/>
              <a:t>Gruppe</a:t>
            </a:r>
          </a:p>
          <a:p>
            <a:pPr algn="ctr"/>
            <a:endParaRPr lang="de-DE" sz="2000" b="1" dirty="0" smtClean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pPr algn="ctr"/>
            <a:endParaRPr lang="de-DE" sz="1050" b="1" dirty="0" smtClean="0">
              <a:solidFill>
                <a:srgbClr val="FF0000"/>
              </a:solidFill>
            </a:endParaRPr>
          </a:p>
          <a:p>
            <a:pPr algn="ctr"/>
            <a:r>
              <a:rPr lang="de-DE" sz="2000" b="1" dirty="0" smtClean="0"/>
              <a:t>312.000er</a:t>
            </a:r>
          </a:p>
          <a:p>
            <a:pPr algn="ctr"/>
            <a:r>
              <a:rPr lang="de-DE" sz="2000" b="1" dirty="0" smtClean="0"/>
              <a:t>Gruppe</a:t>
            </a:r>
            <a:endParaRPr lang="de-DE" sz="20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9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Ordnungskriterium Aktenzeichen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BFE7A-89B7-48D6-B946-CBCF63642D2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1" y="1201313"/>
            <a:ext cx="8551796" cy="118843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Fachneutrale Aufgaben</a:t>
            </a:r>
          </a:p>
          <a:p>
            <a:pPr algn="ctr"/>
            <a:endParaRPr lang="de-DE" sz="900" b="1" dirty="0">
              <a:solidFill>
                <a:srgbClr val="FF0000"/>
              </a:solidFill>
            </a:endParaRPr>
          </a:p>
          <a:p>
            <a:pPr algn="ctr"/>
            <a:r>
              <a:rPr lang="de-DE" sz="2800" b="1" dirty="0" smtClean="0"/>
              <a:t>000.000er Gruppe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51521" y="2581703"/>
            <a:ext cx="8551796" cy="115212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de-DE"/>
            </a:defPPr>
          </a:lstStyle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Gemeinsame Aufgaben der sozialen Fachbereiche</a:t>
            </a:r>
          </a:p>
          <a:p>
            <a:pPr algn="ctr"/>
            <a:endParaRPr lang="de-DE" sz="800" b="1" dirty="0">
              <a:solidFill>
                <a:srgbClr val="FF0000"/>
              </a:solidFill>
            </a:endParaRPr>
          </a:p>
          <a:p>
            <a:pPr algn="ctr"/>
            <a:r>
              <a:rPr lang="de-DE" sz="2800" b="1" dirty="0"/>
              <a:t>3</a:t>
            </a:r>
            <a:r>
              <a:rPr lang="de-DE" sz="2800" b="1" dirty="0" smtClean="0"/>
              <a:t>00.000er </a:t>
            </a:r>
            <a:r>
              <a:rPr lang="de-DE" sz="2800" b="1" dirty="0"/>
              <a:t>Gruppe</a:t>
            </a:r>
          </a:p>
          <a:p>
            <a:pPr algn="ctr"/>
            <a:endParaRPr lang="de-DE" sz="2000" b="1" dirty="0" smtClean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1521" y="3925788"/>
            <a:ext cx="2708877" cy="130797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FB 56 Jobcenter</a:t>
            </a:r>
          </a:p>
          <a:p>
            <a:endParaRPr lang="de-DE" sz="1050" b="1" dirty="0" smtClean="0">
              <a:solidFill>
                <a:srgbClr val="FF0000"/>
              </a:solidFill>
            </a:endParaRPr>
          </a:p>
          <a:p>
            <a:r>
              <a:rPr lang="de-DE" sz="2000" dirty="0" smtClean="0"/>
              <a:t>312.000er</a:t>
            </a:r>
          </a:p>
          <a:p>
            <a:r>
              <a:rPr lang="de-DE" sz="2000" dirty="0" smtClean="0"/>
              <a:t>Gruppe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6094440" y="3925785"/>
            <a:ext cx="2708877" cy="13079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FB 50 Soziales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17561" y="3925784"/>
            <a:ext cx="2708877" cy="130797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FB 51 Jugend</a:t>
            </a:r>
            <a:endParaRPr lang="de-DE" sz="2000" b="1" dirty="0">
              <a:solidFill>
                <a:srgbClr val="FF0000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 flipH="1" flipV="1">
            <a:off x="2339752" y="3438131"/>
            <a:ext cx="1416" cy="720230"/>
          </a:xfrm>
          <a:prstGeom prst="straightConnector1">
            <a:avLst/>
          </a:prstGeom>
          <a:ln w="381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1547664" y="4151006"/>
            <a:ext cx="15413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rgbClr val="00B050"/>
                </a:solidFill>
              </a:rPr>
              <a:t>Einzelne Aktenzeichen können</a:t>
            </a:r>
          </a:p>
          <a:p>
            <a:pPr algn="ctr"/>
            <a:r>
              <a:rPr lang="de-DE" sz="1600" dirty="0">
                <a:solidFill>
                  <a:srgbClr val="00B050"/>
                </a:solidFill>
              </a:rPr>
              <a:t>l</a:t>
            </a:r>
            <a:r>
              <a:rPr lang="de-DE" sz="1600" dirty="0" smtClean="0">
                <a:solidFill>
                  <a:srgbClr val="00B050"/>
                </a:solidFill>
              </a:rPr>
              <a:t>eer laufen</a:t>
            </a:r>
            <a:endParaRPr lang="de-DE" sz="1600" dirty="0">
              <a:solidFill>
                <a:srgbClr val="00B050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 flipH="1" flipV="1">
            <a:off x="5305793" y="3438131"/>
            <a:ext cx="1416" cy="720230"/>
          </a:xfrm>
          <a:prstGeom prst="straightConnector1">
            <a:avLst/>
          </a:prstGeom>
          <a:ln w="381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4513705" y="4151006"/>
            <a:ext cx="15413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rgbClr val="00B050"/>
                </a:solidFill>
              </a:rPr>
              <a:t>Einzelne Aktenzeichen können</a:t>
            </a:r>
          </a:p>
          <a:p>
            <a:pPr algn="ctr"/>
            <a:r>
              <a:rPr lang="de-DE" sz="1600" dirty="0">
                <a:solidFill>
                  <a:srgbClr val="00B050"/>
                </a:solidFill>
              </a:rPr>
              <a:t>l</a:t>
            </a:r>
            <a:r>
              <a:rPr lang="de-DE" sz="1600" dirty="0" smtClean="0">
                <a:solidFill>
                  <a:srgbClr val="00B050"/>
                </a:solidFill>
              </a:rPr>
              <a:t>eer laufen</a:t>
            </a:r>
            <a:endParaRPr lang="de-DE" sz="1600" dirty="0">
              <a:solidFill>
                <a:srgbClr val="00B050"/>
              </a:solidFill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 flipH="1" flipV="1">
            <a:off x="8164682" y="3438131"/>
            <a:ext cx="1416" cy="720230"/>
          </a:xfrm>
          <a:prstGeom prst="straightConnector1">
            <a:avLst/>
          </a:prstGeom>
          <a:ln w="381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7372594" y="4151006"/>
            <a:ext cx="15413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rgbClr val="00B050"/>
                </a:solidFill>
              </a:rPr>
              <a:t>Einzelne Aktenzeichen können</a:t>
            </a:r>
          </a:p>
          <a:p>
            <a:pPr algn="ctr"/>
            <a:r>
              <a:rPr lang="de-DE" sz="1600" dirty="0">
                <a:solidFill>
                  <a:srgbClr val="00B050"/>
                </a:solidFill>
              </a:rPr>
              <a:t>l</a:t>
            </a:r>
            <a:r>
              <a:rPr lang="de-DE" sz="1600" dirty="0" smtClean="0">
                <a:solidFill>
                  <a:srgbClr val="00B050"/>
                </a:solidFill>
              </a:rPr>
              <a:t>eer laufen</a:t>
            </a:r>
            <a:endParaRPr lang="de-DE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3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Aktenzeichengruppe 000.000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8A42-1379-4E5B-970F-468D238B228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28" y="1057300"/>
            <a:ext cx="8624943" cy="296847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51520" y="4145789"/>
            <a:ext cx="8551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aktuelle Liste:</a:t>
            </a:r>
          </a:p>
          <a:p>
            <a:pPr algn="ctr"/>
            <a:r>
              <a:rPr lang="de-DE" dirty="0" smtClean="0"/>
              <a:t>JCI &gt; TS Aktenplan, E-Akte und DMS &gt; Kasten 3 &gt; Übersicht - Aktenzeichen im FB 56</a:t>
            </a:r>
          </a:p>
          <a:p>
            <a:pPr algn="ctr"/>
            <a:r>
              <a:rPr lang="de-DE" dirty="0" smtClean="0"/>
              <a:t>oder</a:t>
            </a:r>
          </a:p>
          <a:p>
            <a:pPr algn="ctr"/>
            <a:r>
              <a:rPr lang="de-DE" dirty="0"/>
              <a:t>F:\Allgemein FB56\Aktenplan FB 56</a:t>
            </a:r>
          </a:p>
        </p:txBody>
      </p:sp>
    </p:spTree>
    <p:extLst>
      <p:ext uri="{BB962C8B-B14F-4D97-AF65-F5344CB8AC3E}">
        <p14:creationId xmlns:p14="http://schemas.microsoft.com/office/powerpoint/2010/main" val="6532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Gliederung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251521" y="1201316"/>
            <a:ext cx="8551796" cy="38164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  <a:tabLst>
                <a:tab pos="1255713" algn="l"/>
              </a:tabLst>
            </a:pPr>
            <a:endParaRPr lang="de-DE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251521" y="1397827"/>
            <a:ext cx="8551796" cy="408784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</a:pPr>
            <a:r>
              <a:rPr lang="de-DE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742950" indent="-742950" algn="l">
              <a:spcBef>
                <a:spcPts val="600"/>
              </a:spcBef>
              <a:buFont typeface="+mj-lt"/>
              <a:buAutoNum type="arabicPeriod"/>
            </a:pPr>
            <a:r>
              <a:rPr lang="de-DE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DMS in Papier - Eine Gedankenreise</a:t>
            </a:r>
          </a:p>
          <a:p>
            <a:pPr marL="742950" indent="-742950" algn="l">
              <a:spcBef>
                <a:spcPts val="600"/>
              </a:spcBef>
              <a:buFont typeface="+mj-lt"/>
              <a:buAutoNum type="arabicPeriod"/>
            </a:pPr>
            <a:r>
              <a:rPr lang="de-DE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Doxis4 - Ein erster Blick</a:t>
            </a:r>
            <a:endParaRPr lang="de-DE" sz="7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indent="-742950" algn="l">
              <a:spcBef>
                <a:spcPts val="600"/>
              </a:spcBef>
              <a:buFont typeface="+mj-lt"/>
              <a:buAutoNum type="arabicPeriod"/>
            </a:pPr>
            <a:r>
              <a:rPr lang="de-DE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Aktenzeichen - Geschäftszeichen</a:t>
            </a:r>
          </a:p>
          <a:p>
            <a:pPr marL="742950" indent="-742950" algn="l">
              <a:spcBef>
                <a:spcPts val="600"/>
              </a:spcBef>
              <a:buFont typeface="+mj-lt"/>
              <a:buAutoNum type="arabicPeriod"/>
            </a:pPr>
            <a:r>
              <a:rPr lang="de-DE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Aufbau des Aktenplans</a:t>
            </a:r>
          </a:p>
          <a:p>
            <a:pPr marL="742950" indent="-742950" algn="l">
              <a:spcBef>
                <a:spcPts val="600"/>
              </a:spcBef>
              <a:buFont typeface="+mj-lt"/>
              <a:buAutoNum type="arabicPeriod"/>
            </a:pPr>
            <a:r>
              <a:rPr lang="de-DE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 Aktenplan - als Excel-Liste / in Doxis4</a:t>
            </a:r>
          </a:p>
          <a:p>
            <a:pPr marL="742950" indent="-742950" algn="l">
              <a:spcBef>
                <a:spcPts val="600"/>
              </a:spcBef>
              <a:buFont typeface="+mj-lt"/>
              <a:buAutoNum type="arabicPeriod"/>
            </a:pPr>
            <a:r>
              <a:rPr lang="de-DE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Aktenbezeichnung - Der Aktenrücken</a:t>
            </a:r>
          </a:p>
          <a:p>
            <a:pPr marL="742950" indent="-742950" algn="l">
              <a:spcBef>
                <a:spcPts val="600"/>
              </a:spcBef>
              <a:buFont typeface="+mj-lt"/>
              <a:buAutoNum type="arabicPeriod"/>
            </a:pPr>
            <a:r>
              <a:rPr lang="de-DE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Aktenberechtigungen - Der OrgaPlan in Doxis4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CF5-127D-4CC8-ABB9-6C6EB88D78C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1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Aktenzeichengruppe 300.000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E955-4AE3-4838-9FC5-4A20ACA36F7C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21" y="1000787"/>
            <a:ext cx="7993862" cy="4359672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572000" y="4264969"/>
            <a:ext cx="352839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aktuell:</a:t>
            </a:r>
          </a:p>
          <a:p>
            <a:pPr algn="ctr"/>
            <a:r>
              <a:rPr lang="de-DE" dirty="0"/>
              <a:t>F:\Allgemein FB56\Aktenplan FB 56</a:t>
            </a:r>
          </a:p>
        </p:txBody>
      </p:sp>
    </p:spTree>
    <p:extLst>
      <p:ext uri="{BB962C8B-B14F-4D97-AF65-F5344CB8AC3E}">
        <p14:creationId xmlns:p14="http://schemas.microsoft.com/office/powerpoint/2010/main" val="21279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Aktenzeichengruppe 312.000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7295-0575-4611-934E-9027009B433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06" y="1129308"/>
            <a:ext cx="8577038" cy="309634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1827119" y="472970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aktuell: </a:t>
            </a:r>
            <a:r>
              <a:rPr lang="de-DE" dirty="0"/>
              <a:t>F:\Allgemein FB56\Aktenplan FB 56</a:t>
            </a:r>
          </a:p>
        </p:txBody>
      </p:sp>
    </p:spTree>
    <p:extLst>
      <p:ext uri="{BB962C8B-B14F-4D97-AF65-F5344CB8AC3E}">
        <p14:creationId xmlns:p14="http://schemas.microsoft.com/office/powerpoint/2010/main" val="119301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1521" y="2209428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70C0"/>
                </a:solidFill>
              </a:rPr>
              <a:t>5</a:t>
            </a:r>
            <a:r>
              <a:rPr lang="de-DE" sz="3600" b="1" dirty="0" smtClean="0">
                <a:solidFill>
                  <a:srgbClr val="0070C0"/>
                </a:solidFill>
              </a:rPr>
              <a:t>. Der Aktenplan – als Excel-Liste / im DMS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DF1-13A0-4279-8C43-B400FB5A50AC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1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4248471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Aktenplan - Excel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CEB5-2092-4CCA-880F-97E0499F978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4644008" y="228866"/>
            <a:ext cx="4248471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Aktenplan - DMS</a:t>
            </a:r>
            <a:endParaRPr lang="de-DE" sz="3600" b="1" dirty="0">
              <a:solidFill>
                <a:srgbClr val="0070C0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057300"/>
            <a:ext cx="3278535" cy="352938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771512" y="4757155"/>
            <a:ext cx="3638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F:\Allgemein FB56\Aktenplan FB 56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4180" y="1087748"/>
            <a:ext cx="2708126" cy="36694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8610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1521" y="2209428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6. Aktenbezeichnung - Der Aktenrücken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5EC3-A4C6-41C5-ADD6-526FB94496C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48BC-7984-4A36-83D3-4058438DB0C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296102" y="193204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Aktenbezeichnung - Der Aktenrücken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81814" y="1267558"/>
            <a:ext cx="8551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Qualitätssicherung FB 56 (passiv) - QS 3 Mehrbedarfe (1) [2021]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89446"/>
            <a:ext cx="8201025" cy="62865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457200" y="3842029"/>
            <a:ext cx="8551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Beirat SGB II - Organisation - FB 56 </a:t>
            </a:r>
            <a:r>
              <a:rPr lang="de-DE" sz="2400" dirty="0"/>
              <a:t>[</a:t>
            </a:r>
            <a:r>
              <a:rPr lang="de-DE" sz="2400" dirty="0" smtClean="0"/>
              <a:t>2021-2026]</a:t>
            </a:r>
          </a:p>
          <a:p>
            <a:pPr algn="ctr"/>
            <a:r>
              <a:rPr lang="de-DE" sz="2400" dirty="0"/>
              <a:t>Beirat SGB II </a:t>
            </a:r>
            <a:r>
              <a:rPr lang="de-DE" sz="2400" dirty="0" smtClean="0"/>
              <a:t>- Sitzungen </a:t>
            </a:r>
            <a:r>
              <a:rPr lang="de-DE" sz="2400" dirty="0"/>
              <a:t>- FB 56 [2021-2026</a:t>
            </a:r>
            <a:r>
              <a:rPr lang="de-DE" sz="2400" dirty="0" smtClean="0"/>
              <a:t>]</a:t>
            </a:r>
            <a:endParaRPr lang="de-DE" sz="2400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1340150" y="1740889"/>
            <a:ext cx="391950" cy="786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H="1">
            <a:off x="5786769" y="3242421"/>
            <a:ext cx="646599" cy="67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7884368" y="1729223"/>
            <a:ext cx="144016" cy="816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V="1">
            <a:off x="2834916" y="1660402"/>
            <a:ext cx="440940" cy="929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V="1">
            <a:off x="4594696" y="1660402"/>
            <a:ext cx="1515372" cy="917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1311870" y="3280136"/>
            <a:ext cx="783578" cy="607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2834916" y="3261816"/>
            <a:ext cx="0" cy="625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>
            <a:off x="4427984" y="3234737"/>
            <a:ext cx="181649" cy="678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H="1">
            <a:off x="7020272" y="3228248"/>
            <a:ext cx="899238" cy="659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1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1521" y="2209428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70C0"/>
                </a:solidFill>
              </a:rPr>
              <a:t>7</a:t>
            </a:r>
            <a:r>
              <a:rPr lang="de-DE" sz="3600" b="1" dirty="0" smtClean="0">
                <a:solidFill>
                  <a:srgbClr val="0070C0"/>
                </a:solidFill>
              </a:rPr>
              <a:t>. Aktenberechtigungen – Der OrgaPlan in Doxis4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BA3E-8370-41B6-8ADE-62CB0D9AC9E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3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3600" b="1" dirty="0" smtClean="0">
                <a:solidFill>
                  <a:srgbClr val="FF0000"/>
                </a:solidFill>
              </a:rPr>
              <a:t>Der OrgaPlan ist nicht gleich dem Sprachgebrauch im JC!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251520" y="1201316"/>
            <a:ext cx="8712967" cy="38164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Das DMS verwaltet Rechte in </a:t>
            </a:r>
            <a:r>
              <a:rPr lang="de-DE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OE‘s</a:t>
            </a: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a) T-56.4.1 = nur TL-LSB und die MA der LSB</a:t>
            </a:r>
            <a: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b) T-56.4.2 = nur TL-IFK und die MA der IFK</a:t>
            </a:r>
            <a:b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c) FD-56.4 = nur FDL 56.4 und die MA des EGS</a:t>
            </a:r>
            <a:b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Das bedeutet: Will ich den ganzen FD 56.4 (im allg. Sprachgebrauch) berechtigen, muss ich Haken setzen bei FD-56.4 </a:t>
            </a:r>
            <a:r>
              <a:rPr lang="de-DE" sz="2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</a:t>
            </a: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T-56.4.1 </a:t>
            </a:r>
            <a:r>
              <a:rPr lang="de-DE" sz="2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</a:t>
            </a: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T-56.4.2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FB-56 = nur Frau Bock, S. Westermann, Andreas Byzio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AA4-006F-4F51-B4E6-7F811C45D5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0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3600" b="1" dirty="0" smtClean="0">
                <a:solidFill>
                  <a:srgbClr val="FF0000"/>
                </a:solidFill>
              </a:rPr>
              <a:t>Der OrgaPlan ist nicht gleich dem Sprachgebrauch im JC!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251520" y="1201316"/>
            <a:ext cx="8712967" cy="38164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3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Legt ein MA eine Akte an, dann ist seine OE automatisch schreib- und leseberechtigt.</a:t>
            </a:r>
            <a:b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 startAt="3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 gilt die „Vererbung nach oben“:</a:t>
            </a:r>
            <a:b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Legt eine MA eine Akte an, dann sind seine Vorgesetzten (in gerader Linie) immer als mitführend berechtigt, bis hinauf zum Landrat.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FF5F-1307-4407-BB1C-4AA95291575C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2" name="Titel 1"/>
          <p:cNvSpPr txBox="1">
            <a:spLocks/>
          </p:cNvSpPr>
          <p:nvPr/>
        </p:nvSpPr>
        <p:spPr>
          <a:xfrm>
            <a:off x="251521" y="228866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3600" b="1" dirty="0" smtClean="0">
                <a:solidFill>
                  <a:srgbClr val="FF0000"/>
                </a:solidFill>
              </a:rPr>
              <a:t>Der OrgaPlan ist nicht gleich dem Sprachgebrauch im JC!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251520" y="1201316"/>
            <a:ext cx="8712967" cy="39604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5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Möchten die IFK, dass die LSB die Akte auch sehen kann, dann muss die LSB extra berechtigt werden.</a:t>
            </a:r>
            <a:b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(andere OE: z.B. T-56.4.1 und T-56.4.2)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5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Wer „mitführend“ ist, ist automatisch auch „lesend“.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5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Wer mitführend ist, kann andere Nutzer berechtigen.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5"/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Nur der Akteninhaber kann „die ganze Akte“ an einen anderen Akteninhaber übergeben.</a:t>
            </a:r>
            <a:b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(z.B. Fluktuation oder OE-Wechsel)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301E-AF0B-4D34-8DED-9D2D7D577F8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01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1521" y="2209428"/>
            <a:ext cx="8551796" cy="7084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0070C0"/>
                </a:solidFill>
              </a:rPr>
              <a:t>1. DMS in Papier - Eine Gedankenreise</a:t>
            </a:r>
            <a:endParaRPr lang="de-DE" sz="3600" b="1" dirty="0">
              <a:solidFill>
                <a:srgbClr val="0070C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910-5B6E-41FF-970C-988E96B53E1E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251520" y="1201316"/>
            <a:ext cx="8712967" cy="39604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Bitte lesen:</a:t>
            </a:r>
          </a:p>
          <a:p>
            <a:pPr>
              <a:tabLst>
                <a:tab pos="1255713" algn="l"/>
              </a:tabLst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Kasten 2:</a:t>
            </a:r>
          </a:p>
          <a:p>
            <a:pPr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OrgReg – Arbeiten mit Aktenplan, E-Akte und DMS</a:t>
            </a:r>
            <a:b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tabLst>
                <a:tab pos="1255713" algn="l"/>
              </a:tabLst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Kasten 6:</a:t>
            </a:r>
          </a:p>
          <a:p>
            <a:pPr>
              <a:tabLst>
                <a:tab pos="1255713" algn="l"/>
              </a:tabLst>
            </a:pPr>
            <a:r>
              <a:rPr lang="de-D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Diese Präsentation</a:t>
            </a: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tabLst>
                <a:tab pos="1255713" algn="l"/>
              </a:tabLst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 Windows-Ordner: F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:\Allgemein FB56\Aktenplan FB 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56:</a:t>
            </a:r>
          </a:p>
          <a:p>
            <a:pPr>
              <a:tabLst>
                <a:tab pos="1255713" algn="l"/>
              </a:tabLst>
            </a:pPr>
            <a: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Aktenplan 56 (zur Erfassung der Anlegenden und Rechte)</a:t>
            </a:r>
          </a:p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301E-AF0B-4D34-8DED-9D2D7D577F8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97" y="142407"/>
            <a:ext cx="8669411" cy="98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1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264551" y="481236"/>
            <a:ext cx="8712967" cy="39604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  <a:tabLst>
                <a:tab pos="1255713" algn="l"/>
              </a:tabLst>
            </a:pPr>
            <a:endParaRPr lang="de-DE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spcAft>
                <a:spcPts val="1200"/>
              </a:spcAft>
              <a:tabLst>
                <a:tab pos="1255713" algn="l"/>
              </a:tabLst>
            </a:pPr>
            <a:endParaRPr lang="de-DE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spcAft>
                <a:spcPts val="1200"/>
              </a:spcAft>
              <a:tabLst>
                <a:tab pos="1255713" algn="l"/>
              </a:tabLst>
            </a:pPr>
            <a:r>
              <a:rPr lang="de-DE" sz="11500" b="1" dirty="0" smtClean="0">
                <a:solidFill>
                  <a:srgbClr val="0070C0"/>
                </a:solidFill>
              </a:rPr>
              <a:t>Fragen?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301E-AF0B-4D34-8DED-9D2D7D577F8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7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E8A2-1068-4F38-B60D-511B9584FA6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660"/>
            <a:ext cx="9157405" cy="4153644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6853427" y="148934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FF0000"/>
                </a:solidFill>
              </a:rPr>
              <a:t>Kreisarchiv</a:t>
            </a:r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843808" y="292482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FF0000"/>
                </a:solidFill>
              </a:rPr>
              <a:t>Zwischenarchiv</a:t>
            </a:r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241158" y="1792241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FF0000"/>
                </a:solidFill>
              </a:rPr>
              <a:t>DMS</a:t>
            </a:r>
            <a:endParaRPr lang="de-DE" sz="2800" b="1" dirty="0">
              <a:solidFill>
                <a:srgbClr val="FF0000"/>
              </a:solidFill>
            </a:endParaRPr>
          </a:p>
        </p:txBody>
      </p:sp>
      <p:cxnSp>
        <p:nvCxnSpPr>
          <p:cNvPr id="15" name="Gerader Verbinder 14"/>
          <p:cNvCxnSpPr/>
          <p:nvPr/>
        </p:nvCxnSpPr>
        <p:spPr>
          <a:xfrm>
            <a:off x="2086417" y="1972181"/>
            <a:ext cx="1802813" cy="4992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 flipV="1">
            <a:off x="3926541" y="2328358"/>
            <a:ext cx="1437547" cy="1439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01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2AA2-148E-4FC1-AE8D-1DE4DD869A4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19" y="0"/>
            <a:ext cx="8686800" cy="5256472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827584" y="769268"/>
            <a:ext cx="32403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>
                <a:solidFill>
                  <a:srgbClr val="FF0000"/>
                </a:solidFill>
              </a:rPr>
              <a:t>Fachakten</a:t>
            </a:r>
          </a:p>
          <a:p>
            <a:pPr algn="ctr"/>
            <a:r>
              <a:rPr lang="de-DE" sz="3200" b="1" dirty="0" smtClean="0">
                <a:solidFill>
                  <a:srgbClr val="FF0000"/>
                </a:solidFill>
              </a:rPr>
              <a:t>(Fallbezug)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933020" y="769268"/>
            <a:ext cx="32403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>
                <a:solidFill>
                  <a:srgbClr val="FF0000"/>
                </a:solidFill>
              </a:rPr>
              <a:t>ASV</a:t>
            </a:r>
          </a:p>
          <a:p>
            <a:pPr algn="ctr"/>
            <a:r>
              <a:rPr lang="de-DE" sz="3200" b="1" dirty="0" smtClean="0">
                <a:solidFill>
                  <a:srgbClr val="FF0000"/>
                </a:solidFill>
              </a:rPr>
              <a:t>(kein Fallbezug)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9" name="Pfeil nach oben 8"/>
          <p:cNvSpPr/>
          <p:nvPr/>
        </p:nvSpPr>
        <p:spPr>
          <a:xfrm>
            <a:off x="6193160" y="4412620"/>
            <a:ext cx="720080" cy="57606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>
              <a:rot lat="18299991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7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feld 168"/>
          <p:cNvSpPr txBox="1"/>
          <p:nvPr/>
        </p:nvSpPr>
        <p:spPr>
          <a:xfrm>
            <a:off x="251521" y="1057300"/>
            <a:ext cx="8551796" cy="16561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  <a:tabLst>
                <a:tab pos="1255713" algn="l"/>
              </a:tabLst>
            </a:pPr>
            <a:endParaRPr lang="de-DE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430E-BEDA-44E7-821E-E0D1655A97F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27584" y="769268"/>
            <a:ext cx="32403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>
                <a:solidFill>
                  <a:schemeClr val="bg1"/>
                </a:solidFill>
              </a:rPr>
              <a:t>Fachakten</a:t>
            </a:r>
          </a:p>
          <a:p>
            <a:pPr algn="ctr"/>
            <a:r>
              <a:rPr lang="de-DE" sz="3200" b="1" dirty="0" smtClean="0">
                <a:solidFill>
                  <a:schemeClr val="bg1"/>
                </a:solidFill>
              </a:rPr>
              <a:t>(Fallbezug)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933020" y="769268"/>
            <a:ext cx="32403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 smtClean="0">
                <a:solidFill>
                  <a:schemeClr val="bg1"/>
                </a:solidFill>
              </a:rPr>
              <a:t>ASV</a:t>
            </a:r>
          </a:p>
          <a:p>
            <a:pPr algn="ctr"/>
            <a:r>
              <a:rPr lang="de-DE" sz="3200" b="1" dirty="0" smtClean="0">
                <a:solidFill>
                  <a:schemeClr val="bg1"/>
                </a:solidFill>
              </a:rPr>
              <a:t>(kein Fallbezug)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93" y="0"/>
            <a:ext cx="8266814" cy="529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58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47DE-6E66-439C-AEBD-08B78F18C15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07504" y="113297"/>
            <a:ext cx="33843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00 fachneutrale Angelegenheiten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3563888" y="122337"/>
            <a:ext cx="25922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11 innere Verwaltung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219665" y="124565"/>
            <a:ext cx="28006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12 Sicherheit und Ordnung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07504" y="551636"/>
            <a:ext cx="47525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21-24 Schulträgeraufgaben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915879" y="557637"/>
            <a:ext cx="41044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25-29 Kultur und Wissenschaft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107503" y="1791317"/>
            <a:ext cx="5184576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30-35 Soziale Hilfen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5364087" y="1791317"/>
            <a:ext cx="36562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36 Kinder-, Jugend- und Familienhilfe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107504" y="2561697"/>
            <a:ext cx="4752528" cy="3711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41 Gesundheitsdienste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4915879" y="2560468"/>
            <a:ext cx="4127673" cy="3723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42 Sportförderung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107503" y="1342017"/>
            <a:ext cx="89128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30 Übergeordnete Angelegenheiten der Sozialleistungsträger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107504" y="3025081"/>
            <a:ext cx="3975669" cy="3751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51 Räumliche Planung und Entwicklung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4175956" y="3020683"/>
            <a:ext cx="23762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52 Bauen und Wohnen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6670289" y="3029548"/>
            <a:ext cx="23762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53 </a:t>
            </a:r>
            <a:r>
              <a:rPr lang="de-DE" dirty="0" err="1" smtClean="0"/>
              <a:t>Ver</a:t>
            </a:r>
            <a:r>
              <a:rPr lang="de-DE" dirty="0" smtClean="0"/>
              <a:t>-, Entsorgung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39923" y="3792874"/>
            <a:ext cx="44320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54 Verkehrsflächen, -anlagen, ÖPNV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4644005" y="3792874"/>
            <a:ext cx="44096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55 Natur und Landschaftspflege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139923" y="4213689"/>
            <a:ext cx="5800228" cy="3782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55 Umweltschutz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6009740" y="4224483"/>
            <a:ext cx="3033811" cy="368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57 Wirtschaft und Tourismus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9923" y="4953419"/>
            <a:ext cx="88804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61 Allgemeine Finanzwirtschaft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39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Aktenplanschulung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6EA6-883D-4814-9138-8E0A4D3230D8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FCA7-D4C5-432B-B03D-0F425C1CCA7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14.11.2022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31793" y="1561356"/>
            <a:ext cx="8880411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31 Soziale Hilfen</a:t>
            </a:r>
            <a:endParaRPr lang="de-DE" sz="2800" b="1" dirty="0"/>
          </a:p>
        </p:txBody>
      </p:sp>
      <p:sp>
        <p:nvSpPr>
          <p:cNvPr id="43" name="Textfeld 42"/>
          <p:cNvSpPr txBox="1"/>
          <p:nvPr/>
        </p:nvSpPr>
        <p:spPr>
          <a:xfrm>
            <a:off x="127724" y="3145532"/>
            <a:ext cx="8880411" cy="8107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Regalbereich 312</a:t>
            </a:r>
            <a:endParaRPr lang="de-DE" sz="2800" b="1" dirty="0"/>
          </a:p>
        </p:txBody>
      </p:sp>
      <p:sp>
        <p:nvSpPr>
          <p:cNvPr id="47" name="Textfeld 46"/>
          <p:cNvSpPr txBox="1"/>
          <p:nvPr/>
        </p:nvSpPr>
        <p:spPr>
          <a:xfrm>
            <a:off x="131790" y="553244"/>
            <a:ext cx="8880411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Gang 30-36</a:t>
            </a:r>
            <a:endParaRPr lang="de-DE" sz="2800" b="1" dirty="0"/>
          </a:p>
        </p:txBody>
      </p:sp>
      <p:sp>
        <p:nvSpPr>
          <p:cNvPr id="48" name="Textfeld 47"/>
          <p:cNvSpPr txBox="1"/>
          <p:nvPr/>
        </p:nvSpPr>
        <p:spPr>
          <a:xfrm>
            <a:off x="131789" y="4085402"/>
            <a:ext cx="8880411" cy="8107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de-DE" sz="2800" b="1" dirty="0" smtClean="0"/>
              <a:t>312 Grundsicherung für Arbeitsuchende nach dem SGB II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8450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1363</Words>
  <Application>Microsoft Office PowerPoint</Application>
  <PresentationFormat>Bildschirmpräsentation (16:10)</PresentationFormat>
  <Paragraphs>378</Paragraphs>
  <Slides>41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5" baseType="lpstr">
      <vt:lpstr>Arial</vt:lpstr>
      <vt:lpstr>Calibri</vt:lpstr>
      <vt:lpstr>Wingdings 3</vt:lpstr>
      <vt:lpstr>1_Larissa</vt:lpstr>
      <vt:lpstr>Aktenplanschulung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Landkreis Göttingen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Schrader, Andree</dc:creator>
  <cp:lastModifiedBy>Schrader, Andree</cp:lastModifiedBy>
  <cp:revision>373</cp:revision>
  <dcterms:created xsi:type="dcterms:W3CDTF">2019-03-04T11:31:54Z</dcterms:created>
  <dcterms:modified xsi:type="dcterms:W3CDTF">2022-11-14T15:01:55Z</dcterms:modified>
</cp:coreProperties>
</file>