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48" r:id="rId3"/>
    <p:sldId id="449" r:id="rId4"/>
    <p:sldId id="461" r:id="rId5"/>
    <p:sldId id="439" r:id="rId6"/>
    <p:sldId id="440" r:id="rId7"/>
    <p:sldId id="433" r:id="rId8"/>
    <p:sldId id="435" r:id="rId9"/>
    <p:sldId id="434" r:id="rId10"/>
    <p:sldId id="437" r:id="rId11"/>
    <p:sldId id="443" r:id="rId12"/>
    <p:sldId id="462" r:id="rId13"/>
    <p:sldId id="346" r:id="rId14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52B"/>
    <a:srgbClr val="F7F9A5"/>
    <a:srgbClr val="EAEAB4"/>
    <a:srgbClr val="CADBEE"/>
    <a:srgbClr val="C4F2F8"/>
    <a:srgbClr val="D9D9D9"/>
    <a:srgbClr val="ECECEC"/>
    <a:srgbClr val="C3C3C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335" autoAdjust="0"/>
    <p:restoredTop sz="88795" autoAdjust="0"/>
  </p:normalViewPr>
  <p:slideViewPr>
    <p:cSldViewPr>
      <p:cViewPr varScale="1">
        <p:scale>
          <a:sx n="108" d="100"/>
          <a:sy n="108" d="100"/>
        </p:scale>
        <p:origin x="11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2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3306" y="60"/>
      </p:cViewPr>
      <p:guideLst>
        <p:guide orient="horz" pos="3224"/>
        <p:guide pos="2237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8" y="2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/>
          <a:lstStyle>
            <a:lvl1pPr algn="r">
              <a:defRPr sz="1200"/>
            </a:lvl1pPr>
          </a:lstStyle>
          <a:p>
            <a:fld id="{F1F9064F-DCC6-4DD1-9EAA-1DD06EDC1A21}" type="datetimeFigureOut">
              <a:rPr lang="de-DE" smtClean="0"/>
              <a:t>11.12.2024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" y="9428586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8" y="9428586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 anchor="b"/>
          <a:lstStyle>
            <a:lvl1pPr algn="r">
              <a:defRPr sz="1200"/>
            </a:lvl1pPr>
          </a:lstStyle>
          <a:p>
            <a:fld id="{F494A1CF-9244-4C72-B8B6-CC48FC7E29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47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/>
          <a:lstStyle>
            <a:lvl1pPr algn="r">
              <a:defRPr sz="1200"/>
            </a:lvl1pPr>
          </a:lstStyle>
          <a:p>
            <a:fld id="{C922D637-EE87-4FCE-9B9C-D451E12DE089}" type="datetimeFigureOut">
              <a:rPr lang="de-DE" smtClean="0"/>
              <a:pPr/>
              <a:t>11.12.2024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75" tIns="47338" rIns="94675" bIns="473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4675" tIns="47338" rIns="94675" bIns="47338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9428586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8" y="9428586"/>
            <a:ext cx="2945659" cy="496332"/>
          </a:xfrm>
          <a:prstGeom prst="rect">
            <a:avLst/>
          </a:prstGeom>
        </p:spPr>
        <p:txBody>
          <a:bodyPr vert="horz" lIns="94675" tIns="47338" rIns="94675" bIns="47338" rtlCol="0" anchor="b"/>
          <a:lstStyle>
            <a:lvl1pPr algn="r">
              <a:defRPr sz="1200"/>
            </a:lvl1pPr>
          </a:lstStyle>
          <a:p>
            <a:fld id="{04914799-A81D-47AB-BED6-4CE1506AFBF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278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14799-A81D-47AB-BED6-4CE1506AFBF5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987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u="non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14799-A81D-47AB-BED6-4CE1506AFBF5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9592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u="non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14799-A81D-47AB-BED6-4CE1506AFBF5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9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u="non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14799-A81D-47AB-BED6-4CE1506AFBF5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2316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u="non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14799-A81D-47AB-BED6-4CE1506AFBF5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715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u="none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14799-A81D-47AB-BED6-4CE1506AFBF5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601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68503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316800" y="1699200"/>
            <a:ext cx="6736680" cy="45540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 descr="LGOE_Dots_Hintergrund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1699200"/>
            <a:ext cx="6729952" cy="4549569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316800" y="6353944"/>
            <a:ext cx="6735600" cy="298800"/>
          </a:xfrm>
          <a:prstGeom prst="rect">
            <a:avLst/>
          </a:prstGeom>
          <a:solidFill>
            <a:srgbClr val="B515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0000" rIns="0" bIns="0"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400" b="0" kern="1200" baseline="30000" dirty="0">
              <a:solidFill>
                <a:schemeClr val="lt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7092000" y="0"/>
            <a:ext cx="2052000" cy="68580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Grafik 11" descr="LGOE_Logo_RGB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716016" y="454591"/>
            <a:ext cx="2160520" cy="877327"/>
          </a:xfrm>
          <a:prstGeom prst="rect">
            <a:avLst/>
          </a:prstGeom>
        </p:spPr>
      </p:pic>
      <p:sp>
        <p:nvSpPr>
          <p:cNvPr id="13" name="Rechteck 12"/>
          <p:cNvSpPr/>
          <p:nvPr userDrawn="1"/>
        </p:nvSpPr>
        <p:spPr>
          <a:xfrm>
            <a:off x="7092000" y="1699200"/>
            <a:ext cx="1728000" cy="4554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 userDrawn="1"/>
        </p:nvSpPr>
        <p:spPr>
          <a:xfrm>
            <a:off x="7092000" y="6354000"/>
            <a:ext cx="1728000" cy="295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b="1" cap="all" baseline="0" dirty="0">
              <a:solidFill>
                <a:schemeClr val="tx1"/>
              </a:solidFill>
            </a:endParaRPr>
          </a:p>
        </p:txBody>
      </p:sp>
      <p:pic>
        <p:nvPicPr>
          <p:cNvPr id="17" name="Grafik 16" descr="LGOE_Dots_Hintergrund_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102687" y="1707855"/>
            <a:ext cx="1728472" cy="4562657"/>
          </a:xfrm>
          <a:prstGeom prst="rect">
            <a:avLst/>
          </a:prstGeom>
        </p:spPr>
      </p:pic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899592" y="2780928"/>
            <a:ext cx="6120680" cy="1368152"/>
          </a:xfrm>
          <a:prstGeom prst="rect">
            <a:avLst/>
          </a:prstGeom>
        </p:spPr>
        <p:txBody>
          <a:bodyPr lIns="0" rIns="0" anchor="b">
            <a:noAutofit/>
          </a:bodyPr>
          <a:lstStyle>
            <a:lvl1pPr algn="l">
              <a:defRPr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9" name="Inhaltsplatzhalter 18"/>
          <p:cNvSpPr>
            <a:spLocks noGrp="1"/>
          </p:cNvSpPr>
          <p:nvPr>
            <p:ph sz="quarter" idx="10"/>
          </p:nvPr>
        </p:nvSpPr>
        <p:spPr>
          <a:xfrm>
            <a:off x="900112" y="4077072"/>
            <a:ext cx="6120159" cy="431403"/>
          </a:xfrm>
          <a:prstGeom prst="rect">
            <a:avLst/>
          </a:prstGeom>
        </p:spPr>
        <p:txBody>
          <a:bodyPr lIns="0" rIns="0">
            <a:spAutoFit/>
          </a:bodyPr>
          <a:lstStyle>
            <a:lvl1pPr marL="0" indent="0">
              <a:buNone/>
              <a:defRPr sz="21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323529" y="6375261"/>
            <a:ext cx="6732880" cy="24622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b="0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JOBCENTER LANDKREIS GÖTTINGEN · FACHDIENST  56.2 · ADRIAN SCHWARZE SANDRA ENGELHARDT MAREIKE GREBE-SCHNEIDER TANJA ERDMANN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b="0" kern="12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AGENTUR FÜR GÖTTINGEN · JULIA HILLEBRENNER ANDREAS WATZNAUER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323528" y="6379732"/>
            <a:ext cx="7336729" cy="24622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JOBCENTER </a:t>
            </a: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LANDKREIS GÖTTINGEN · FACHDIENST  56.2 · ADRIAN SCHWARZE SANDRA ENGELHARDT MAREIKE GREBE-SCHNEIDER TANJA ERDMANN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AGENTUR FÜR GÖTTINGEN · JULIA HILLEBRENNER ANDREAS WATZNAUER</a:t>
            </a:r>
          </a:p>
        </p:txBody>
      </p:sp>
      <p:sp>
        <p:nvSpPr>
          <p:cNvPr id="20" name="Titelplatzhalter 7"/>
          <p:cNvSpPr>
            <a:spLocks noGrp="1"/>
          </p:cNvSpPr>
          <p:nvPr>
            <p:ph type="title"/>
          </p:nvPr>
        </p:nvSpPr>
        <p:spPr>
          <a:xfrm>
            <a:off x="457200" y="291890"/>
            <a:ext cx="6275040" cy="634082"/>
          </a:xfrm>
          <a:prstGeom prst="rect">
            <a:avLst/>
          </a:prstGeom>
        </p:spPr>
        <p:txBody>
          <a:bodyPr vert="horz" lIns="0" tIns="45720" rIns="0" bIns="45720" rtlCol="0" anchor="b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24" name="Inhaltsplatzhalter 23"/>
          <p:cNvSpPr>
            <a:spLocks noGrp="1"/>
          </p:cNvSpPr>
          <p:nvPr>
            <p:ph sz="quarter" idx="10"/>
          </p:nvPr>
        </p:nvSpPr>
        <p:spPr>
          <a:xfrm>
            <a:off x="468313" y="836712"/>
            <a:ext cx="6264275" cy="287338"/>
          </a:xfrm>
        </p:spPr>
        <p:txBody>
          <a:bodyPr lIns="0" rIns="0">
            <a:noAutofit/>
          </a:bodyPr>
          <a:lstStyle>
            <a:lvl1pPr algn="l">
              <a:buFont typeface="Arial" pitchFamily="34" charset="0"/>
              <a:buNone/>
              <a:defRPr/>
            </a:lvl1pPr>
            <a:lvl2pPr algn="l">
              <a:buNone/>
              <a:defRPr/>
            </a:lvl2pPr>
            <a:lvl3pPr algn="l">
              <a:buNone/>
              <a:defRPr/>
            </a:lvl3pPr>
            <a:lvl4pPr algn="l">
              <a:buNone/>
              <a:defRPr/>
            </a:lvl4pPr>
            <a:lvl5pPr algn="l">
              <a:buNone/>
              <a:defRPr/>
            </a:lvl5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26" name="Textplatzhalter 25"/>
          <p:cNvSpPr>
            <a:spLocks noGrp="1"/>
          </p:cNvSpPr>
          <p:nvPr>
            <p:ph type="body" sz="quarter" idx="11"/>
          </p:nvPr>
        </p:nvSpPr>
        <p:spPr>
          <a:xfrm>
            <a:off x="467544" y="1556792"/>
            <a:ext cx="6984776" cy="4608512"/>
          </a:xfrm>
        </p:spPr>
        <p:txBody>
          <a:bodyPr>
            <a:no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87211">
            <a:off x="8302032" y="2415727"/>
            <a:ext cx="226920" cy="138223"/>
          </a:xfrm>
          <a:prstGeom prst="rect">
            <a:avLst/>
          </a:prstGeom>
          <a:ln>
            <a:noFill/>
          </a:ln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316800" y="1401119"/>
            <a:ext cx="7344000" cy="48600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7704000" y="0"/>
            <a:ext cx="1440000" cy="6858000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 descr="LGOE_Logo_RGB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980400" y="212400"/>
            <a:ext cx="1944000" cy="789404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>
          <a:xfrm>
            <a:off x="7704000" y="1401119"/>
            <a:ext cx="1116000" cy="48600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/>
          <p:cNvSpPr/>
          <p:nvPr userDrawn="1"/>
        </p:nvSpPr>
        <p:spPr>
          <a:xfrm>
            <a:off x="316800" y="6353944"/>
            <a:ext cx="7344000" cy="298800"/>
          </a:xfrm>
          <a:prstGeom prst="rect">
            <a:avLst/>
          </a:prstGeom>
          <a:solidFill>
            <a:srgbClr val="B515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72000" bIns="0"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400" b="0" kern="1200" baseline="30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7704000" y="6354000"/>
            <a:ext cx="1116000" cy="295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b="1" dirty="0">
                <a:solidFill>
                  <a:schemeClr val="tx1"/>
                </a:solidFill>
              </a:rPr>
              <a:t>SEITE </a:t>
            </a:r>
            <a:fld id="{6F572DCF-BE21-4742-A865-2FD2934E5600}" type="slidenum">
              <a:rPr lang="de-DE" sz="900" b="1" smtClean="0">
                <a:solidFill>
                  <a:schemeClr val="tx1"/>
                </a:solidFill>
              </a:rPr>
              <a:pPr algn="ctr"/>
              <a:t>‹Nr.›</a:t>
            </a:fld>
            <a:endParaRPr lang="de-DE" sz="900" b="1" dirty="0">
              <a:solidFill>
                <a:schemeClr val="tx1"/>
              </a:solidFill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699512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</p:txBody>
      </p:sp>
      <p:sp>
        <p:nvSpPr>
          <p:cNvPr id="12" name="Titelplatzhalter 7"/>
          <p:cNvSpPr>
            <a:spLocks noGrp="1"/>
          </p:cNvSpPr>
          <p:nvPr>
            <p:ph type="title"/>
          </p:nvPr>
        </p:nvSpPr>
        <p:spPr>
          <a:xfrm>
            <a:off x="457200" y="283264"/>
            <a:ext cx="6275040" cy="63408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600"/>
        </a:spcAft>
        <a:buFontTx/>
        <a:buBlip>
          <a:blip r:embed="rId5"/>
        </a:buBlip>
        <a:tabLst/>
        <a:defRPr kumimoji="0" lang="de-DE" sz="1800" b="0" i="0" u="none" strike="noStrike" kern="1200" cap="none" spc="0" normalizeH="0" baseline="0" noProof="0" smtClean="0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-Maike.Hillebrenner@arbeitsagentur.de" TargetMode="External"/><Relationship Id="rId7" Type="http://schemas.openxmlformats.org/officeDocument/2006/relationships/hyperlink" Target="mailto:m.grebe@goettingen.de" TargetMode="External"/><Relationship Id="rId2" Type="http://schemas.openxmlformats.org/officeDocument/2006/relationships/hyperlink" Target="mailto:Andreas.Watznauer@arbeitsagentur.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ngelhardt@landkreisgoettingen.de" TargetMode="External"/><Relationship Id="rId5" Type="http://schemas.openxmlformats.org/officeDocument/2006/relationships/hyperlink" Target="mailto:schwarze@landkreisgoettingen.de" TargetMode="External"/><Relationship Id="rId4" Type="http://schemas.openxmlformats.org/officeDocument/2006/relationships/hyperlink" Target="mailto:erdmann.t@landkreisgoettingen.d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11560" y="1663726"/>
            <a:ext cx="6408712" cy="4464496"/>
          </a:xfrm>
        </p:spPr>
        <p:txBody>
          <a:bodyPr/>
          <a:lstStyle/>
          <a:p>
            <a:pPr algn="ctr">
              <a:spcAft>
                <a:spcPts val="600"/>
              </a:spcAft>
              <a:tabLst>
                <a:tab pos="6278563" algn="l"/>
                <a:tab pos="6370638" algn="l"/>
              </a:tabLst>
            </a:pP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br>
              <a:rPr lang="de-DE" sz="2800" b="1" dirty="0">
                <a:solidFill>
                  <a:srgbClr val="B5152B"/>
                </a:solidFill>
              </a:rPr>
            </a:br>
            <a:r>
              <a:rPr lang="de-DE" sz="2800" b="1" dirty="0">
                <a:solidFill>
                  <a:srgbClr val="B5152B"/>
                </a:solidFill>
              </a:rPr>
              <a:t>Zuständigkeitsübergang</a:t>
            </a:r>
            <a:br>
              <a:rPr lang="de-DE" sz="2800" b="1" dirty="0">
                <a:solidFill>
                  <a:srgbClr val="B5152B"/>
                </a:solidFill>
              </a:rPr>
            </a:br>
            <a:r>
              <a:rPr lang="de-DE" sz="1600" b="1" dirty="0">
                <a:solidFill>
                  <a:srgbClr val="B5152B"/>
                </a:solidFill>
              </a:rPr>
              <a:t>der</a:t>
            </a:r>
            <a:r>
              <a:rPr lang="de-DE" sz="1800" b="1" dirty="0">
                <a:solidFill>
                  <a:srgbClr val="B5152B"/>
                </a:solidFill>
              </a:rPr>
              <a:t> </a:t>
            </a:r>
            <a:br>
              <a:rPr lang="de-DE" sz="2000" b="1" dirty="0">
                <a:solidFill>
                  <a:srgbClr val="B5152B"/>
                </a:solidFill>
              </a:rPr>
            </a:br>
            <a:r>
              <a:rPr lang="de-DE" sz="2400" b="1" dirty="0">
                <a:solidFill>
                  <a:srgbClr val="B5152B"/>
                </a:solidFill>
              </a:rPr>
              <a:t>Förderung der beruflichen Weiterbildung </a:t>
            </a:r>
            <a:r>
              <a:rPr lang="de-DE" sz="2800" b="1" dirty="0">
                <a:solidFill>
                  <a:srgbClr val="B5152B"/>
                </a:solidFill>
              </a:rPr>
              <a:t> </a:t>
            </a:r>
            <a:br>
              <a:rPr lang="de-DE" sz="2800" b="1" dirty="0">
                <a:solidFill>
                  <a:srgbClr val="B5152B"/>
                </a:solidFill>
              </a:rPr>
            </a:br>
            <a:r>
              <a:rPr lang="de-DE" sz="1600" b="1" dirty="0">
                <a:solidFill>
                  <a:srgbClr val="B5152B"/>
                </a:solidFill>
              </a:rPr>
              <a:t>vom SGB II in das SGB III</a:t>
            </a:r>
            <a:r>
              <a:rPr lang="de-DE" sz="2400" b="1" dirty="0">
                <a:solidFill>
                  <a:srgbClr val="B5152B"/>
                </a:solidFill>
              </a:rPr>
              <a:t> </a:t>
            </a:r>
            <a:br>
              <a:rPr lang="de-DE" sz="2400" b="1" dirty="0">
                <a:solidFill>
                  <a:srgbClr val="B5152B"/>
                </a:solidFill>
              </a:rPr>
            </a:br>
            <a:br>
              <a:rPr lang="de-DE" sz="2400" b="1" dirty="0">
                <a:solidFill>
                  <a:srgbClr val="B5152B"/>
                </a:solidFill>
              </a:rPr>
            </a:br>
            <a:r>
              <a:rPr lang="de-DE" sz="2800" b="1" dirty="0">
                <a:solidFill>
                  <a:srgbClr val="B5152B"/>
                </a:solidFill>
              </a:rPr>
              <a:t>ab 01.01.2025</a:t>
            </a:r>
            <a:br>
              <a:rPr lang="de-DE" sz="2000" b="1" dirty="0">
                <a:solidFill>
                  <a:srgbClr val="B5152B"/>
                </a:solidFill>
              </a:rPr>
            </a:br>
            <a:br>
              <a:rPr lang="de-DE" sz="2000" b="1" dirty="0">
                <a:solidFill>
                  <a:srgbClr val="B5152B"/>
                </a:solidFill>
              </a:rPr>
            </a:br>
            <a:br>
              <a:rPr lang="de-DE" sz="2000" b="1" dirty="0">
                <a:solidFill>
                  <a:srgbClr val="B5152B"/>
                </a:solidFill>
              </a:rPr>
            </a:br>
            <a:br>
              <a:rPr lang="de-DE" sz="2000" b="1" dirty="0">
                <a:solidFill>
                  <a:srgbClr val="B5152B"/>
                </a:solidFill>
              </a:rPr>
            </a:br>
            <a:br>
              <a:rPr lang="de-DE" sz="2000" b="1" dirty="0">
                <a:solidFill>
                  <a:srgbClr val="B5152B"/>
                </a:solidFill>
              </a:rPr>
            </a:br>
            <a:br>
              <a:rPr lang="de-DE" sz="1600" dirty="0"/>
            </a:br>
            <a:endParaRPr lang="de-DE" sz="14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D325131-4A25-49C2-A966-C8E28F344E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35" y="729778"/>
            <a:ext cx="2287247" cy="8637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F1E7BF-42CD-4315-AE84-397A11DA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>
                <a:solidFill>
                  <a:srgbClr val="C00000"/>
                </a:solidFill>
              </a:rPr>
              <a:t>Lokale Ausgestaltung des sog. Schiebereglers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4DC651-A6F9-432D-A41F-012AF46F5D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BD0572-ACC2-481E-AC44-39FC1042BB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0DFF548D-2EF8-402A-B8F5-A4588FF1EB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573557"/>
            <a:ext cx="7056671" cy="2774257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9EEE9BCB-7AC0-4192-87FC-A9CEBFBCB0BC}"/>
              </a:ext>
            </a:extLst>
          </p:cNvPr>
          <p:cNvSpPr/>
          <p:nvPr/>
        </p:nvSpPr>
        <p:spPr>
          <a:xfrm>
            <a:off x="1502093" y="4869160"/>
            <a:ext cx="4915676" cy="115212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Bei uns ist der Schieberegler immer ganz rechts!</a:t>
            </a:r>
          </a:p>
          <a:p>
            <a:pPr algn="ctr"/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</a:rPr>
              <a:t> Es gibt dadurch nur einen Prozess, </a:t>
            </a:r>
          </a:p>
          <a:p>
            <a:pPr algn="ctr"/>
            <a:r>
              <a:rPr lang="de-DE" b="1" dirty="0">
                <a:solidFill>
                  <a:schemeClr val="tx1"/>
                </a:solidFill>
              </a:rPr>
              <a:t>die Abläufe sind dadurch immer gleich.</a:t>
            </a:r>
          </a:p>
        </p:txBody>
      </p:sp>
      <p:sp>
        <p:nvSpPr>
          <p:cNvPr id="6" name="Pfeil: nach unten 5">
            <a:extLst>
              <a:ext uri="{FF2B5EF4-FFF2-40B4-BE49-F238E27FC236}">
                <a16:creationId xmlns:a16="http://schemas.microsoft.com/office/drawing/2014/main" id="{7B2BB0C9-929B-4A73-93B7-9E752A01EE66}"/>
              </a:ext>
            </a:extLst>
          </p:cNvPr>
          <p:cNvSpPr/>
          <p:nvPr/>
        </p:nvSpPr>
        <p:spPr>
          <a:xfrm>
            <a:off x="5364088" y="2339929"/>
            <a:ext cx="412624" cy="91773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093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F1E7BF-42CD-4315-AE84-397A11DA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C00000"/>
                </a:solidFill>
              </a:rPr>
              <a:t>Schieberegler ganz rechts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B4DC651-A6F9-432D-A41F-012AF46F5DB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Was heißt das konkret für die Arbeit der IFK und AV?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BD0572-ACC2-481E-AC44-39FC1042BB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>
              <a:buNone/>
            </a:pPr>
            <a:r>
              <a:rPr lang="de-DE" dirty="0"/>
              <a:t>Vorstellung der Verfahren (Grüne-Punkte-Tabellen) und Austausch in Kleingruppen</a:t>
            </a:r>
          </a:p>
          <a:p>
            <a:pPr marL="0" indent="0">
              <a:buNone/>
            </a:pPr>
            <a:endParaRPr lang="de-DE" dirty="0"/>
          </a:p>
          <a:p>
            <a:pPr marL="762000" lvl="1">
              <a:buFont typeface="Wingdings" panose="05000000000000000000" pitchFamily="2" charset="2"/>
              <a:buChar char="Ø"/>
            </a:pPr>
            <a:r>
              <a:rPr lang="de-DE" dirty="0"/>
              <a:t>Beratung und Identifikation des Weiterbildungsbedarfs</a:t>
            </a:r>
          </a:p>
          <a:p>
            <a:pPr marL="476250" lvl="1" indent="0">
              <a:buNone/>
            </a:pPr>
            <a:endParaRPr lang="de-DE" dirty="0"/>
          </a:p>
          <a:p>
            <a:pPr marL="762000" lvl="1">
              <a:buFont typeface="Wingdings" panose="05000000000000000000" pitchFamily="2" charset="2"/>
              <a:buChar char="Ø"/>
            </a:pPr>
            <a:r>
              <a:rPr lang="de-DE" dirty="0"/>
              <a:t>Zusammenarbeit nach Zugang bei der Agentur für Arbeit und Förderentscheidung</a:t>
            </a:r>
          </a:p>
          <a:p>
            <a:pPr marL="762000" lvl="1">
              <a:buFont typeface="Wingdings" panose="05000000000000000000" pitchFamily="2" charset="2"/>
              <a:buChar char="Ø"/>
            </a:pPr>
            <a:endParaRPr lang="de-DE" dirty="0"/>
          </a:p>
          <a:p>
            <a:pPr marL="762000" lvl="1">
              <a:buFont typeface="Wingdings" panose="05000000000000000000" pitchFamily="2" charset="2"/>
              <a:buChar char="Ø"/>
            </a:pPr>
            <a:r>
              <a:rPr lang="de-DE" dirty="0"/>
              <a:t>Zusammenarbeit/ Zuständigkeit während der Weiterbildungsmaßnahme und Abschluss</a:t>
            </a:r>
          </a:p>
          <a:p>
            <a:pPr marL="762000" lvl="1">
              <a:buFont typeface="Wingdings" panose="05000000000000000000" pitchFamily="2" charset="2"/>
              <a:buChar char="Ø"/>
            </a:pPr>
            <a:endParaRPr lang="de-DE" dirty="0"/>
          </a:p>
          <a:p>
            <a:pPr marL="762000" lvl="1">
              <a:buFont typeface="Wingdings" panose="05000000000000000000" pitchFamily="2" charset="2"/>
              <a:buChar char="Ø"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83DFB7E-8021-4FDE-BE47-4710F6E6A31D}"/>
              </a:ext>
            </a:extLst>
          </p:cNvPr>
          <p:cNvSpPr/>
          <p:nvPr/>
        </p:nvSpPr>
        <p:spPr>
          <a:xfrm>
            <a:off x="683568" y="2235636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990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989BEC-6366-46A2-A513-10A8C79A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C00000"/>
                </a:solidFill>
              </a:rPr>
              <a:t>Zurück im Plenum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26D88D-2E69-485F-8622-615F9339AC4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8DCF5F-BCE2-479A-97AA-964ABA76DB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3600" b="1" dirty="0"/>
              <a:t>		 Zeit für Fragen </a:t>
            </a:r>
          </a:p>
          <a:p>
            <a:pPr marL="0" indent="0">
              <a:buNone/>
            </a:pPr>
            <a:r>
              <a:rPr lang="de-DE" sz="3600" b="1" dirty="0"/>
              <a:t>			zum </a:t>
            </a:r>
          </a:p>
          <a:p>
            <a:pPr marL="0" indent="0">
              <a:buNone/>
            </a:pPr>
            <a:r>
              <a:rPr lang="de-DE" sz="3600" b="1" dirty="0"/>
              <a:t>	 gemeinsamen Verfahren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9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C00000"/>
                </a:solidFill>
              </a:rPr>
              <a:t>Verabschiedung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/>
          </p:nvPr>
        </p:nvSpPr>
        <p:spPr>
          <a:xfrm>
            <a:off x="438869" y="1431765"/>
            <a:ext cx="7200800" cy="5112424"/>
          </a:xfrm>
        </p:spPr>
        <p:txBody>
          <a:bodyPr/>
          <a:lstStyle/>
          <a:p>
            <a:pPr lvl="0"/>
            <a:endParaRPr lang="de-DE" sz="2000" dirty="0"/>
          </a:p>
          <a:p>
            <a:pPr lvl="2"/>
            <a:endParaRPr lang="de-DE" sz="1600" dirty="0"/>
          </a:p>
          <a:p>
            <a:pPr marL="0" indent="0" algn="ctr">
              <a:buNone/>
            </a:pPr>
            <a:r>
              <a:rPr lang="de-DE" sz="3600" b="1" dirty="0"/>
              <a:t>Es ist wie es ist. </a:t>
            </a:r>
          </a:p>
          <a:p>
            <a:pPr marL="0" indent="0" algn="ctr">
              <a:buNone/>
            </a:pPr>
            <a:r>
              <a:rPr lang="de-DE" sz="3600" b="1" dirty="0"/>
              <a:t>Aber es wird, was wir daraus machen!</a:t>
            </a:r>
          </a:p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endParaRPr lang="de-DE" b="1" dirty="0"/>
          </a:p>
          <a:p>
            <a:pPr marL="0" indent="0" algn="ctr">
              <a:buNone/>
            </a:pPr>
            <a:r>
              <a:rPr lang="de-DE" sz="2800" b="1" dirty="0"/>
              <a:t>Vielen Dank für </a:t>
            </a:r>
          </a:p>
          <a:p>
            <a:pPr marL="0" indent="0" algn="ctr">
              <a:buNone/>
            </a:pPr>
            <a:r>
              <a:rPr lang="de-DE" sz="2800" b="1" dirty="0"/>
              <a:t>Ihre / Eure Aufmerksamkeit!</a:t>
            </a:r>
          </a:p>
          <a:p>
            <a:pPr marL="620713" lvl="1" indent="-257175">
              <a:spcAft>
                <a:spcPts val="600"/>
              </a:spcAft>
            </a:pPr>
            <a:endParaRPr lang="de-DE" sz="1600" dirty="0">
              <a:solidFill>
                <a:prstClr val="black"/>
              </a:solidFill>
            </a:endParaRPr>
          </a:p>
          <a:p>
            <a:pPr marL="620713" lvl="1" indent="-257175">
              <a:spcAft>
                <a:spcPts val="600"/>
              </a:spcAft>
            </a:pPr>
            <a:endParaRPr lang="de-DE" sz="1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849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9662AD-8658-4146-8924-F94A70D16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B5152B"/>
                </a:solidFill>
              </a:rPr>
              <a:t>Zuständigkeitsübergang zum 01.01.2025</a:t>
            </a:r>
            <a:endParaRPr lang="de-DE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7069D9-5440-4212-AD3D-9393262C078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Ablauf der Veranstaltung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4B358F-13A6-4965-99EE-2155E5B85E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Vorstellungsrunde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Hintergrundinformationen und Arbeitsauftrag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Vorstellung der Verfahren und Austausch in Kleingruppen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Zeit für Fragen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315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24C4D4-7E93-405E-A96D-A25CC215D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B5152B"/>
                </a:solidFill>
              </a:rPr>
              <a:t>Zuständigkeitsübergang zum 01.01.2025</a:t>
            </a:r>
            <a:endParaRPr lang="de-DE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BAD659-C82F-442A-A7F6-093AF8453FE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Unsere Arbeitsgruppe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F90B56-959D-452B-B3A7-05FE2D1C6A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de-DE" b="1" u="sng" dirty="0"/>
          </a:p>
          <a:p>
            <a:pPr marL="0" indent="0">
              <a:buNone/>
            </a:pPr>
            <a:endParaRPr lang="de-DE" b="1" u="sng" dirty="0"/>
          </a:p>
          <a:p>
            <a:pPr marL="0" indent="0">
              <a:buNone/>
            </a:pPr>
            <a:r>
              <a:rPr lang="de-DE" b="1" u="sng" dirty="0"/>
              <a:t>Teilnehmer*innen der Agentur für Arbeit Göttingen:</a:t>
            </a:r>
          </a:p>
          <a:p>
            <a:pPr marL="285750" lvl="1"/>
            <a:r>
              <a:rPr lang="de-DE" dirty="0"/>
              <a:t>Andreas Watznauer (Teamleitung) </a:t>
            </a:r>
            <a:r>
              <a:rPr lang="de-DE" sz="1100" i="1" u="sng" dirty="0">
                <a:hlinkClick r:id="rId2"/>
              </a:rPr>
              <a:t>Andreas.Watznauer@arbeitsagentur.de</a:t>
            </a:r>
            <a:endParaRPr lang="de-DE" sz="1100" dirty="0"/>
          </a:p>
          <a:p>
            <a:pPr marL="285750" lvl="1"/>
            <a:r>
              <a:rPr lang="de-DE" dirty="0"/>
              <a:t>Julia Hillebrenner (Arbeitsvermittlung)</a:t>
            </a:r>
            <a:r>
              <a:rPr lang="de-DE" i="1" u="sng" dirty="0">
                <a:hlinkClick r:id="rId3"/>
              </a:rPr>
              <a:t> </a:t>
            </a:r>
            <a:r>
              <a:rPr lang="de-DE" sz="1100" i="1" u="sng" dirty="0">
                <a:hlinkClick r:id="rId3"/>
              </a:rPr>
              <a:t>Julia-Maike.Hillebrenner@arbeitsagentur.de</a:t>
            </a:r>
            <a:endParaRPr lang="de-DE" sz="1100" dirty="0"/>
          </a:p>
          <a:p>
            <a:endParaRPr lang="de-DE" b="1" u="sng" dirty="0"/>
          </a:p>
          <a:p>
            <a:pPr marL="0" indent="0">
              <a:buNone/>
            </a:pPr>
            <a:endParaRPr lang="de-DE" b="1" u="sng" dirty="0"/>
          </a:p>
          <a:p>
            <a:pPr marL="0" indent="0">
              <a:buNone/>
            </a:pPr>
            <a:r>
              <a:rPr lang="de-DE" b="1" u="sng" dirty="0"/>
              <a:t>Teilnehmer*innen des Jobcenters Landkreis Göttingen:</a:t>
            </a:r>
          </a:p>
          <a:p>
            <a:pPr marL="285750" lvl="1"/>
            <a:r>
              <a:rPr lang="de-DE" dirty="0"/>
              <a:t>Tanja Erdmann (Fachaufsicht)</a:t>
            </a:r>
            <a:r>
              <a:rPr lang="de-DE" i="1" u="sng" dirty="0">
                <a:hlinkClick r:id="rId4"/>
              </a:rPr>
              <a:t> </a:t>
            </a:r>
            <a:r>
              <a:rPr lang="de-DE" sz="1100" i="1" u="sng" dirty="0">
                <a:hlinkClick r:id="rId4"/>
              </a:rPr>
              <a:t>erdmann.t@landkreisgoettingen.de</a:t>
            </a:r>
            <a:endParaRPr lang="de-DE" sz="1100" dirty="0"/>
          </a:p>
          <a:p>
            <a:pPr marL="285750" lvl="1"/>
            <a:r>
              <a:rPr lang="de-DE" dirty="0"/>
              <a:t>Adrian Schwarze (Fachdienstleiter)</a:t>
            </a:r>
            <a:r>
              <a:rPr lang="de-DE" i="1" u="sng" dirty="0">
                <a:hlinkClick r:id="rId5"/>
              </a:rPr>
              <a:t> </a:t>
            </a:r>
            <a:r>
              <a:rPr lang="de-DE" sz="1100" i="1" u="sng" dirty="0">
                <a:hlinkClick r:id="rId5"/>
              </a:rPr>
              <a:t>schwarze@landkreisgoettingen.de</a:t>
            </a:r>
            <a:endParaRPr lang="de-DE" sz="1100" dirty="0"/>
          </a:p>
          <a:p>
            <a:pPr marL="285750" lvl="1"/>
            <a:r>
              <a:rPr lang="de-DE" dirty="0"/>
              <a:t>Sandra Engelhardt (Jobakademie)</a:t>
            </a:r>
            <a:r>
              <a:rPr lang="de-DE" i="1" u="sng" dirty="0">
                <a:hlinkClick r:id="rId6"/>
              </a:rPr>
              <a:t> </a:t>
            </a:r>
            <a:r>
              <a:rPr lang="de-DE" sz="1100" i="1" u="sng" dirty="0">
                <a:hlinkClick r:id="rId6"/>
              </a:rPr>
              <a:t>engelhardt@landkreisgoettingen.de</a:t>
            </a:r>
            <a:endParaRPr lang="de-DE" sz="1100" dirty="0"/>
          </a:p>
          <a:p>
            <a:pPr marL="285750" lvl="1"/>
            <a:r>
              <a:rPr lang="de-DE" dirty="0"/>
              <a:t>Mareike Grebe-Schneider (IFK Stadt Göttingen)</a:t>
            </a:r>
            <a:r>
              <a:rPr lang="de-DE" i="1" u="sng" dirty="0">
                <a:hlinkClick r:id="rId7"/>
              </a:rPr>
              <a:t> </a:t>
            </a:r>
            <a:r>
              <a:rPr lang="de-DE" sz="1100" i="1" u="sng" dirty="0">
                <a:hlinkClick r:id="rId7"/>
              </a:rPr>
              <a:t>m.grebe@goettingen.de</a:t>
            </a:r>
            <a:endParaRPr lang="de-DE" sz="1100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519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0AB6F-E958-47E2-94B1-C7439F589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B5152B"/>
                </a:solidFill>
              </a:rPr>
              <a:t>Zuständigkeitsübergang zum 01.01.2025</a:t>
            </a:r>
            <a:endParaRPr lang="de-DE" sz="28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26484A-AB7F-48DD-8BD6-A3C89113AD4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95536" y="810375"/>
            <a:ext cx="6264275" cy="287338"/>
          </a:xfrm>
        </p:spPr>
        <p:txBody>
          <a:bodyPr/>
          <a:lstStyle/>
          <a:p>
            <a:r>
              <a:rPr lang="de-DE" dirty="0"/>
              <a:t>Vorstellung der Teilnehmer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E32109E-3779-480D-8466-D6C1B1026C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Meine Name ist…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Zum Frühstück hatte ich heute Morgen…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Das erwarte ich von dieser Veranstaltung…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916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B5152B"/>
                </a:solidFill>
              </a:rPr>
              <a:t>Zuständigkeitsübergang zum 01.01.2025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Ausgangssituation 2023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E3F8AA-D746-4BA2-A6D2-69C790F9DA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lv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AC9B1C9-4D55-4028-8A9B-31B7369B56F7}"/>
              </a:ext>
            </a:extLst>
          </p:cNvPr>
          <p:cNvSpPr/>
          <p:nvPr/>
        </p:nvSpPr>
        <p:spPr>
          <a:xfrm>
            <a:off x="1511660" y="1668872"/>
            <a:ext cx="4896544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  <a:sym typeface="Wingdings" panose="05000000000000000000" pitchFamily="2" charset="2"/>
              </a:rPr>
              <a:t>Konsolidierung des Bundeshaushaltes erforderlich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D88B885-6644-4203-9B4D-4DD9683DAD42}"/>
              </a:ext>
            </a:extLst>
          </p:cNvPr>
          <p:cNvSpPr/>
          <p:nvPr/>
        </p:nvSpPr>
        <p:spPr>
          <a:xfrm>
            <a:off x="2092580" y="3106053"/>
            <a:ext cx="3672408" cy="8572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sym typeface="Wingdings" panose="05000000000000000000" pitchFamily="2" charset="2"/>
              </a:rPr>
              <a:t>Haushaltsfinanzierungsgesetz 2024</a:t>
            </a:r>
          </a:p>
          <a:p>
            <a:pPr algn="ctr"/>
            <a:r>
              <a:rPr lang="de-DE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de-DE" sz="1400" dirty="0">
                <a:solidFill>
                  <a:schemeClr val="tx1"/>
                </a:solidFill>
                <a:sym typeface="Wingdings" panose="05000000000000000000" pitchFamily="2" charset="2"/>
              </a:rPr>
              <a:t>(Grundlage für die Zuständigkeitsverlagerung)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69198CF-F34E-4DB1-B262-91945CE24CC0}"/>
              </a:ext>
            </a:extLst>
          </p:cNvPr>
          <p:cNvSpPr/>
          <p:nvPr/>
        </p:nvSpPr>
        <p:spPr>
          <a:xfrm>
            <a:off x="1281336" y="4935358"/>
            <a:ext cx="5450904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  <a:sym typeface="Wingdings" panose="05000000000000000000" pitchFamily="2" charset="2"/>
              </a:rPr>
              <a:t>Ab 01.01.2025 Zuständigkeitsübergang für Maßnahmen zur Förderung der beruflichen Weiterbildung (</a:t>
            </a:r>
            <a:r>
              <a:rPr lang="de-DE" dirty="0" err="1">
                <a:solidFill>
                  <a:schemeClr val="tx1"/>
                </a:solidFill>
                <a:sym typeface="Wingdings" panose="05000000000000000000" pitchFamily="2" charset="2"/>
              </a:rPr>
              <a:t>FbW</a:t>
            </a:r>
            <a:r>
              <a:rPr lang="de-DE" dirty="0">
                <a:solidFill>
                  <a:schemeClr val="tx1"/>
                </a:solidFill>
                <a:sym typeface="Wingdings" panose="05000000000000000000" pitchFamily="2" charset="2"/>
              </a:rPr>
              <a:t>) von den Jobcentern auf die Agenturen für Arbeit</a:t>
            </a:r>
          </a:p>
        </p:txBody>
      </p:sp>
      <p:sp>
        <p:nvSpPr>
          <p:cNvPr id="8" name="Pfeil: nach unten 7">
            <a:extLst>
              <a:ext uri="{FF2B5EF4-FFF2-40B4-BE49-F238E27FC236}">
                <a16:creationId xmlns:a16="http://schemas.microsoft.com/office/drawing/2014/main" id="{BB3AFD7E-FC8C-45A6-9DB1-C9BC8E28D86B}"/>
              </a:ext>
            </a:extLst>
          </p:cNvPr>
          <p:cNvSpPr/>
          <p:nvPr/>
        </p:nvSpPr>
        <p:spPr>
          <a:xfrm>
            <a:off x="3717616" y="2424804"/>
            <a:ext cx="350328" cy="4509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343B7245-B6C9-478E-AB49-9CF11BAF6AF5}"/>
              </a:ext>
            </a:extLst>
          </p:cNvPr>
          <p:cNvSpPr/>
          <p:nvPr/>
        </p:nvSpPr>
        <p:spPr>
          <a:xfrm>
            <a:off x="3717616" y="4193638"/>
            <a:ext cx="422336" cy="5198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05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A4E71-640D-4B23-BB98-08A3A4602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b="1" dirty="0">
                <a:solidFill>
                  <a:srgbClr val="B5152B"/>
                </a:solidFill>
              </a:rPr>
              <a:t>Zuständigkeitsverlagerung zum 01.01.2025</a:t>
            </a:r>
            <a:endParaRPr lang="de-DE" sz="2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987A3-CC18-4F15-8A69-8619C4ECBA3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Welche Fallgestaltungen betrifft das?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6D46D4-A1CB-44B4-99AE-5AC2E1DBF4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de-DE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olidFill>
                <a:prstClr val="black"/>
              </a:solidFill>
              <a:sym typeface="Wingdings" panose="05000000000000000000" pitchFamily="2" charset="2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209769B-4655-4B2F-9398-96DD24B0B63D}"/>
              </a:ext>
            </a:extLst>
          </p:cNvPr>
          <p:cNvSpPr/>
          <p:nvPr/>
        </p:nvSpPr>
        <p:spPr>
          <a:xfrm>
            <a:off x="1689904" y="2492896"/>
            <a:ext cx="4464496" cy="23762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prstClr val="black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2400" b="1" dirty="0">
                <a:solidFill>
                  <a:prstClr val="black"/>
                </a:solidFill>
                <a:sym typeface="Wingdings" panose="05000000000000000000" pitchFamily="2" charset="2"/>
              </a:rPr>
              <a:t>Alle Fälle, in denen ab dem 01.01.2025 ein Bildungsgutschein ausgegeben wird.</a:t>
            </a:r>
          </a:p>
          <a:p>
            <a:pPr algn="ctr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30741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dirty="0">
                <a:solidFill>
                  <a:srgbClr val="B5152B"/>
                </a:solidFill>
              </a:rPr>
              <a:t>Zuständigkeitsübergang zum 01.01.2025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Wer macht zukünftig was?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E3F8AA-D746-4BA2-A6D2-69C790F9DA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lv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lv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3539069-42D3-4D72-9E47-D4E6D413846D}"/>
              </a:ext>
            </a:extLst>
          </p:cNvPr>
          <p:cNvSpPr/>
          <p:nvPr/>
        </p:nvSpPr>
        <p:spPr>
          <a:xfrm>
            <a:off x="755576" y="2671928"/>
            <a:ext cx="2921477" cy="3312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Weiterbildungsberatung zu § 81 SGB III</a:t>
            </a: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Sonderregelungen nach 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§ 131a SGB III </a:t>
            </a:r>
            <a:r>
              <a:rPr lang="de-DE" sz="1600">
                <a:solidFill>
                  <a:schemeClr val="tx1"/>
                </a:solidFill>
                <a:sym typeface="Wingdings" panose="05000000000000000000" pitchFamily="2" charset="2"/>
              </a:rPr>
              <a:t>(Vergabe)</a:t>
            </a:r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Bewilligung </a:t>
            </a:r>
          </a:p>
          <a:p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Finanzierung inkl. § 87a SGB III</a:t>
            </a: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Maßnahmemanagement</a:t>
            </a:r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endParaRPr lang="de-DE" sz="1600" dirty="0">
              <a:sym typeface="Wingdings" panose="05000000000000000000" pitchFamily="2" charset="2"/>
            </a:endParaRPr>
          </a:p>
          <a:p>
            <a:pPr algn="ctr"/>
            <a:endParaRPr lang="de-DE" sz="1600" dirty="0">
              <a:sym typeface="Wingdings" panose="05000000000000000000" pitchFamily="2" charset="2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76DD80D1-50AC-4E2F-86E9-6260A2E9689F}"/>
              </a:ext>
            </a:extLst>
          </p:cNvPr>
          <p:cNvSpPr/>
          <p:nvPr/>
        </p:nvSpPr>
        <p:spPr>
          <a:xfrm>
            <a:off x="4211961" y="2708920"/>
            <a:ext cx="2921459" cy="33123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u="sng" dirty="0">
              <a:sym typeface="Wingdings" panose="05000000000000000000" pitchFamily="2" charset="2"/>
            </a:endParaRPr>
          </a:p>
          <a:p>
            <a:pPr algn="ctr"/>
            <a:endParaRPr lang="de-DE" b="1" u="sng" dirty="0">
              <a:sym typeface="Wingdings" panose="05000000000000000000" pitchFamily="2" charset="2"/>
            </a:endParaRPr>
          </a:p>
          <a:p>
            <a:pPr algn="ctr"/>
            <a:endParaRPr lang="de-DE" b="1" u="sng" dirty="0">
              <a:sym typeface="Wingdings" panose="05000000000000000000" pitchFamily="2" charset="2"/>
            </a:endParaRPr>
          </a:p>
          <a:p>
            <a:pPr algn="ctr"/>
            <a:endParaRPr lang="de-DE" sz="1600" dirty="0">
              <a:sym typeface="Wingdings" panose="05000000000000000000" pitchFamily="2" charset="2"/>
            </a:endParaRP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Identifikation des Weiterbildungsbedarfs</a:t>
            </a: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Teilnehmendenmanagement</a:t>
            </a:r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endParaRPr lang="de-DE" sz="1600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Integrationsverantwortung/ 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  <a:sym typeface="Wingdings" panose="05000000000000000000" pitchFamily="2" charset="2"/>
              </a:rPr>
              <a:t>Vermittlung</a:t>
            </a:r>
          </a:p>
          <a:p>
            <a:pPr algn="ctr"/>
            <a:endParaRPr lang="de-DE" dirty="0">
              <a:sym typeface="Wingdings" panose="05000000000000000000" pitchFamily="2" charset="2"/>
            </a:endParaRPr>
          </a:p>
          <a:p>
            <a:pPr algn="ctr"/>
            <a:endParaRPr lang="de-DE" dirty="0">
              <a:sym typeface="Wingdings" panose="05000000000000000000" pitchFamily="2" charset="2"/>
            </a:endParaRPr>
          </a:p>
          <a:p>
            <a:pPr algn="ctr"/>
            <a:endParaRPr lang="de-DE" dirty="0">
              <a:sym typeface="Wingdings" panose="05000000000000000000" pitchFamily="2" charset="2"/>
            </a:endParaRPr>
          </a:p>
          <a:p>
            <a:pPr algn="ctr"/>
            <a:endParaRPr lang="de-DE" dirty="0">
              <a:sym typeface="Wingdings" panose="05000000000000000000" pitchFamily="2" charset="2"/>
            </a:endParaRPr>
          </a:p>
          <a:p>
            <a:pPr algn="ctr"/>
            <a:endParaRPr lang="de-DE" dirty="0">
              <a:sym typeface="Wingdings" panose="05000000000000000000" pitchFamily="2" charset="2"/>
            </a:endParaRPr>
          </a:p>
          <a:p>
            <a:pPr algn="ctr"/>
            <a:endParaRPr lang="de-DE" dirty="0">
              <a:sym typeface="Wingdings" panose="05000000000000000000" pitchFamily="2" charset="2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91CF082-636C-4945-9D41-4B4444B5183E}"/>
              </a:ext>
            </a:extLst>
          </p:cNvPr>
          <p:cNvSpPr/>
          <p:nvPr/>
        </p:nvSpPr>
        <p:spPr>
          <a:xfrm>
            <a:off x="1244211" y="1551151"/>
            <a:ext cx="1944205" cy="4681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Agentur für Arbeit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865F5A7F-6960-406F-9776-93FC5F7E595E}"/>
              </a:ext>
            </a:extLst>
          </p:cNvPr>
          <p:cNvSpPr/>
          <p:nvPr/>
        </p:nvSpPr>
        <p:spPr>
          <a:xfrm>
            <a:off x="4716016" y="1562898"/>
            <a:ext cx="1872208" cy="4681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Jobcenter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C20FE13D-9BB6-4E7A-B572-35F16337C738}"/>
              </a:ext>
            </a:extLst>
          </p:cNvPr>
          <p:cNvCxnSpPr>
            <a:cxnSpLocks/>
          </p:cNvCxnSpPr>
          <p:nvPr/>
        </p:nvCxnSpPr>
        <p:spPr>
          <a:xfrm>
            <a:off x="2216314" y="2132856"/>
            <a:ext cx="0" cy="45424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E4EE51F-6849-42A0-9FF9-63698D1D366E}"/>
              </a:ext>
            </a:extLst>
          </p:cNvPr>
          <p:cNvCxnSpPr>
            <a:cxnSpLocks/>
          </p:cNvCxnSpPr>
          <p:nvPr/>
        </p:nvCxnSpPr>
        <p:spPr>
          <a:xfrm>
            <a:off x="5652120" y="2155096"/>
            <a:ext cx="0" cy="4320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42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1890"/>
            <a:ext cx="6275040" cy="634082"/>
          </a:xfrm>
        </p:spPr>
        <p:txBody>
          <a:bodyPr/>
          <a:lstStyle/>
          <a:p>
            <a:r>
              <a:rPr lang="de-DE" sz="2400" b="1" dirty="0">
                <a:solidFill>
                  <a:srgbClr val="B5152B"/>
                </a:solidFill>
              </a:rPr>
              <a:t>Geteilter Förderprozess/ </a:t>
            </a:r>
            <a:br>
              <a:rPr lang="de-DE" sz="2400" b="1" dirty="0">
                <a:solidFill>
                  <a:srgbClr val="B5152B"/>
                </a:solidFill>
              </a:rPr>
            </a:br>
            <a:r>
              <a:rPr lang="de-DE" sz="2400" b="1" dirty="0">
                <a:solidFill>
                  <a:srgbClr val="B5152B"/>
                </a:solidFill>
              </a:rPr>
              <a:t>Gemeinsame Verantwortung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E3F8AA-D746-4BA2-A6D2-69C790F9DA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u="sng" dirty="0"/>
              <a:t>Wie kann das gelingen? </a:t>
            </a:r>
            <a:endParaRPr lang="de-DE" b="1" u="sng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Enge und gut koordinierte Zusammenarbeit zwischen Agentur und JC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Gute Abstimmung vor Ort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Vermeidung von Doppelstrukturen und Reibungsverlusten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>
                <a:sym typeface="Wingdings" panose="05000000000000000000" pitchFamily="2" charset="2"/>
              </a:rPr>
              <a:t>eLb</a:t>
            </a:r>
            <a:r>
              <a:rPr lang="de-DE" dirty="0">
                <a:sym typeface="Wingdings" panose="05000000000000000000" pitchFamily="2" charset="2"/>
              </a:rPr>
              <a:t> durch Veränderung so wenig wie möglich belasten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ym typeface="Wingdings" panose="05000000000000000000" pitchFamily="2" charset="2"/>
              </a:rPr>
              <a:t>Ressourcen der Mitarbeiter von JC und AA berücksichtigen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ym typeface="Wingdings" panose="05000000000000000000" pitchFamily="2" charset="2"/>
            </a:endParaRPr>
          </a:p>
          <a:p>
            <a:pPr marL="0" lv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lvl="0"/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/>
          </a:p>
          <a:p>
            <a:pPr marL="0" lvl="0" indent="0">
              <a:buNone/>
            </a:pPr>
            <a:r>
              <a:rPr lang="de-DE" b="1" dirty="0"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3450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1890"/>
            <a:ext cx="6275040" cy="634082"/>
          </a:xfrm>
        </p:spPr>
        <p:txBody>
          <a:bodyPr/>
          <a:lstStyle/>
          <a:p>
            <a:r>
              <a:rPr lang="de-DE" sz="2800" b="1" dirty="0">
                <a:solidFill>
                  <a:srgbClr val="B5152B"/>
                </a:solidFill>
              </a:rPr>
              <a:t>Auftrag der Arbeitsgruppe</a:t>
            </a:r>
            <a:endParaRPr lang="de-DE" sz="28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0"/>
          </p:nvPr>
        </p:nvSpPr>
        <p:spPr>
          <a:xfrm>
            <a:off x="468313" y="836712"/>
            <a:ext cx="6264275" cy="287338"/>
          </a:xfrm>
        </p:spPr>
        <p:txBody>
          <a:bodyPr/>
          <a:lstStyle/>
          <a:p>
            <a:r>
              <a:rPr lang="de-DE" dirty="0"/>
              <a:t>Erstellung eines Prozesses für die lokale Ausgestaltung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E3F8AA-D746-4BA2-A6D2-69C790F9DA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1556792"/>
            <a:ext cx="6984776" cy="4608512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lvl="0" indent="0">
              <a:buNone/>
            </a:pPr>
            <a:endParaRPr lang="de-DE" b="1" dirty="0">
              <a:sym typeface="Wingdings" panose="05000000000000000000" pitchFamily="2" charset="2"/>
            </a:endParaRPr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3D0DAA80-0415-444B-92AF-B275D14BB71F}"/>
              </a:ext>
            </a:extLst>
          </p:cNvPr>
          <p:cNvSpPr txBox="1">
            <a:spLocks/>
          </p:cNvSpPr>
          <p:nvPr/>
        </p:nvSpPr>
        <p:spPr>
          <a:xfrm>
            <a:off x="467544" y="1556792"/>
            <a:ext cx="6984776" cy="460851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tabLst/>
              <a:def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  <a:p>
            <a:pPr marL="0" indent="0">
              <a:buFontTx/>
              <a:buNone/>
            </a:pPr>
            <a:r>
              <a:rPr lang="de-DE" b="1" dirty="0">
                <a:sym typeface="Wingdings" panose="05000000000000000000" pitchFamily="2" charset="2"/>
              </a:rPr>
              <a:t>	</a:t>
            </a:r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663F4580-AEDC-4D8E-BEBB-ABB96352D010}"/>
              </a:ext>
            </a:extLst>
          </p:cNvPr>
          <p:cNvSpPr txBox="1">
            <a:spLocks/>
          </p:cNvSpPr>
          <p:nvPr/>
        </p:nvSpPr>
        <p:spPr>
          <a:xfrm>
            <a:off x="395536" y="1470794"/>
            <a:ext cx="7209184" cy="484691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tabLst/>
              <a:defRPr kumimoji="0" lang="de-DE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400" b="1" u="sng" dirty="0"/>
              <a:t>Vorgaben</a:t>
            </a:r>
          </a:p>
          <a:p>
            <a:pPr marL="0" indent="0">
              <a:buNone/>
            </a:pPr>
            <a:endParaRPr lang="de-DE" b="1" dirty="0"/>
          </a:p>
          <a:p>
            <a:r>
              <a:rPr lang="de-DE" dirty="0"/>
              <a:t>Lokale Ausgestaltung des sog. Schiebereglers für Fallgestaltungen außerhalb des Regelfalls (Wer macht was? Wer hat welche Rolle?)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Absprachen zum Informationsaustausch (Festlegung von Kontaktstellen,   z. B. E-Mail-Postfächer oder Ansprechpartner*innen, Austauschformate)</a:t>
            </a:r>
          </a:p>
          <a:p>
            <a:endParaRPr lang="de-DE" dirty="0"/>
          </a:p>
          <a:p>
            <a:r>
              <a:rPr lang="de-DE" dirty="0"/>
              <a:t>Lokaler Kommunikationsmechanismus (durch verschlüsselten E-Mail-Verkehr bis IT-Lösung steht)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Lokaler Einigungsmechanismus (notwendig, wenn keine Einigung zwischen AA und JC erzielt wird, z. B. hinsichtlich Fördervoraussetzungen, Bildungsziel etc.)</a:t>
            </a:r>
          </a:p>
          <a:p>
            <a:endParaRPr lang="de-DE" dirty="0"/>
          </a:p>
          <a:p>
            <a:endParaRPr lang="de-DE" dirty="0"/>
          </a:p>
          <a:p>
            <a:pPr marL="0" indent="0">
              <a:buFontTx/>
              <a:buNone/>
            </a:pPr>
            <a:r>
              <a:rPr lang="de-DE" b="1" dirty="0">
                <a:sym typeface="Wingdings" panose="05000000000000000000" pitchFamily="2" charset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6347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Office PowerPoint</Application>
  <PresentationFormat>Bildschirmpräsentation (4:3)</PresentationFormat>
  <Paragraphs>198</Paragraphs>
  <Slides>13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Larissa-Design</vt:lpstr>
      <vt:lpstr>                     Zuständigkeitsübergang der  Förderung der beruflichen Weiterbildung   vom SGB II in das SGB III   ab 01.01.2025      </vt:lpstr>
      <vt:lpstr>Zuständigkeitsübergang zum 01.01.2025</vt:lpstr>
      <vt:lpstr>Zuständigkeitsübergang zum 01.01.2025</vt:lpstr>
      <vt:lpstr>Zuständigkeitsübergang zum 01.01.2025</vt:lpstr>
      <vt:lpstr>Zuständigkeitsübergang zum 01.01.2025</vt:lpstr>
      <vt:lpstr>Zuständigkeitsverlagerung zum 01.01.2025</vt:lpstr>
      <vt:lpstr>Zuständigkeitsübergang zum 01.01.2025</vt:lpstr>
      <vt:lpstr>Geteilter Förderprozess/  Gemeinsame Verantwortung</vt:lpstr>
      <vt:lpstr>Auftrag der Arbeitsgruppe</vt:lpstr>
      <vt:lpstr>Lokale Ausgestaltung des sog. Schiebereglers </vt:lpstr>
      <vt:lpstr>Schieberegler ganz rechts</vt:lpstr>
      <vt:lpstr>Zurück im Plenum</vt:lpstr>
      <vt:lpstr>Verabschiedung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Uta Westphal</dc:creator>
  <cp:lastModifiedBy>Erdmann, Tanja</cp:lastModifiedBy>
  <cp:revision>2118</cp:revision>
  <cp:lastPrinted>2023-06-13T05:20:19Z</cp:lastPrinted>
  <dcterms:created xsi:type="dcterms:W3CDTF">2012-04-27T11:51:46Z</dcterms:created>
  <dcterms:modified xsi:type="dcterms:W3CDTF">2024-12-11T08:12:33Z</dcterms:modified>
</cp:coreProperties>
</file>