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03" r:id="rId4"/>
    <p:sldMasterId id="2147483719" r:id="rId5"/>
    <p:sldMasterId id="2147483735" r:id="rId6"/>
    <p:sldMasterId id="2147483752" r:id="rId7"/>
    <p:sldMasterId id="2147483765" r:id="rId8"/>
    <p:sldMasterId id="2147483778" r:id="rId9"/>
  </p:sldMasterIdLst>
  <p:notesMasterIdLst>
    <p:notesMasterId r:id="rId84"/>
  </p:notesMasterIdLst>
  <p:sldIdLst>
    <p:sldId id="257"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314" r:id="rId25"/>
    <p:sldId id="315"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329" r:id="rId39"/>
    <p:sldId id="328" r:id="rId40"/>
    <p:sldId id="258" r:id="rId41"/>
    <p:sldId id="259" r:id="rId42"/>
    <p:sldId id="260" r:id="rId43"/>
    <p:sldId id="331" r:id="rId44"/>
    <p:sldId id="261" r:id="rId45"/>
    <p:sldId id="262" r:id="rId46"/>
    <p:sldId id="263" r:id="rId47"/>
    <p:sldId id="264" r:id="rId48"/>
    <p:sldId id="330" r:id="rId49"/>
    <p:sldId id="265" r:id="rId50"/>
    <p:sldId id="266" r:id="rId51"/>
    <p:sldId id="267" r:id="rId52"/>
    <p:sldId id="268" r:id="rId53"/>
    <p:sldId id="269" r:id="rId54"/>
    <p:sldId id="313" r:id="rId55"/>
    <p:sldId id="300" r:id="rId56"/>
    <p:sldId id="301" r:id="rId57"/>
    <p:sldId id="302" r:id="rId58"/>
    <p:sldId id="303" r:id="rId59"/>
    <p:sldId id="304" r:id="rId60"/>
    <p:sldId id="305" r:id="rId61"/>
    <p:sldId id="312" r:id="rId62"/>
    <p:sldId id="296" r:id="rId63"/>
    <p:sldId id="297" r:id="rId64"/>
    <p:sldId id="298" r:id="rId65"/>
    <p:sldId id="299" r:id="rId66"/>
    <p:sldId id="311" r:id="rId67"/>
    <p:sldId id="306" r:id="rId68"/>
    <p:sldId id="307" r:id="rId69"/>
    <p:sldId id="308" r:id="rId70"/>
    <p:sldId id="309" r:id="rId71"/>
    <p:sldId id="310" r:id="rId72"/>
    <p:sldId id="316" r:id="rId73"/>
    <p:sldId id="317" r:id="rId74"/>
    <p:sldId id="318" r:id="rId75"/>
    <p:sldId id="319" r:id="rId76"/>
    <p:sldId id="320" r:id="rId77"/>
    <p:sldId id="321" r:id="rId78"/>
    <p:sldId id="322" r:id="rId79"/>
    <p:sldId id="323" r:id="rId80"/>
    <p:sldId id="324" r:id="rId81"/>
    <p:sldId id="326" r:id="rId82"/>
    <p:sldId id="327" r:id="rId8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69" autoAdjust="0"/>
  </p:normalViewPr>
  <p:slideViewPr>
    <p:cSldViewPr showGuides="1">
      <p:cViewPr varScale="1">
        <p:scale>
          <a:sx n="66" d="100"/>
          <a:sy n="66" d="100"/>
        </p:scale>
        <p:origin x="-1445"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7207801058148917E-2"/>
          <c:y val="0"/>
          <c:w val="0.82690472945345561"/>
          <c:h val="0.84285714285714286"/>
        </c:manualLayout>
      </c:layout>
      <c:pie3DChart>
        <c:varyColors val="1"/>
        <c:ser>
          <c:idx val="0"/>
          <c:order val="0"/>
          <c:tx>
            <c:strRef>
              <c:f>Tabelle1!$B$1</c:f>
              <c:strCache>
                <c:ptCount val="1"/>
                <c:pt idx="0">
                  <c:v>Verkauf</c:v>
                </c:pt>
              </c:strCache>
            </c:strRef>
          </c:tx>
          <c:spPr>
            <a:solidFill>
              <a:srgbClr val="FFC000"/>
            </a:solidFill>
          </c:spPr>
          <c:explosion val="28"/>
          <c:dPt>
            <c:idx val="1"/>
            <c:bubble3D val="0"/>
            <c:spPr>
              <a:solidFill>
                <a:srgbClr val="10C64D"/>
              </a:solidFill>
            </c:spPr>
          </c:dPt>
          <c:dPt>
            <c:idx val="2"/>
            <c:bubble3D val="0"/>
            <c:spPr>
              <a:solidFill>
                <a:srgbClr val="FF0000"/>
              </a:solidFill>
            </c:spPr>
          </c:dPt>
          <c:cat>
            <c:strRef>
              <c:f>Tabelle1!$A$2:$A$4</c:f>
              <c:strCache>
                <c:ptCount val="3"/>
                <c:pt idx="0">
                  <c:v>Auswahlverfahren der Hochschulen</c:v>
                </c:pt>
                <c:pt idx="1">
                  <c:v>Wartezeit</c:v>
                </c:pt>
                <c:pt idx="2">
                  <c:v>Abiturbeste</c:v>
                </c:pt>
              </c:strCache>
            </c:strRef>
          </c:cat>
          <c:val>
            <c:numRef>
              <c:f>Tabelle1!$B$2:$B$4</c:f>
              <c:numCache>
                <c:formatCode>General</c:formatCode>
                <c:ptCount val="3"/>
                <c:pt idx="0">
                  <c:v>60</c:v>
                </c:pt>
                <c:pt idx="1">
                  <c:v>20</c:v>
                </c:pt>
                <c:pt idx="2">
                  <c:v>20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7207801058148875E-2"/>
          <c:y val="0"/>
          <c:w val="0.82690472945345561"/>
          <c:h val="0.84285714285714286"/>
        </c:manualLayout>
      </c:layout>
      <c:pie3DChart>
        <c:varyColors val="1"/>
        <c:ser>
          <c:idx val="0"/>
          <c:order val="0"/>
          <c:tx>
            <c:strRef>
              <c:f>Tabelle1!$B$1</c:f>
              <c:strCache>
                <c:ptCount val="1"/>
                <c:pt idx="0">
                  <c:v>Verkauf</c:v>
                </c:pt>
              </c:strCache>
            </c:strRef>
          </c:tx>
          <c:spPr>
            <a:solidFill>
              <a:srgbClr val="FFC000"/>
            </a:solidFill>
          </c:spPr>
          <c:explosion val="28"/>
          <c:dPt>
            <c:idx val="1"/>
            <c:bubble3D val="0"/>
            <c:spPr>
              <a:solidFill>
                <a:srgbClr val="10C64D"/>
              </a:solidFill>
            </c:spPr>
          </c:dPt>
          <c:dPt>
            <c:idx val="2"/>
            <c:bubble3D val="0"/>
            <c:spPr>
              <a:solidFill>
                <a:srgbClr val="FF0000"/>
              </a:solidFill>
            </c:spPr>
          </c:dPt>
          <c:cat>
            <c:strRef>
              <c:f>Tabelle1!$A$2:$A$4</c:f>
              <c:strCache>
                <c:ptCount val="3"/>
                <c:pt idx="0">
                  <c:v>Auswahlverfahren der Hochschulen</c:v>
                </c:pt>
                <c:pt idx="1">
                  <c:v>Wartezeit</c:v>
                </c:pt>
                <c:pt idx="2">
                  <c:v>Abiturbeste</c:v>
                </c:pt>
              </c:strCache>
            </c:strRef>
          </c:cat>
          <c:val>
            <c:numRef>
              <c:f>Tabelle1!$B$2:$B$4</c:f>
              <c:numCache>
                <c:formatCode>General</c:formatCode>
                <c:ptCount val="3"/>
                <c:pt idx="0">
                  <c:v>60</c:v>
                </c:pt>
                <c:pt idx="1">
                  <c:v>20</c:v>
                </c:pt>
                <c:pt idx="2">
                  <c:v>20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Tabelle1!$B$1</c:f>
              <c:strCache>
                <c:ptCount val="1"/>
                <c:pt idx="0">
                  <c:v>2009</c:v>
                </c:pt>
              </c:strCache>
            </c:strRef>
          </c:tx>
          <c:invertIfNegative val="0"/>
          <c:cat>
            <c:strRef>
              <c:f>Tabelle1!$A$2:$A$9</c:f>
              <c:strCache>
                <c:ptCount val="8"/>
                <c:pt idx="0">
                  <c:v>Freizeit, Kultur, Sport</c:v>
                </c:pt>
                <c:pt idx="1">
                  <c:v>Telefon, Internet, Radio, Fernsehen</c:v>
                </c:pt>
                <c:pt idx="2">
                  <c:v>Krankenver., Medikamente</c:v>
                </c:pt>
                <c:pt idx="3">
                  <c:v>Auto, öffentl. Verkehrsmittel</c:v>
                </c:pt>
                <c:pt idx="4">
                  <c:v>Lernmittel</c:v>
                </c:pt>
                <c:pt idx="5">
                  <c:v>Kleidung</c:v>
                </c:pt>
                <c:pt idx="6">
                  <c:v>Ernährung</c:v>
                </c:pt>
                <c:pt idx="7">
                  <c:v>Miete</c:v>
                </c:pt>
              </c:strCache>
            </c:strRef>
          </c:cat>
          <c:val>
            <c:numRef>
              <c:f>Tabelle1!$B$2:$B$9</c:f>
              <c:numCache>
                <c:formatCode>General</c:formatCode>
                <c:ptCount val="8"/>
                <c:pt idx="0">
                  <c:v>63</c:v>
                </c:pt>
                <c:pt idx="1">
                  <c:v>35</c:v>
                </c:pt>
                <c:pt idx="2">
                  <c:v>59</c:v>
                </c:pt>
                <c:pt idx="3">
                  <c:v>76</c:v>
                </c:pt>
                <c:pt idx="4">
                  <c:v>33</c:v>
                </c:pt>
                <c:pt idx="5">
                  <c:v>51</c:v>
                </c:pt>
                <c:pt idx="6">
                  <c:v>159</c:v>
                </c:pt>
                <c:pt idx="7">
                  <c:v>281</c:v>
                </c:pt>
              </c:numCache>
            </c:numRef>
          </c:val>
        </c:ser>
        <c:ser>
          <c:idx val="1"/>
          <c:order val="1"/>
          <c:tx>
            <c:strRef>
              <c:f>Tabelle1!$C$1</c:f>
              <c:strCache>
                <c:ptCount val="1"/>
                <c:pt idx="0">
                  <c:v>2012</c:v>
                </c:pt>
              </c:strCache>
            </c:strRef>
          </c:tx>
          <c:invertIfNegative val="0"/>
          <c:dLbls>
            <c:numFmt formatCode="#,##0.00\ &quot;€&quot;" sourceLinked="0"/>
            <c:txPr>
              <a:bodyPr/>
              <a:lstStyle/>
              <a:p>
                <a:pPr>
                  <a:defRPr sz="1600"/>
                </a:pPr>
                <a:endParaRPr lang="de-DE"/>
              </a:p>
            </c:txPr>
            <c:showLegendKey val="0"/>
            <c:showVal val="1"/>
            <c:showCatName val="0"/>
            <c:showSerName val="0"/>
            <c:showPercent val="0"/>
            <c:showBubbleSize val="0"/>
            <c:showLeaderLines val="0"/>
          </c:dLbls>
          <c:cat>
            <c:strRef>
              <c:f>Tabelle1!$A$2:$A$9</c:f>
              <c:strCache>
                <c:ptCount val="8"/>
                <c:pt idx="0">
                  <c:v>Freizeit, Kultur, Sport</c:v>
                </c:pt>
                <c:pt idx="1">
                  <c:v>Telefon, Internet, Radio, Fernsehen</c:v>
                </c:pt>
                <c:pt idx="2">
                  <c:v>Krankenver., Medikamente</c:v>
                </c:pt>
                <c:pt idx="3">
                  <c:v>Auto, öffentl. Verkehrsmittel</c:v>
                </c:pt>
                <c:pt idx="4">
                  <c:v>Lernmittel</c:v>
                </c:pt>
                <c:pt idx="5">
                  <c:v>Kleidung</c:v>
                </c:pt>
                <c:pt idx="6">
                  <c:v>Ernährung</c:v>
                </c:pt>
                <c:pt idx="7">
                  <c:v>Miete</c:v>
                </c:pt>
              </c:strCache>
            </c:strRef>
          </c:cat>
          <c:val>
            <c:numRef>
              <c:f>Tabelle1!$C$2:$C$9</c:f>
              <c:numCache>
                <c:formatCode>General</c:formatCode>
                <c:ptCount val="8"/>
                <c:pt idx="0">
                  <c:v>68</c:v>
                </c:pt>
                <c:pt idx="1">
                  <c:v>33</c:v>
                </c:pt>
                <c:pt idx="2">
                  <c:v>66</c:v>
                </c:pt>
                <c:pt idx="3">
                  <c:v>82</c:v>
                </c:pt>
                <c:pt idx="4">
                  <c:v>30</c:v>
                </c:pt>
                <c:pt idx="5">
                  <c:v>52</c:v>
                </c:pt>
                <c:pt idx="6">
                  <c:v>165</c:v>
                </c:pt>
                <c:pt idx="7">
                  <c:v>298</c:v>
                </c:pt>
              </c:numCache>
            </c:numRef>
          </c:val>
        </c:ser>
        <c:dLbls>
          <c:showLegendKey val="0"/>
          <c:showVal val="0"/>
          <c:showCatName val="0"/>
          <c:showSerName val="0"/>
          <c:showPercent val="0"/>
          <c:showBubbleSize val="0"/>
        </c:dLbls>
        <c:gapWidth val="150"/>
        <c:shape val="box"/>
        <c:axId val="158947200"/>
        <c:axId val="158948736"/>
        <c:axId val="0"/>
      </c:bar3DChart>
      <c:catAx>
        <c:axId val="158947200"/>
        <c:scaling>
          <c:orientation val="minMax"/>
        </c:scaling>
        <c:delete val="0"/>
        <c:axPos val="l"/>
        <c:majorTickMark val="out"/>
        <c:minorTickMark val="none"/>
        <c:tickLblPos val="nextTo"/>
        <c:txPr>
          <a:bodyPr/>
          <a:lstStyle/>
          <a:p>
            <a:pPr>
              <a:defRPr sz="1400"/>
            </a:pPr>
            <a:endParaRPr lang="de-DE"/>
          </a:p>
        </c:txPr>
        <c:crossAx val="158948736"/>
        <c:crosses val="autoZero"/>
        <c:auto val="1"/>
        <c:lblAlgn val="ctr"/>
        <c:lblOffset val="100"/>
        <c:noMultiLvlLbl val="0"/>
      </c:catAx>
      <c:valAx>
        <c:axId val="158948736"/>
        <c:scaling>
          <c:orientation val="minMax"/>
        </c:scaling>
        <c:delete val="0"/>
        <c:axPos val="b"/>
        <c:majorGridlines>
          <c:spPr>
            <a:ln w="9525">
              <a:solidFill>
                <a:schemeClr val="bg1">
                  <a:lumMod val="85000"/>
                </a:schemeClr>
              </a:solidFill>
            </a:ln>
          </c:spPr>
        </c:majorGridlines>
        <c:numFmt formatCode="#,##0\ &quot;€&quot;" sourceLinked="0"/>
        <c:majorTickMark val="out"/>
        <c:minorTickMark val="none"/>
        <c:tickLblPos val="nextTo"/>
        <c:txPr>
          <a:bodyPr/>
          <a:lstStyle/>
          <a:p>
            <a:pPr>
              <a:defRPr sz="1600"/>
            </a:pPr>
            <a:endParaRPr lang="de-DE"/>
          </a:p>
        </c:txPr>
        <c:crossAx val="158947200"/>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053B9-955C-45FF-9ED1-59F0E4583865}" type="datetimeFigureOut">
              <a:rPr lang="de-DE" smtClean="0"/>
              <a:t>28.02.2019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5DD7A-8E8F-4AAE-B998-606213717DED}" type="slidenum">
              <a:rPr lang="de-DE" smtClean="0"/>
              <a:t>‹Nr.›</a:t>
            </a:fld>
            <a:endParaRPr lang="de-DE"/>
          </a:p>
        </p:txBody>
      </p:sp>
    </p:spTree>
    <p:extLst>
      <p:ext uri="{BB962C8B-B14F-4D97-AF65-F5344CB8AC3E}">
        <p14:creationId xmlns:p14="http://schemas.microsoft.com/office/powerpoint/2010/main" val="3365605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vwa-goettingen.de/de/83/RFlIQAEe/Verwaltungs-+und+Wirtschafts-Akademie+und+Berufsakademie+Goettingen.html?s=65BMel66xK3l."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vwa-goettingen.d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tudieren-in-niedersachsen.de/download/RV%20Fachschulen%20KMK.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8" Type="http://schemas.openxmlformats.org/officeDocument/2006/relationships/hyperlink" Target="http://de.wikipedia.org/wiki/Geowissenschaften" TargetMode="External"/><Relationship Id="rId13" Type="http://schemas.openxmlformats.org/officeDocument/2006/relationships/hyperlink" Target="http://de.wikipedia.org/wiki/Lithosph%C3%A4re" TargetMode="External"/><Relationship Id="rId18" Type="http://schemas.openxmlformats.org/officeDocument/2006/relationships/hyperlink" Target="http://de.wikipedia.org/wiki/Biosph%C3%A4re" TargetMode="External"/><Relationship Id="rId3" Type="http://schemas.openxmlformats.org/officeDocument/2006/relationships/hyperlink" Target="http://de.wikipedia.org/wiki/Griechische_Sprache" TargetMode="External"/><Relationship Id="rId7" Type="http://schemas.openxmlformats.org/officeDocument/2006/relationships/hyperlink" Target="http://de.wikipedia.org/wiki/Mars_(Planet)" TargetMode="External"/><Relationship Id="rId12" Type="http://schemas.openxmlformats.org/officeDocument/2006/relationships/hyperlink" Target="http://de.wikipedia.org/wiki/Klimatologie" TargetMode="External"/><Relationship Id="rId17" Type="http://schemas.openxmlformats.org/officeDocument/2006/relationships/hyperlink" Target="http://de.wikipedia.org/wiki/Pedosph%C3%A4re" TargetMode="External"/><Relationship Id="rId2" Type="http://schemas.openxmlformats.org/officeDocument/2006/relationships/slide" Target="../slides/slide70.xml"/><Relationship Id="rId16" Type="http://schemas.openxmlformats.org/officeDocument/2006/relationships/hyperlink" Target="http://de.wikipedia.org/wiki/Kryosph%C3%A4re" TargetMode="External"/><Relationship Id="rId1" Type="http://schemas.openxmlformats.org/officeDocument/2006/relationships/notesMaster" Target="../notesMasters/notesMaster1.xml"/><Relationship Id="rId6" Type="http://schemas.openxmlformats.org/officeDocument/2006/relationships/hyperlink" Target="http://de.wikipedia.org/wiki/Mond" TargetMode="External"/><Relationship Id="rId11" Type="http://schemas.openxmlformats.org/officeDocument/2006/relationships/hyperlink" Target="http://de.wikipedia.org/wiki/Bodenkunde" TargetMode="External"/><Relationship Id="rId5" Type="http://schemas.openxmlformats.org/officeDocument/2006/relationships/hyperlink" Target="http://de.wikipedia.org/wiki/Erde" TargetMode="External"/><Relationship Id="rId15" Type="http://schemas.openxmlformats.org/officeDocument/2006/relationships/hyperlink" Target="http://de.wikipedia.org/wiki/Hydrosph%C3%A4re" TargetMode="External"/><Relationship Id="rId10" Type="http://schemas.openxmlformats.org/officeDocument/2006/relationships/hyperlink" Target="http://de.wikipedia.org/wiki/Kartografie" TargetMode="External"/><Relationship Id="rId19" Type="http://schemas.openxmlformats.org/officeDocument/2006/relationships/hyperlink" Target="http://de.wikipedia.org/wiki/Reliefsph%C3%A4re" TargetMode="External"/><Relationship Id="rId4" Type="http://schemas.openxmlformats.org/officeDocument/2006/relationships/hyperlink" Target="http://de.wikipedia.org/wiki/Physische_Geographie" TargetMode="External"/><Relationship Id="rId9" Type="http://schemas.openxmlformats.org/officeDocument/2006/relationships/hyperlink" Target="http://de.wikipedia.org/wiki/Geologie" TargetMode="External"/><Relationship Id="rId14" Type="http://schemas.openxmlformats.org/officeDocument/2006/relationships/hyperlink" Target="http://de.wikipedia.org/wiki/Atmosph%C3%A4re_(Astronomie)"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anstoesse.de/"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tudium.uni-oldenburg.de/lehram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studium.uni-oldenburg.de/cman/dateien/I-Amt/Ausbildungsberufe_Zuordnungen.pdf" TargetMode="External"/><Relationship Id="rId4" Type="http://schemas.openxmlformats.org/officeDocument/2006/relationships/hyperlink" Target="http://www2.bibb.de/tools/aab/aabberufeliste.php"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4F81BD"/>
              </a:buClr>
            </a:pPr>
            <a:fld id="{2B3940F3-9D4D-4937-9108-DD57A7BBEE1F}" type="slidenum">
              <a:rPr lang="de-DE">
                <a:solidFill>
                  <a:prstClr val="black"/>
                </a:solidFill>
              </a:rPr>
              <a:pPr>
                <a:buClr>
                  <a:srgbClr val="4F81BD"/>
                </a:buClr>
              </a:pPr>
              <a:t>1</a:t>
            </a:fld>
            <a:endParaRPr lang="de-DE" dirty="0">
              <a:solidFill>
                <a:prstClr val="black"/>
              </a:solidFill>
            </a:endParaRPr>
          </a:p>
        </p:txBody>
      </p:sp>
      <p:sp>
        <p:nvSpPr>
          <p:cNvPr id="37890" name="Rectangle 2"/>
          <p:cNvSpPr>
            <a:spLocks noGrp="1" noRot="1" noChangeAspect="1" noChangeArrowheads="1" noTextEdit="1"/>
          </p:cNvSpPr>
          <p:nvPr>
            <p:ph type="sldImg"/>
          </p:nvPr>
        </p:nvSpPr>
        <p:spPr>
          <a:xfrm>
            <a:off x="1143000" y="685800"/>
            <a:ext cx="4573588" cy="3429000"/>
          </a:xfrm>
          <a:ln/>
        </p:spPr>
      </p:sp>
      <p:sp>
        <p:nvSpPr>
          <p:cNvPr id="37891" name="Rectangle 3"/>
          <p:cNvSpPr>
            <a:spLocks noGrp="1" noChangeArrowheads="1"/>
          </p:cNvSpPr>
          <p:nvPr>
            <p:ph type="body" idx="1"/>
          </p:nvPr>
        </p:nvSpPr>
        <p:spPr>
          <a:xfrm>
            <a:off x="687389" y="4343400"/>
            <a:ext cx="5483225" cy="4114800"/>
          </a:xfrm>
        </p:spPr>
        <p:txBody>
          <a:bodyPr/>
          <a:lstStyle/>
          <a:p>
            <a:pPr lvl="1">
              <a:spcBef>
                <a:spcPct val="0"/>
              </a:spcBef>
            </a:pPr>
            <a:r>
              <a:rPr lang="de-DE" dirty="0"/>
              <a:t>Nutzungshinweise zur Titelfolie:</a:t>
            </a:r>
          </a:p>
          <a:p>
            <a:pPr lvl="1">
              <a:spcBef>
                <a:spcPct val="0"/>
              </a:spcBef>
            </a:pPr>
            <a:r>
              <a:rPr lang="de-DE" b="1" dirty="0"/>
              <a:t>Version: „Mit Bild“</a:t>
            </a:r>
          </a:p>
          <a:p>
            <a:pPr lvl="1">
              <a:spcBef>
                <a:spcPct val="0"/>
              </a:spcBef>
            </a:pPr>
            <a:r>
              <a:rPr lang="de-DE" dirty="0"/>
              <a:t>Alternativ zur Version „ohne Bild“</a:t>
            </a:r>
          </a:p>
          <a:p>
            <a:pPr lvl="1">
              <a:spcBef>
                <a:spcPct val="0"/>
              </a:spcBef>
            </a:pPr>
            <a:endParaRPr lang="de-DE" dirty="0"/>
          </a:p>
          <a:p>
            <a:pPr lvl="1">
              <a:spcBef>
                <a:spcPct val="0"/>
              </a:spcBef>
            </a:pPr>
            <a:endParaRPr lang="de-DE" dirty="0"/>
          </a:p>
          <a:p>
            <a:pPr lvl="1">
              <a:spcBef>
                <a:spcPct val="0"/>
              </a:spcBef>
            </a:pPr>
            <a:r>
              <a:rPr lang="de-DE" b="1" dirty="0"/>
              <a:t>Textfeld oben links: </a:t>
            </a:r>
            <a:br>
              <a:rPr lang="de-DE" b="1" dirty="0"/>
            </a:br>
            <a:r>
              <a:rPr lang="de-DE" dirty="0"/>
              <a:t>Vertiefende Information zum Inhalt (nicht Überschrift) bis max. drei Zeilen.</a:t>
            </a:r>
            <a:br>
              <a:rPr lang="de-DE" dirty="0"/>
            </a:br>
            <a:r>
              <a:rPr lang="de-DE" dirty="0"/>
              <a:t>Text einfach überschreiben.</a:t>
            </a:r>
          </a:p>
          <a:p>
            <a:pPr lvl="1">
              <a:spcBef>
                <a:spcPct val="0"/>
              </a:spcBef>
            </a:pPr>
            <a:r>
              <a:rPr lang="de-DE" dirty="0"/>
              <a:t>Kann auch entfallen.</a:t>
            </a:r>
          </a:p>
          <a:p>
            <a:pPr lvl="1">
              <a:spcBef>
                <a:spcPct val="0"/>
              </a:spcBef>
            </a:pPr>
            <a:r>
              <a:rPr lang="de-DE" dirty="0"/>
              <a:t>Typografie (im Textrahmen bereits voreingestellt): </a:t>
            </a:r>
            <a:br>
              <a:rPr lang="de-DE" dirty="0"/>
            </a:br>
            <a:r>
              <a:rPr lang="de-DE" dirty="0"/>
              <a:t>Arial -- 20pt -- Weiß -- 1 bis 3 Zeilen, vertikal von oben beginnend -- Zeilenabstand: 0,9 -- linksbündig</a:t>
            </a:r>
          </a:p>
          <a:p>
            <a:pPr lvl="1">
              <a:spcBef>
                <a:spcPct val="0"/>
              </a:spcBef>
            </a:pPr>
            <a:endParaRPr lang="de-DE" dirty="0"/>
          </a:p>
          <a:p>
            <a:pPr lvl="1">
              <a:spcBef>
                <a:spcPct val="0"/>
              </a:spcBef>
            </a:pPr>
            <a:r>
              <a:rPr lang="de-DE" b="1" dirty="0"/>
              <a:t>Textfeld „ </a:t>
            </a:r>
            <a:r>
              <a:rPr lang="de-DE" sz="500" b="1" dirty="0"/>
              <a:t>Referent - Datum - Version“:</a:t>
            </a:r>
            <a:br>
              <a:rPr lang="de-DE" sz="500" b="1" dirty="0"/>
            </a:br>
            <a:r>
              <a:rPr lang="de-DE" dirty="0"/>
              <a:t>Text einfach überschreiben.</a:t>
            </a:r>
            <a:r>
              <a:rPr lang="de-DE" sz="500" dirty="0"/>
              <a:t/>
            </a:r>
            <a:br>
              <a:rPr lang="de-DE" sz="500" dirty="0"/>
            </a:br>
            <a:r>
              <a:rPr lang="de-DE" dirty="0"/>
              <a:t>Kann auch entfallen.</a:t>
            </a:r>
            <a:br>
              <a:rPr lang="de-DE" dirty="0"/>
            </a:br>
            <a:r>
              <a:rPr lang="de-DE" dirty="0"/>
              <a:t>Achtung: Weiße Linie bleibt in jeden Fall stehen</a:t>
            </a:r>
          </a:p>
          <a:p>
            <a:pPr lvl="1">
              <a:spcBef>
                <a:spcPct val="0"/>
              </a:spcBef>
            </a:pPr>
            <a:r>
              <a:rPr lang="de-DE" dirty="0"/>
              <a:t>Typografie (im Textrahmen bereits voreingestellt): </a:t>
            </a:r>
            <a:br>
              <a:rPr lang="de-DE" dirty="0"/>
            </a:br>
            <a:r>
              <a:rPr lang="de-DE" dirty="0"/>
              <a:t>Arial -- 14pt -- Weiß -- 1 Zeile</a:t>
            </a:r>
          </a:p>
          <a:p>
            <a:pPr lvl="1">
              <a:spcBef>
                <a:spcPct val="0"/>
              </a:spcBef>
            </a:pPr>
            <a:endParaRPr lang="de-DE" dirty="0"/>
          </a:p>
          <a:p>
            <a:pPr lvl="1">
              <a:spcBef>
                <a:spcPct val="0"/>
              </a:spcBef>
            </a:pPr>
            <a:r>
              <a:rPr lang="de-DE" b="1" dirty="0"/>
              <a:t>Grauer Block oben rechts: </a:t>
            </a:r>
            <a:br>
              <a:rPr lang="de-DE" b="1" dirty="0"/>
            </a:br>
            <a:r>
              <a:rPr lang="de-DE" dirty="0"/>
              <a:t>Bleibt leer; keine Beschriftung.</a:t>
            </a:r>
          </a:p>
          <a:p>
            <a:pPr lvl="1">
              <a:spcBef>
                <a:spcPct val="0"/>
              </a:spcBef>
            </a:pPr>
            <a:endParaRPr lang="de-DE" dirty="0"/>
          </a:p>
          <a:p>
            <a:pPr lvl="1">
              <a:spcBef>
                <a:spcPct val="0"/>
              </a:spcBef>
            </a:pPr>
            <a:r>
              <a:rPr lang="de-DE" b="1" dirty="0"/>
              <a:t>Bildfeld (Mitte):</a:t>
            </a:r>
          </a:p>
          <a:p>
            <a:pPr lvl="1">
              <a:spcBef>
                <a:spcPct val="0"/>
              </a:spcBef>
            </a:pPr>
            <a:r>
              <a:rPr lang="de-DE" dirty="0"/>
              <a:t>Bild auf der Masterfolie einfügen [Menü &gt; Ansicht &gt; Master &gt; Folienmaster].</a:t>
            </a:r>
          </a:p>
          <a:p>
            <a:pPr lvl="1">
              <a:spcBef>
                <a:spcPct val="0"/>
              </a:spcBef>
            </a:pPr>
            <a:r>
              <a:rPr lang="de-DE" dirty="0"/>
              <a:t>Den grauen Platzhalter mit dem Text löschen. Bild importieren (einfügen) und in den Hintergrund stellen. Idealerweise hat das Bild - zumindest tendenziell - die geforderten Proportionen.</a:t>
            </a:r>
          </a:p>
          <a:p>
            <a:pPr lvl="1">
              <a:spcBef>
                <a:spcPct val="0"/>
              </a:spcBef>
            </a:pPr>
            <a:r>
              <a:rPr lang="de-DE" dirty="0"/>
              <a:t>Technische Bildmindestanforderung: Farbig (nicht bunt), Auflösung: 72 dpi bei 1024 Pixel in der Breite.</a:t>
            </a:r>
          </a:p>
          <a:p>
            <a:pPr lvl="1">
              <a:spcBef>
                <a:spcPct val="0"/>
              </a:spcBef>
            </a:pPr>
            <a:r>
              <a:rPr lang="de-DE" dirty="0"/>
              <a:t>Hinweis: Oben und unten ist eine (unsichtbare) weiße Maske als Hilfe eingefügt. Sie deckt überstehende Bildbereiche nach oben und unten ab. </a:t>
            </a:r>
            <a:r>
              <a:rPr lang="de-DE" dirty="0" err="1"/>
              <a:t>Vorraussetzung</a:t>
            </a:r>
            <a:r>
              <a:rPr lang="de-DE" dirty="0"/>
              <a:t>: Bild ist in den Hintergrund gestellt.</a:t>
            </a:r>
          </a:p>
          <a:p>
            <a:pPr lvl="1">
              <a:spcBef>
                <a:spcPct val="0"/>
              </a:spcBef>
            </a:pPr>
            <a:endParaRPr lang="de-DE" dirty="0"/>
          </a:p>
          <a:p>
            <a:pPr lvl="1">
              <a:spcBef>
                <a:spcPct val="0"/>
              </a:spcBef>
            </a:pPr>
            <a:r>
              <a:rPr lang="de-DE" b="1" dirty="0"/>
              <a:t>Roter BA-Balken:</a:t>
            </a:r>
          </a:p>
          <a:p>
            <a:pPr lvl="1">
              <a:spcBef>
                <a:spcPct val="0"/>
              </a:spcBef>
            </a:pPr>
            <a:r>
              <a:rPr lang="de-DE" dirty="0"/>
              <a:t>Hier erscheint der Titel (die Schlagzeile) der Präsentation.</a:t>
            </a:r>
          </a:p>
          <a:p>
            <a:pPr lvl="1">
              <a:spcBef>
                <a:spcPct val="0"/>
              </a:spcBef>
            </a:pPr>
            <a:r>
              <a:rPr lang="de-DE" dirty="0"/>
              <a:t>Typografie (im Textrahmen bereits voreingestellt): </a:t>
            </a:r>
            <a:br>
              <a:rPr lang="de-DE" dirty="0"/>
            </a:br>
            <a:r>
              <a:rPr lang="de-DE" dirty="0"/>
              <a:t>Arial -- 31pt -- Weiß -- 1 bis 2 Zeilen, vertikal mittig -- Zeilenabstand: 0,9 -- rechtsbündig</a:t>
            </a:r>
          </a:p>
          <a:p>
            <a:pPr lvl="1">
              <a:spcBef>
                <a:spcPct val="0"/>
              </a:spcBef>
            </a:pPr>
            <a:r>
              <a:rPr lang="de-DE" dirty="0"/>
              <a:t>Breite des Balkens verbindlich.</a:t>
            </a:r>
          </a:p>
          <a:p>
            <a:pPr lvl="1">
              <a:spcBef>
                <a:spcPct val="0"/>
              </a:spcBef>
            </a:pPr>
            <a:endParaRPr lang="de-DE" dirty="0"/>
          </a:p>
          <a:p>
            <a:pPr lvl="1">
              <a:spcBef>
                <a:spcPct val="0"/>
              </a:spcBef>
            </a:pPr>
            <a:r>
              <a:rPr lang="de-DE" b="1" dirty="0"/>
              <a:t>Logo:</a:t>
            </a:r>
          </a:p>
          <a:p>
            <a:pPr lvl="1">
              <a:spcBef>
                <a:spcPct val="0"/>
              </a:spcBef>
            </a:pPr>
            <a:r>
              <a:rPr lang="de-DE" dirty="0"/>
              <a:t>Größe und Stand nicht abänderbar.</a:t>
            </a:r>
          </a:p>
          <a:p>
            <a:pPr lvl="1">
              <a:spcBef>
                <a:spcPct val="0"/>
              </a:spcBef>
            </a:pPr>
            <a:endParaRPr lang="de-DE" dirty="0"/>
          </a:p>
          <a:p>
            <a:pPr lvl="1">
              <a:spcBef>
                <a:spcPct val="0"/>
              </a:spcBef>
            </a:pPr>
            <a:r>
              <a:rPr lang="de-DE" b="1" dirty="0">
                <a:solidFill>
                  <a:srgbClr val="E2001A"/>
                </a:solidFill>
              </a:rPr>
              <a:t>RGB-Wert BA-Rot: R226 G0 B26</a:t>
            </a:r>
          </a:p>
          <a:p>
            <a:pPr lvl="1">
              <a:spcBef>
                <a:spcPct val="0"/>
              </a:spcBef>
            </a:pPr>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lienbildplatzhalter 1"/>
          <p:cNvSpPr>
            <a:spLocks noGrp="1" noRot="1" noChangeAspect="1" noTextEdit="1"/>
          </p:cNvSpPr>
          <p:nvPr>
            <p:ph type="sldImg"/>
          </p:nvPr>
        </p:nvSpPr>
        <p:spPr>
          <a:ln/>
        </p:spPr>
      </p:sp>
      <p:sp>
        <p:nvSpPr>
          <p:cNvPr id="1280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 </a:t>
            </a:r>
          </a:p>
        </p:txBody>
      </p:sp>
      <p:sp>
        <p:nvSpPr>
          <p:cNvPr id="1280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fld id="{135F797E-9360-4B4D-ACDF-FA06DE97515C}" type="slidenum">
              <a:rPr lang="de-DE" sz="1200" smtClean="0">
                <a:solidFill>
                  <a:prstClr val="black"/>
                </a:solidFill>
              </a:rPr>
              <a:pPr eaLnBrk="1" hangingPunct="1"/>
              <a:t>12</a:t>
            </a:fld>
            <a:endParaRPr lang="de-DE" sz="120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a:ln/>
        </p:spPr>
      </p:sp>
      <p:sp>
        <p:nvSpPr>
          <p:cNvPr id="1290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b="1" smtClean="0"/>
              <a:t>Brenner/innen</a:t>
            </a:r>
            <a:r>
              <a:rPr lang="de-DE" smtClean="0"/>
              <a:t> stellen Rohspiritus und Trinkbranntwein her. Dafür maischen sie Obst, Getreide, Kartoffeln oder Melasse ein, lassen diese gären und destillieren daraus hochprozentigen Alkohol.</a:t>
            </a:r>
          </a:p>
          <a:p>
            <a:r>
              <a:rPr lang="de-DE" smtClean="0"/>
              <a:t>Brenner/innen arbeiten hauptsächlich in Brennereien. Darüber hinaus finden sie z.B. Beschäftigungsmöglichkeiten bei Essigherstellern oder in Brennereigenossenschaften, die Großhandel mit Spirituosen betreiben.</a:t>
            </a:r>
          </a:p>
          <a:p>
            <a:endParaRPr lang="de-DE" b="1" smtClean="0"/>
          </a:p>
          <a:p>
            <a:r>
              <a:rPr lang="de-DE" b="1" smtClean="0"/>
              <a:t>Drogisten und Drogistinnen </a:t>
            </a:r>
            <a:r>
              <a:rPr lang="de-DE" smtClean="0"/>
              <a:t>verkaufen neben Produkten für Gesundheit, Kosmetik, Körperpflege und Ernährung auch Pflanzenschutz-, Wasch- und Putzmittel oder Filme. Sie beraten Kunden fachgerecht, wirken mit bei Warenpräsentation und Sortimentsgestaltung und führen allgemeine kaufmännische Aufgaben aus.</a:t>
            </a:r>
          </a:p>
          <a:p>
            <a:endParaRPr lang="de-DE" smtClean="0"/>
          </a:p>
          <a:p>
            <a:r>
              <a:rPr lang="de-DE" smtClean="0"/>
              <a:t>Glasscheiben werden für Tische, Türen und Vitrinen, aber auch für Autos, Fenster, Solaranlagen, Wintergärten und Spiegel benötigt. </a:t>
            </a:r>
            <a:r>
              <a:rPr lang="de-DE" b="1" smtClean="0"/>
              <a:t>Flachglasmechaniker/innen</a:t>
            </a:r>
            <a:r>
              <a:rPr lang="de-DE" smtClean="0"/>
              <a:t> schneiden und brechen sie in unterschiedlichen Stärken.</a:t>
            </a:r>
          </a:p>
          <a:p>
            <a:r>
              <a:rPr lang="de-DE" smtClean="0"/>
              <a:t> </a:t>
            </a:r>
          </a:p>
          <a:p>
            <a:r>
              <a:rPr lang="de-DE" smtClean="0"/>
              <a:t>Ob Trinkmilch oder Produkte wie Joghurt, Butter, Käse oder Milchpulver: </a:t>
            </a:r>
            <a:r>
              <a:rPr lang="de-DE" b="1" smtClean="0"/>
              <a:t>Milchtechnologen und -technologinnen </a:t>
            </a:r>
            <a:r>
              <a:rPr lang="de-DE" smtClean="0"/>
              <a:t>stellen die verschiedensten Milcherzeugnisse aus Rohmilch her.</a:t>
            </a:r>
          </a:p>
          <a:p>
            <a:endParaRPr lang="de-DE" smtClean="0"/>
          </a:p>
          <a:p>
            <a:r>
              <a:rPr lang="de-DE" b="1" smtClean="0"/>
              <a:t>Thermometermacher/innen</a:t>
            </a:r>
            <a:r>
              <a:rPr lang="de-DE" smtClean="0"/>
              <a:t> verarbeiten Glasrohlinge zu den unterschiedlichsten Arten von Thermometern für medizinische Zwecke, Forschungszwecke sowie für den Hausgebrauch. </a:t>
            </a:r>
          </a:p>
          <a:p>
            <a:r>
              <a:rPr lang="de-DE" smtClean="0"/>
              <a:t>Fachrichtung Thermometerblasen und Fachrichtung Thermometerjustieren</a:t>
            </a:r>
          </a:p>
          <a:p>
            <a:r>
              <a:rPr lang="de-DE" smtClean="0"/>
              <a:t>2011 gab es 12 Auszubildende in Deutschland</a:t>
            </a:r>
          </a:p>
          <a:p>
            <a:r>
              <a:rPr lang="de-DE" smtClean="0"/>
              <a:t>bis 31.12.2012 haben 3 die Ausbildung abgebrochen, 3 die Ausbildung beendet, so dass es Ende 2012 noch 6 Azubis gab … </a:t>
            </a:r>
            <a:r>
              <a:rPr lang="de-DE" i="1" smtClean="0"/>
              <a:t>das Handwerk stirbt aus</a:t>
            </a:r>
          </a:p>
          <a:p>
            <a:r>
              <a:rPr lang="de-DE" smtClean="0"/>
              <a:t>aktuell 2 Stellen in Deutschland: Altenfeld bei Ilmenau, Thüringen und Wertheim am Main </a:t>
            </a:r>
            <a:r>
              <a:rPr lang="de-DE" sz="1000" smtClean="0"/>
              <a:t>(Wertheim ist die nördlichste Stadt des Bundeslandes Baden-Württemberg, direkt an der Grenze zu Bayern, etwa 70 km südöstlich von Frankfurt am Main und 30 km westlich von Würzburg)   </a:t>
            </a:r>
          </a:p>
          <a:p>
            <a:endParaRPr lang="de-DE" smtClean="0"/>
          </a:p>
          <a:p>
            <a:r>
              <a:rPr lang="de-DE" b="1" smtClean="0"/>
              <a:t>Wachszieher/innen</a:t>
            </a:r>
            <a:r>
              <a:rPr lang="de-DE" smtClean="0"/>
              <a:t> stellen Gebrauchs- und Schmuckgegenstände aus Wachs für den häuslichen und sakralen Gebrauch her.</a:t>
            </a:r>
          </a:p>
          <a:p>
            <a:r>
              <a:rPr lang="de-DE" smtClean="0"/>
              <a:t>Fachrichtung Kerzenherstellung oder Wachsbildnerei</a:t>
            </a:r>
          </a:p>
          <a:p>
            <a:r>
              <a:rPr lang="de-DE" smtClean="0"/>
              <a:t>31.12.2012: 15 Azubis</a:t>
            </a:r>
          </a:p>
          <a:p>
            <a:endParaRPr lang="de-DE" smtClean="0"/>
          </a:p>
          <a:p>
            <a:r>
              <a:rPr lang="de-DE" smtClean="0"/>
              <a:t>Die Chemie an der Uni Oldenburg ist sehr aufnahmefreudig; man scheint auch keine allzu hohe Meinung von den eigenen Anforderungen zu haben.</a:t>
            </a:r>
          </a:p>
          <a:p>
            <a:r>
              <a:rPr lang="de-DE" smtClean="0"/>
              <a:t>Wer also meint, das naturwiss. Profil mit Chemie Leistungskurs sei zu schwer, macht </a:t>
            </a:r>
          </a:p>
        </p:txBody>
      </p:sp>
      <p:sp>
        <p:nvSpPr>
          <p:cNvPr id="1290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fld id="{F8584F18-ECC4-4AE6-8CD2-EF938F683B61}" type="slidenum">
              <a:rPr lang="de-DE" sz="1200" smtClean="0">
                <a:solidFill>
                  <a:prstClr val="black"/>
                </a:solidFill>
              </a:rPr>
              <a:pPr eaLnBrk="1" hangingPunct="1"/>
              <a:t>13</a:t>
            </a:fld>
            <a:endParaRPr lang="de-DE" sz="120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Was kann mir helfen:</a:t>
            </a:r>
          </a:p>
          <a:p>
            <a:endParaRPr lang="de-DE" dirty="0" smtClean="0"/>
          </a:p>
          <a:p>
            <a:pPr marL="228600" indent="-228600">
              <a:buAutoNum type="alphaLcParenR"/>
            </a:pPr>
            <a:r>
              <a:rPr lang="de-DE" dirty="0" smtClean="0"/>
              <a:t>klares Profil Interessen und Fähigkeiten</a:t>
            </a:r>
          </a:p>
          <a:p>
            <a:pPr marL="228600" indent="-228600">
              <a:buAutoNum type="alphaLcParenR"/>
            </a:pPr>
            <a:r>
              <a:rPr lang="de-DE" dirty="0" smtClean="0"/>
              <a:t>personale Berater</a:t>
            </a:r>
          </a:p>
          <a:p>
            <a:pPr marL="228600" indent="-228600">
              <a:buAutoNum type="alphaLcParenR"/>
            </a:pPr>
            <a:r>
              <a:rPr lang="de-DE" dirty="0" smtClean="0"/>
              <a:t>Datenbanken</a:t>
            </a:r>
            <a:r>
              <a:rPr lang="de-DE" baseline="0" dirty="0" smtClean="0"/>
              <a:t> / Infoportale</a:t>
            </a:r>
          </a:p>
          <a:p>
            <a:pPr marL="228600" indent="-228600">
              <a:buAutoNum type="alphaLcParenR"/>
            </a:pPr>
            <a:endParaRPr lang="de-DE" baseline="0" dirty="0" smtClean="0"/>
          </a:p>
          <a:p>
            <a:pPr marL="228600" indent="-228600">
              <a:buNone/>
            </a:pPr>
            <a:r>
              <a:rPr lang="de-DE" baseline="0" dirty="0" smtClean="0"/>
              <a:t>Studienwahl.de / gemeinsame Seite des Arbeitsagentur mit der Kultusministerkonferenz</a:t>
            </a:r>
            <a:endParaRPr lang="de-DE" dirty="0"/>
          </a:p>
        </p:txBody>
      </p:sp>
      <p:sp>
        <p:nvSpPr>
          <p:cNvPr id="4" name="Foliennummernplatzhalter 3"/>
          <p:cNvSpPr>
            <a:spLocks noGrp="1"/>
          </p:cNvSpPr>
          <p:nvPr>
            <p:ph type="sldNum" sz="quarter" idx="10"/>
          </p:nvPr>
        </p:nvSpPr>
        <p:spPr/>
        <p:txBody>
          <a:bodyPr/>
          <a:lstStyle/>
          <a:p>
            <a:fld id="{864FF167-6CEF-4387-BF44-F3A3B32A22D7}" type="slidenum">
              <a:rPr lang="de-DE" smtClean="0">
                <a:solidFill>
                  <a:prstClr val="black"/>
                </a:solidFill>
              </a:rPr>
              <a:pPr/>
              <a:t>16</a:t>
            </a:fld>
            <a:endParaRPr lang="de-DE">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pPr>
                <a:defRPr/>
              </a:pPr>
              <a:t>17</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367D8-6E0E-4F3D-8F8A-7C5C8E8F2A50}" type="slidenum">
              <a:rPr lang="de-DE">
                <a:solidFill>
                  <a:prstClr val="black"/>
                </a:solidFill>
              </a:rPr>
              <a:pPr/>
              <a:t>18</a:t>
            </a:fld>
            <a:endParaRPr lang="de-DE">
              <a:solidFill>
                <a:prstClr val="black"/>
              </a:solidFill>
            </a:endParaRPr>
          </a:p>
        </p:txBody>
      </p:sp>
      <p:sp>
        <p:nvSpPr>
          <p:cNvPr id="392194" name="Rectangle 2"/>
          <p:cNvSpPr>
            <a:spLocks noGrp="1" noRot="1" noChangeAspect="1" noChangeArrowheads="1" noTextEdit="1"/>
          </p:cNvSpPr>
          <p:nvPr>
            <p:ph type="sldImg"/>
          </p:nvPr>
        </p:nvSpPr>
        <p:spPr>
          <a:xfrm>
            <a:off x="-2296677" y="1175720"/>
            <a:ext cx="11408112" cy="7813272"/>
          </a:xfrm>
          <a:ln/>
        </p:spPr>
      </p:sp>
      <p:sp>
        <p:nvSpPr>
          <p:cNvPr id="392195" name="Rectangle 3"/>
          <p:cNvSpPr>
            <a:spLocks noGrp="1" noChangeArrowheads="1"/>
          </p:cNvSpPr>
          <p:nvPr>
            <p:ph type="body" idx="1"/>
          </p:nvPr>
        </p:nvSpPr>
        <p:spPr>
          <a:xfrm>
            <a:off x="821615" y="341740"/>
            <a:ext cx="5238794" cy="2392156"/>
          </a:xfrm>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de-DE" b="1" dirty="0" smtClean="0"/>
              <a:t>Vortrag:</a:t>
            </a:r>
            <a:r>
              <a:rPr lang="de-DE" b="1" baseline="0" dirty="0" smtClean="0"/>
              <a:t> „Studienbewerbung – nicht nur die Note zählt“; 12:45 Uhr (hier, </a:t>
            </a:r>
            <a:r>
              <a:rPr lang="de-DE" b="1" baseline="0" dirty="0" err="1" smtClean="0"/>
              <a:t>Filmraum</a:t>
            </a:r>
            <a:r>
              <a:rPr lang="de-DE" b="1" baseline="0" dirty="0" smtClean="0"/>
              <a:t> 2)</a:t>
            </a:r>
            <a:endParaRPr lang="de-DE" b="1" dirty="0" smtClean="0"/>
          </a:p>
          <a:p>
            <a:pPr marL="228600" indent="-228600"/>
            <a:endParaRPr lang="de-DE" b="1" i="1" dirty="0" smtClean="0"/>
          </a:p>
          <a:p>
            <a:pPr marL="228600" indent="-228600"/>
            <a:endParaRPr lang="de-DE" b="1" i="1" dirty="0" smtClean="0"/>
          </a:p>
          <a:p>
            <a:pPr marL="228600" indent="-228600"/>
            <a:r>
              <a:rPr lang="de-DE" b="1" i="1" dirty="0" smtClean="0"/>
              <a:t>FH </a:t>
            </a:r>
            <a:r>
              <a:rPr lang="de-DE" b="1" i="1" dirty="0"/>
              <a:t>Oldenburg, Ostfriesland, Wilhelmshaven</a:t>
            </a:r>
            <a:r>
              <a:rPr lang="de-DE" b="1" dirty="0"/>
              <a:t>: Nautik, Medizintechnik;</a:t>
            </a:r>
          </a:p>
          <a:p>
            <a:pPr marL="228600" indent="-228600"/>
            <a:endParaRPr lang="de-DE" b="1" dirty="0"/>
          </a:p>
          <a:p>
            <a:pPr marL="228600" indent="-228600"/>
            <a:r>
              <a:rPr lang="de-DE" b="1" i="1" dirty="0"/>
              <a:t>WS Uni Göttingen</a:t>
            </a:r>
            <a:r>
              <a:rPr lang="de-DE" b="1" dirty="0"/>
              <a:t>: Agrarwissenschaften, Musikwissenschaften, </a:t>
            </a:r>
            <a:r>
              <a:rPr lang="de-DE" b="1" dirty="0" err="1"/>
              <a:t>Skandinavistik</a:t>
            </a:r>
            <a:r>
              <a:rPr lang="de-DE" b="1" dirty="0"/>
              <a:t>, Iranistik. (Es gibt drei verschiedene Schwerpunkte in der Göttinger Iranistik: Neuiranistik, Altiranistik und </a:t>
            </a:r>
            <a:r>
              <a:rPr lang="de-DE" b="1" dirty="0" err="1"/>
              <a:t>Kurdologie</a:t>
            </a:r>
            <a:r>
              <a:rPr lang="de-DE" dirty="0"/>
              <a:t>)</a:t>
            </a:r>
          </a:p>
          <a:p>
            <a:pPr marL="228600" indent="-228600"/>
            <a:endParaRPr lang="de-DE" dirty="0"/>
          </a:p>
          <a:p>
            <a:pPr marL="228600" indent="-228600"/>
            <a:r>
              <a:rPr lang="de-DE" b="1" i="1" dirty="0"/>
              <a:t>U Hannover</a:t>
            </a:r>
            <a:r>
              <a:rPr lang="de-DE" b="1" dirty="0"/>
              <a:t>: Meteorologie, </a:t>
            </a:r>
            <a:r>
              <a:rPr lang="de-DE" b="1" dirty="0" err="1"/>
              <a:t>Maschbau</a:t>
            </a:r>
            <a:r>
              <a:rPr lang="de-DE" b="1" dirty="0"/>
              <a:t>, Gartenbauwissenschaften, Theologie, Informatik</a:t>
            </a:r>
          </a:p>
          <a:p>
            <a:pPr marL="228600" indent="-228600"/>
            <a:endParaRPr lang="de-DE" b="1" dirty="0"/>
          </a:p>
          <a:p>
            <a:pPr marL="228600" indent="-228600"/>
            <a:r>
              <a:rPr lang="de-DE" dirty="0"/>
              <a:t>Struktur des Vortrags:</a:t>
            </a:r>
          </a:p>
          <a:p>
            <a:pPr marL="228600" indent="-228600">
              <a:buFontTx/>
              <a:buAutoNum type="arabicParenR"/>
            </a:pPr>
            <a:r>
              <a:rPr lang="de-DE" dirty="0"/>
              <a:t> Wo bewerben? (Grundraster baut sich auf)</a:t>
            </a:r>
          </a:p>
          <a:p>
            <a:pPr marL="228600" indent="-228600"/>
            <a:r>
              <a:rPr lang="de-DE" dirty="0"/>
              <a:t>2) Wann bewerben (Klick: Pfeilbeschriftung)</a:t>
            </a:r>
          </a:p>
          <a:p>
            <a:pPr marL="228600" indent="-228600"/>
            <a:r>
              <a:rPr lang="de-DE" dirty="0"/>
              <a:t>3) Wie funktioniert das Auswahlverfahren</a:t>
            </a:r>
            <a:r>
              <a:rPr lang="de-DE" dirty="0" smtClean="0"/>
              <a:t>?</a:t>
            </a:r>
          </a:p>
          <a:p>
            <a:pPr marL="228600" indent="-228600"/>
            <a:endParaRPr lang="de-DE" dirty="0" smtClean="0"/>
          </a:p>
          <a:p>
            <a:pPr marL="228600" indent="-228600"/>
            <a:endParaRPr lang="de-DE" dirty="0" smtClean="0"/>
          </a:p>
          <a:p>
            <a:pPr marL="228600" indent="-228600"/>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1F040657-E03C-4A6F-ACE8-40040A373D00}" type="slidenum">
              <a:rPr lang="de-DE" smtClean="0">
                <a:solidFill>
                  <a:prstClr val="black"/>
                </a:solidFill>
              </a:rPr>
              <a:pPr/>
              <a:t>19</a:t>
            </a:fld>
            <a:endParaRPr lang="de-DE">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einschreiben bis Freitag, d. 11. April;</a:t>
            </a:r>
            <a:r>
              <a:rPr lang="de-DE" baseline="0" dirty="0" smtClean="0"/>
              <a:t> Vorlesungsbeginn Montag, d. 14. April</a:t>
            </a:r>
            <a:endParaRPr lang="de-DE" dirty="0"/>
          </a:p>
        </p:txBody>
      </p:sp>
      <p:sp>
        <p:nvSpPr>
          <p:cNvPr id="4" name="Foliennummernplatzhalter 3"/>
          <p:cNvSpPr>
            <a:spLocks noGrp="1"/>
          </p:cNvSpPr>
          <p:nvPr>
            <p:ph type="sldNum" sz="quarter" idx="10"/>
          </p:nvPr>
        </p:nvSpPr>
        <p:spPr/>
        <p:txBody>
          <a:bodyPr/>
          <a:lstStyle/>
          <a:p>
            <a:fld id="{5E03F5B5-D23A-40F4-BFB2-17E5448C002D}" type="slidenum">
              <a:rPr lang="de-DE"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1045288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7B02E-06EF-47C3-AC24-024F37CCC00B}" type="slidenum">
              <a:rPr lang="de-DE">
                <a:solidFill>
                  <a:prstClr val="black"/>
                </a:solidFill>
              </a:rPr>
              <a:pPr/>
              <a:t>22</a:t>
            </a:fld>
            <a:endParaRPr lang="de-DE">
              <a:solidFill>
                <a:prstClr val="black"/>
              </a:solidFill>
            </a:endParaRPr>
          </a:p>
        </p:txBody>
      </p:sp>
      <p:sp>
        <p:nvSpPr>
          <p:cNvPr id="478210" name="Rectangle 2"/>
          <p:cNvSpPr>
            <a:spLocks noGrp="1" noRot="1" noChangeAspect="1" noChangeArrowheads="1" noTextEdit="1"/>
          </p:cNvSpPr>
          <p:nvPr>
            <p:ph type="sldImg"/>
          </p:nvPr>
        </p:nvSpPr>
        <p:spPr>
          <a:xfrm>
            <a:off x="-2296677" y="1175720"/>
            <a:ext cx="11408112" cy="7813272"/>
          </a:xfrm>
          <a:ln/>
        </p:spPr>
      </p:sp>
      <p:sp>
        <p:nvSpPr>
          <p:cNvPr id="478211" name="Rectangle 3"/>
          <p:cNvSpPr>
            <a:spLocks noGrp="1" noChangeArrowheads="1"/>
          </p:cNvSpPr>
          <p:nvPr>
            <p:ph type="body" idx="1"/>
          </p:nvPr>
        </p:nvSpPr>
        <p:spPr>
          <a:xfrm>
            <a:off x="821615" y="341740"/>
            <a:ext cx="5238794" cy="2392156"/>
          </a:xfrm>
        </p:spPr>
        <p:txBody>
          <a:bodyPr/>
          <a:lstStyle/>
          <a:p>
            <a:pPr marL="228600" indent="-228600"/>
            <a:r>
              <a:rPr lang="de-DE" b="1" i="1" dirty="0"/>
              <a:t>FH Oldenburg, Ostfriesland, Wilhelmshaven</a:t>
            </a:r>
            <a:r>
              <a:rPr lang="de-DE" b="1" dirty="0"/>
              <a:t>: Nautik, Medizintechnik;</a:t>
            </a:r>
          </a:p>
          <a:p>
            <a:pPr marL="228600" indent="-228600"/>
            <a:endParaRPr lang="de-DE" b="1" dirty="0"/>
          </a:p>
          <a:p>
            <a:pPr marL="228600" indent="-228600"/>
            <a:r>
              <a:rPr lang="de-DE" b="1" i="1" dirty="0"/>
              <a:t>WS Uni Göttingen</a:t>
            </a:r>
            <a:r>
              <a:rPr lang="de-DE" b="1" dirty="0"/>
              <a:t>: Agrarwissenschaften, Musikwissenschaften, </a:t>
            </a:r>
            <a:r>
              <a:rPr lang="de-DE" b="1" dirty="0" err="1"/>
              <a:t>Skandinavistik</a:t>
            </a:r>
            <a:r>
              <a:rPr lang="de-DE" b="1" dirty="0"/>
              <a:t>, Iranistik. (Es gibt drei verschiedene Schwerpunkte in der Göttinger Iranistik: Neuiranistik, Altiranistik und </a:t>
            </a:r>
            <a:r>
              <a:rPr lang="de-DE" b="1" dirty="0" err="1"/>
              <a:t>Kurdologie</a:t>
            </a:r>
            <a:r>
              <a:rPr lang="de-DE" dirty="0"/>
              <a:t>)</a:t>
            </a:r>
          </a:p>
          <a:p>
            <a:pPr marL="228600" indent="-228600"/>
            <a:endParaRPr lang="de-DE" dirty="0"/>
          </a:p>
          <a:p>
            <a:pPr marL="228600" indent="-228600"/>
            <a:r>
              <a:rPr lang="de-DE" b="1" i="1" dirty="0"/>
              <a:t>U Hannover</a:t>
            </a:r>
            <a:r>
              <a:rPr lang="de-DE" b="1" dirty="0"/>
              <a:t>: Meteorologie, </a:t>
            </a:r>
            <a:r>
              <a:rPr lang="de-DE" b="1" dirty="0" err="1"/>
              <a:t>Maschbau</a:t>
            </a:r>
            <a:r>
              <a:rPr lang="de-DE" b="1" dirty="0"/>
              <a:t>, Gartenbauwissenschaften, Theologie, Informatik</a:t>
            </a:r>
          </a:p>
          <a:p>
            <a:pPr marL="228600" indent="-228600"/>
            <a:endParaRPr lang="de-DE" b="1" dirty="0"/>
          </a:p>
          <a:p>
            <a:pPr marL="228600" indent="-228600"/>
            <a:r>
              <a:rPr lang="de-DE" dirty="0"/>
              <a:t>Struktur des Vortrags:</a:t>
            </a:r>
          </a:p>
          <a:p>
            <a:pPr marL="228600" indent="-228600">
              <a:buFontTx/>
              <a:buAutoNum type="arabicParenR"/>
            </a:pPr>
            <a:r>
              <a:rPr lang="de-DE" dirty="0"/>
              <a:t> Wo bewerben? (Grundraster baut sich auf)</a:t>
            </a:r>
          </a:p>
          <a:p>
            <a:pPr marL="228600" indent="-228600"/>
            <a:r>
              <a:rPr lang="de-DE" dirty="0"/>
              <a:t>2) Wann bewerben (Klick: Pfeilbeschriftung)</a:t>
            </a:r>
          </a:p>
          <a:p>
            <a:pPr marL="228600" indent="-228600"/>
            <a:r>
              <a:rPr lang="de-DE" dirty="0"/>
              <a:t>3) Wie funktioniert das Auswahlverfahren?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solidFill>
                  <a:prstClr val="black"/>
                </a:solidFill>
              </a:rPr>
              <a:pPr>
                <a:defRPr/>
              </a:pPr>
              <a:t>23</a:t>
            </a:fld>
            <a:endParaRPr lang="de-DE">
              <a:solidFill>
                <a:prstClr val="black"/>
              </a:solidFill>
            </a:endParaRPr>
          </a:p>
        </p:txBody>
      </p:sp>
    </p:spTree>
    <p:extLst>
      <p:ext uri="{BB962C8B-B14F-4D97-AF65-F5344CB8AC3E}">
        <p14:creationId xmlns:p14="http://schemas.microsoft.com/office/powerpoint/2010/main" val="758668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solidFill>
                  <a:prstClr val="black"/>
                </a:solidFill>
              </a:rPr>
              <a:pPr>
                <a:defRPr/>
              </a:pPr>
              <a:t>24</a:t>
            </a:fld>
            <a:endParaRPr lang="de-DE">
              <a:solidFill>
                <a:prstClr val="black"/>
              </a:solidFill>
            </a:endParaRPr>
          </a:p>
        </p:txBody>
      </p:sp>
    </p:spTree>
    <p:extLst>
      <p:ext uri="{BB962C8B-B14F-4D97-AF65-F5344CB8AC3E}">
        <p14:creationId xmlns:p14="http://schemas.microsoft.com/office/powerpoint/2010/main" val="314380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fld id="{C8C509D6-7C56-4F12-B28D-72453A7D6F98}" type="slidenum">
              <a:rPr lang="de-DE" sz="1200" smtClean="0">
                <a:solidFill>
                  <a:prstClr val="black"/>
                </a:solidFill>
              </a:rPr>
              <a:pPr eaLnBrk="1" hangingPunct="1"/>
              <a:t>3</a:t>
            </a:fld>
            <a:endParaRPr lang="de-DE" sz="1200" smtClean="0">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Abgang nach Jahrgang 11 (Q1) plus ein Jahr Praktikum: Das niedersächsische Kultusministerium strebt eine Regelung an, die es zulässt, die Schulpflicht über das Absolvieren des einjährigen berufsbezogenen Praktikums zu erfüllen. (Stand: Februar 2010)</a:t>
            </a:r>
          </a:p>
          <a:p>
            <a:pPr eaLnBrk="1" hangingPunct="1"/>
            <a:endParaRPr lang="de-DE" smtClean="0"/>
          </a:p>
          <a:p>
            <a:pPr eaLnBrk="1" hangingPunct="1"/>
            <a:r>
              <a:rPr lang="de-DE" smtClean="0"/>
              <a:t>Aufnahme in FOS Klasse 12: der erfolgreiche Besuch einer Berufsfachschule oder der Einführungsphase des Fachgymnasiums einschlägiger Fachrichtung und die anschliessende Ableistung eines einschlägigen Praktikums im Gesamtumfang von mindestens 960 Stunden. </a:t>
            </a:r>
          </a:p>
          <a:p>
            <a:pPr eaLnBrk="1" hangingPunct="1"/>
            <a:endParaRPr lang="de-DE" smtClean="0"/>
          </a:p>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solidFill>
                  <a:prstClr val="black"/>
                </a:solidFill>
              </a:rPr>
              <a:pPr>
                <a:defRPr/>
              </a:pPr>
              <a:t>25</a:t>
            </a:fld>
            <a:endParaRPr lang="de-DE">
              <a:solidFill>
                <a:prstClr val="black"/>
              </a:solidFill>
            </a:endParaRPr>
          </a:p>
        </p:txBody>
      </p:sp>
    </p:spTree>
    <p:extLst>
      <p:ext uri="{BB962C8B-B14F-4D97-AF65-F5344CB8AC3E}">
        <p14:creationId xmlns:p14="http://schemas.microsoft.com/office/powerpoint/2010/main" val="1632635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spect="1" noChangeArrowheads="1" noTextEdit="1"/>
          </p:cNvSpPr>
          <p:nvPr>
            <p:ph type="sldImg"/>
          </p:nvPr>
        </p:nvSpPr>
        <p:spPr>
          <a:xfrm>
            <a:off x="-1803399" y="1176339"/>
            <a:ext cx="10417175" cy="7812087"/>
          </a:xfrm>
          <a:ln/>
        </p:spPr>
      </p:sp>
      <p:sp>
        <p:nvSpPr>
          <p:cNvPr id="478211" name="Rectangle 3"/>
          <p:cNvSpPr>
            <a:spLocks noGrp="1" noChangeArrowheads="1"/>
          </p:cNvSpPr>
          <p:nvPr>
            <p:ph type="body" idx="1"/>
          </p:nvPr>
        </p:nvSpPr>
        <p:spPr>
          <a:xfrm>
            <a:off x="821615" y="341742"/>
            <a:ext cx="5238794" cy="2392156"/>
          </a:xfrm>
        </p:spPr>
        <p:txBody>
          <a:bodyPr/>
          <a:lstStyle/>
          <a:p>
            <a:pPr marL="228600" indent="-228600"/>
            <a:r>
              <a:rPr lang="de-DE" dirty="0" smtClean="0"/>
              <a:t>dialogorientiertes Serviceverfahren</a:t>
            </a:r>
          </a:p>
          <a:p>
            <a:pPr marL="228600" indent="-228600"/>
            <a:endParaRPr lang="de-DE" dirty="0" smtClean="0"/>
          </a:p>
          <a:p>
            <a:pPr marL="228600" indent="-228600"/>
            <a:r>
              <a:rPr lang="de-DE" dirty="0" smtClean="0"/>
              <a:t>Problem Software: „Instabilitäten im Zusammenspiel aller Komponenten“; Kosten 15 Mio. für die Software</a:t>
            </a:r>
          </a:p>
          <a:p>
            <a:pPr marL="228600" indent="-228600"/>
            <a:endParaRPr lang="de-DE" dirty="0" smtClean="0"/>
          </a:p>
          <a:p>
            <a:pPr marL="228600" indent="-228600"/>
            <a:r>
              <a:rPr lang="de-DE" dirty="0" smtClean="0"/>
              <a:t>Welche Hochschulen nehmen daran teil? Die Teilnahme ist prinzipiell jeder Uni / HS freigestellt; bislang nur in </a:t>
            </a:r>
            <a:r>
              <a:rPr lang="de-DE" dirty="0" err="1" smtClean="0"/>
              <a:t>Nds</a:t>
            </a:r>
            <a:r>
              <a:rPr lang="de-DE" dirty="0" smtClean="0"/>
              <a:t>., </a:t>
            </a:r>
            <a:r>
              <a:rPr lang="de-DE" dirty="0" err="1" smtClean="0"/>
              <a:t>MacPom</a:t>
            </a:r>
            <a:r>
              <a:rPr lang="de-DE" dirty="0" smtClean="0"/>
              <a:t> und NRW verpflichtend</a:t>
            </a:r>
          </a:p>
          <a:p>
            <a:pPr marL="228600" indent="-228600"/>
            <a:endParaRPr lang="de-DE" dirty="0" smtClean="0"/>
          </a:p>
          <a:p>
            <a:pPr marL="228600" indent="-228600"/>
            <a:r>
              <a:rPr lang="de-DE" dirty="0" smtClean="0"/>
              <a:t>Für welche Fächer</a:t>
            </a:r>
            <a:r>
              <a:rPr lang="de-DE" baseline="0" dirty="0" smtClean="0"/>
              <a:t> wird das verfahren angewendet? (Psycho, Architektur, BWL)</a:t>
            </a:r>
          </a:p>
          <a:p>
            <a:pPr marL="228600" indent="-228600"/>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solidFill>
                  <a:prstClr val="black"/>
                </a:solidFill>
              </a:rPr>
              <a:pPr>
                <a:defRPr/>
              </a:pPr>
              <a:t>27</a:t>
            </a:fld>
            <a:endParaRPr lang="de-DE">
              <a:solidFill>
                <a:prstClr val="black"/>
              </a:solidFill>
            </a:endParaRPr>
          </a:p>
        </p:txBody>
      </p:sp>
    </p:spTree>
    <p:extLst>
      <p:ext uri="{BB962C8B-B14F-4D97-AF65-F5344CB8AC3E}">
        <p14:creationId xmlns:p14="http://schemas.microsoft.com/office/powerpoint/2010/main" val="1316579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lienbildplatzhalter 1"/>
          <p:cNvSpPr>
            <a:spLocks noGrp="1" noRot="1" noChangeAspect="1" noTextEdit="1"/>
          </p:cNvSpPr>
          <p:nvPr>
            <p:ph type="sldImg"/>
          </p:nvPr>
        </p:nvSpPr>
        <p:spPr>
          <a:ln/>
        </p:spPr>
      </p:sp>
      <p:sp>
        <p:nvSpPr>
          <p:cNvPr id="150531" name="Notizenplatzhalter 2"/>
          <p:cNvSpPr>
            <a:spLocks noGrp="1"/>
          </p:cNvSpPr>
          <p:nvPr>
            <p:ph type="body" idx="1"/>
          </p:nvPr>
        </p:nvSpPr>
        <p:spPr>
          <a:noFill/>
          <a:ln/>
        </p:spPr>
        <p:txBody>
          <a:bodyPr/>
          <a:lstStyle/>
          <a:p>
            <a:r>
              <a:rPr lang="de-DE" dirty="0" smtClean="0"/>
              <a:t>Mittweida, Sachsen, zwischen Chemnitz und Dresden</a:t>
            </a:r>
          </a:p>
          <a:p>
            <a:endParaRPr lang="de-DE" dirty="0" smtClean="0"/>
          </a:p>
          <a:p>
            <a:r>
              <a:rPr lang="de-DE" dirty="0" smtClean="0"/>
              <a:t>Soziale Arbeit in Wolfenbüttel: 3,0</a:t>
            </a:r>
          </a:p>
          <a:p>
            <a:r>
              <a:rPr lang="de-DE" dirty="0" smtClean="0"/>
              <a:t>Medienmanagement</a:t>
            </a:r>
            <a:r>
              <a:rPr lang="de-DE" baseline="0" dirty="0" smtClean="0"/>
              <a:t> </a:t>
            </a:r>
            <a:r>
              <a:rPr lang="de-DE" baseline="0" dirty="0" err="1" smtClean="0"/>
              <a:t>Ostfalia</a:t>
            </a:r>
            <a:r>
              <a:rPr lang="de-DE" baseline="0" dirty="0" smtClean="0"/>
              <a:t>; </a:t>
            </a:r>
            <a:r>
              <a:rPr lang="de-DE" baseline="0" smtClean="0"/>
              <a:t>Standort Salzgitter: 2,6</a:t>
            </a:r>
            <a:endParaRPr lang="de-DE" smtClean="0"/>
          </a:p>
          <a:p>
            <a:endParaRPr lang="de-DE" dirty="0" smtClean="0"/>
          </a:p>
          <a:p>
            <a:r>
              <a:rPr lang="de-DE" dirty="0" smtClean="0"/>
              <a:t>Hauptsächlich Ingenieure verlassen die </a:t>
            </a:r>
            <a:r>
              <a:rPr lang="de-DE" b="1" dirty="0" smtClean="0"/>
              <a:t>RWTH Aachen</a:t>
            </a:r>
            <a:r>
              <a:rPr lang="de-DE" dirty="0" smtClean="0"/>
              <a:t>, nach der Dresdner TU die zweitgrößte technische Hochschule in Deutschland und unter allen Unis auf Platz acht</a:t>
            </a:r>
          </a:p>
          <a:p>
            <a:endParaRPr lang="de-DE" dirty="0" smtClean="0"/>
          </a:p>
          <a:p>
            <a:r>
              <a:rPr lang="de-DE" dirty="0" smtClean="0"/>
              <a:t>Sie ist die größte unter den Hauptstadtunis: Abseits vom Zentrum im Südwesten zählte die </a:t>
            </a:r>
            <a:r>
              <a:rPr lang="de-DE" b="1" dirty="0" smtClean="0"/>
              <a:t>FU Berlin</a:t>
            </a:r>
            <a:r>
              <a:rPr lang="de-DE" dirty="0" smtClean="0"/>
              <a:t> im vergangenen Winter </a:t>
            </a:r>
            <a:r>
              <a:rPr lang="de-DE" b="1" dirty="0" smtClean="0"/>
              <a:t>31.317</a:t>
            </a:r>
            <a:r>
              <a:rPr lang="de-DE" dirty="0" smtClean="0"/>
              <a:t> Immatrikulierte. Humboldt-Uni und TU lagen rund 4000 Studenten darunter</a:t>
            </a:r>
          </a:p>
          <a:p>
            <a:endParaRPr lang="de-DE" dirty="0" smtClean="0"/>
          </a:p>
          <a:p>
            <a:r>
              <a:rPr lang="de-DE" b="1" dirty="0" smtClean="0"/>
              <a:t>Hamburg</a:t>
            </a:r>
            <a:r>
              <a:rPr lang="de-DE" dirty="0" smtClean="0"/>
              <a:t> hat die drittgrößte Uni in Deutschland, </a:t>
            </a:r>
            <a:r>
              <a:rPr lang="de-DE" b="1" dirty="0" smtClean="0"/>
              <a:t>36.108</a:t>
            </a:r>
            <a:r>
              <a:rPr lang="de-DE" dirty="0" smtClean="0"/>
              <a:t> im Wintersemester 08/09 </a:t>
            </a:r>
          </a:p>
          <a:p>
            <a:endParaRPr lang="de-DE" dirty="0" smtClean="0"/>
          </a:p>
          <a:p>
            <a:r>
              <a:rPr lang="de-DE" b="1" dirty="0" smtClean="0"/>
              <a:t>41.776 Studenten</a:t>
            </a:r>
            <a:r>
              <a:rPr lang="de-DE" dirty="0" smtClean="0"/>
              <a:t> ist die </a:t>
            </a:r>
            <a:r>
              <a:rPr lang="de-DE" b="1" dirty="0" smtClean="0"/>
              <a:t>LMU </a:t>
            </a:r>
          </a:p>
          <a:p>
            <a:endParaRPr lang="de-DE" b="1" dirty="0" smtClean="0"/>
          </a:p>
          <a:p>
            <a:endParaRPr lang="de-DE" b="1" dirty="0" smtClean="0"/>
          </a:p>
        </p:txBody>
      </p:sp>
      <p:sp>
        <p:nvSpPr>
          <p:cNvPr id="150532" name="Foliennummernplatzhalter 3"/>
          <p:cNvSpPr>
            <a:spLocks noGrp="1"/>
          </p:cNvSpPr>
          <p:nvPr>
            <p:ph type="sldNum" sz="quarter" idx="5"/>
          </p:nvPr>
        </p:nvSpPr>
        <p:spPr>
          <a:noFill/>
        </p:spPr>
        <p:txBody>
          <a:bodyPr/>
          <a:lstStyle/>
          <a:p>
            <a:fld id="{C16A056C-D33B-48E2-8731-A4B7270B908D}" type="slidenum">
              <a:rPr lang="de-DE" smtClean="0">
                <a:solidFill>
                  <a:srgbClr val="000000"/>
                </a:solidFill>
              </a:rPr>
              <a:pPr/>
              <a:t>28</a:t>
            </a:fld>
            <a:endParaRPr lang="de-DE"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solidFill>
                  <a:prstClr val="black"/>
                </a:solidFill>
              </a:rPr>
              <a:pPr>
                <a:defRPr/>
              </a:pPr>
              <a:t>29</a:t>
            </a:fld>
            <a:endParaRPr lang="de-DE">
              <a:solidFill>
                <a:prstClr val="black"/>
              </a:solidFill>
            </a:endParaRPr>
          </a:p>
        </p:txBody>
      </p:sp>
    </p:spTree>
    <p:extLst>
      <p:ext uri="{BB962C8B-B14F-4D97-AF65-F5344CB8AC3E}">
        <p14:creationId xmlns:p14="http://schemas.microsoft.com/office/powerpoint/2010/main" val="1591136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a:buClr>
                <a:srgbClr val="4F81BD"/>
              </a:buClr>
            </a:pPr>
            <a:fld id="{016878E8-D6C3-4072-AC58-514F6E3C6877}" type="slidenum">
              <a:rPr lang="de-DE">
                <a:solidFill>
                  <a:prstClr val="black"/>
                </a:solidFill>
              </a:rPr>
              <a:pPr>
                <a:buClr>
                  <a:srgbClr val="4F81BD"/>
                </a:buClr>
              </a:pPr>
              <a:t>30</a:t>
            </a:fld>
            <a:endParaRPr lang="de-DE">
              <a:solidFill>
                <a:prstClr val="black"/>
              </a:solidFill>
            </a:endParaRPr>
          </a:p>
        </p:txBody>
      </p:sp>
      <p:sp>
        <p:nvSpPr>
          <p:cNvPr id="64515" name="Rectangle 2"/>
          <p:cNvSpPr>
            <a:spLocks noGrp="1" noRot="1" noChangeAspect="1" noChangeArrowheads="1" noTextEdit="1"/>
          </p:cNvSpPr>
          <p:nvPr>
            <p:ph type="sldImg"/>
          </p:nvPr>
        </p:nvSpPr>
        <p:spPr>
          <a:xfrm>
            <a:off x="-1800225" y="1176338"/>
            <a:ext cx="10415588" cy="7812087"/>
          </a:xfrm>
          <a:ln/>
        </p:spPr>
      </p:sp>
      <p:sp>
        <p:nvSpPr>
          <p:cNvPr id="64516" name="Rectangle 3"/>
          <p:cNvSpPr>
            <a:spLocks noGrp="1" noChangeArrowheads="1"/>
          </p:cNvSpPr>
          <p:nvPr>
            <p:ph type="body" idx="1"/>
          </p:nvPr>
        </p:nvSpPr>
        <p:spPr>
          <a:xfrm>
            <a:off x="820740" y="341315"/>
            <a:ext cx="5240337" cy="7178675"/>
          </a:xfrm>
          <a:noFill/>
          <a:ln/>
        </p:spPr>
        <p:txBody>
          <a:bodyPr/>
          <a:lstStyle/>
          <a:p>
            <a:pPr eaLnBrk="1" hangingPunct="1"/>
            <a:r>
              <a:rPr lang="de-DE" dirty="0" smtClean="0"/>
              <a:t>Niedersachsen:</a:t>
            </a:r>
          </a:p>
          <a:p>
            <a:pPr eaLnBrk="1" hangingPunct="1"/>
            <a:r>
              <a:rPr lang="de-DE" dirty="0" smtClean="0"/>
              <a:t>Ausbildungsbeginn in </a:t>
            </a:r>
            <a:r>
              <a:rPr lang="de-DE" dirty="0" err="1" smtClean="0"/>
              <a:t>Nds</a:t>
            </a:r>
            <a:r>
              <a:rPr lang="de-DE" dirty="0" smtClean="0"/>
              <a:t>. in der Regel 1. August;</a:t>
            </a:r>
          </a:p>
          <a:p>
            <a:pPr eaLnBrk="1" hangingPunct="1"/>
            <a:r>
              <a:rPr lang="de-DE" dirty="0" smtClean="0"/>
              <a:t>BA bedürfen der staatl. Anerkennung</a:t>
            </a:r>
          </a:p>
          <a:p>
            <a:pPr eaLnBrk="1" hangingPunct="1"/>
            <a:r>
              <a:rPr lang="de-DE" dirty="0" smtClean="0"/>
              <a:t>Novellierung des </a:t>
            </a:r>
            <a:r>
              <a:rPr lang="de-DE" dirty="0" err="1" smtClean="0"/>
              <a:t>Nds</a:t>
            </a:r>
            <a:r>
              <a:rPr lang="de-DE" dirty="0" smtClean="0"/>
              <a:t>. Berufsakademie-Gesetzes vom 26. Oktober 2002: BA können (nach erfolgreicher Akkreditierung und Anerkennung durch das Ministerium für Wiss. Und Kultur) auch die Abschlüsse Bachelor mit Zusatz für Fachrichtung vergeben.</a:t>
            </a:r>
          </a:p>
          <a:p>
            <a:pPr eaLnBrk="1" hangingPunct="1"/>
            <a:r>
              <a:rPr lang="de-DE" dirty="0" smtClean="0"/>
              <a:t>Damit gleiche Berechtigung wie mit Abschluss an Hochschule.</a:t>
            </a:r>
          </a:p>
          <a:p>
            <a:pPr eaLnBrk="1" hangingPunct="1"/>
            <a:endParaRPr lang="de-DE" dirty="0" smtClean="0"/>
          </a:p>
          <a:p>
            <a:r>
              <a:rPr lang="de-DE" dirty="0" smtClean="0"/>
              <a:t>Am Lernort Betrieb wird in Form von Arbeitsprozessen gelernt.</a:t>
            </a:r>
          </a:p>
          <a:p>
            <a:endParaRPr lang="de-DE" dirty="0" smtClean="0"/>
          </a:p>
          <a:p>
            <a:r>
              <a:rPr lang="de-DE" dirty="0" smtClean="0"/>
              <a:t>Berufspraxis und Studium sind organisatorisch und curricular miteinander verzahnt.</a:t>
            </a:r>
          </a:p>
          <a:p>
            <a:endParaRPr lang="de-DE" dirty="0" smtClean="0"/>
          </a:p>
          <a:p>
            <a:r>
              <a:rPr lang="de-DE" dirty="0" smtClean="0"/>
              <a:t>Zwischen den Studierenden und dem Unternehmen besteht eine vertragliche Bindung in Form eines Ausbildungs-, Praktikanten- oder Arbeitsvertrags.</a:t>
            </a:r>
          </a:p>
          <a:p>
            <a:endParaRPr lang="de-DE" dirty="0" smtClean="0"/>
          </a:p>
          <a:p>
            <a:r>
              <a:rPr lang="de-DE" dirty="0" smtClean="0"/>
              <a:t>Zwei Welten: Zum einen die</a:t>
            </a:r>
            <a:r>
              <a:rPr lang="de-DE" baseline="0" dirty="0" smtClean="0"/>
              <a:t> betriebliche Arbeitswelt mit </a:t>
            </a:r>
            <a:r>
              <a:rPr lang="de-DE" baseline="0" dirty="0" err="1" smtClean="0"/>
              <a:t>KollegInnen</a:t>
            </a:r>
            <a:r>
              <a:rPr lang="de-DE" baseline="0" dirty="0" smtClean="0"/>
              <a:t> und </a:t>
            </a:r>
            <a:r>
              <a:rPr lang="de-DE" baseline="0" dirty="0" err="1" smtClean="0"/>
              <a:t>KundInnen</a:t>
            </a:r>
            <a:r>
              <a:rPr lang="de-DE" baseline="0" dirty="0" smtClean="0"/>
              <a:t>; reale Betriebsabläufe.</a:t>
            </a:r>
          </a:p>
          <a:p>
            <a:r>
              <a:rPr lang="de-DE" baseline="0" dirty="0" smtClean="0"/>
              <a:t>Auf der anderen Seite Theorie, </a:t>
            </a:r>
            <a:r>
              <a:rPr lang="de-DE" baseline="0" dirty="0" err="1" smtClean="0"/>
              <a:t>Hörsäale</a:t>
            </a:r>
            <a:r>
              <a:rPr lang="de-DE" baseline="0" dirty="0" smtClean="0"/>
              <a:t>, </a:t>
            </a:r>
            <a:r>
              <a:rPr lang="de-DE" baseline="0" dirty="0" err="1" smtClean="0"/>
              <a:t>ProfessorInnen</a:t>
            </a:r>
            <a:r>
              <a:rPr lang="de-DE" baseline="0" dirty="0" smtClean="0"/>
              <a:t>, Schreibtisch, Klausuren, Studentenleben</a:t>
            </a:r>
            <a:endParaRPr lang="de-DE" dirty="0" smtClean="0"/>
          </a:p>
          <a:p>
            <a:pPr eaLnBrk="1" hangingPunct="1"/>
            <a:endParaRPr lang="de-DE" dirty="0" smtClean="0"/>
          </a:p>
          <a:p>
            <a:r>
              <a:rPr lang="de-DE" b="1" dirty="0" smtClean="0"/>
              <a:t>Ausbildungsintegrierende Studiengänge:</a:t>
            </a:r>
          </a:p>
          <a:p>
            <a:r>
              <a:rPr lang="de-DE" dirty="0" smtClean="0"/>
              <a:t>Zusätzlich</a:t>
            </a:r>
            <a:r>
              <a:rPr lang="de-DE" baseline="0" dirty="0" smtClean="0"/>
              <a:t> zum Studium wird eine anerkannte Ausbildung absolviert</a:t>
            </a:r>
            <a:endParaRPr lang="de-DE" dirty="0" smtClean="0"/>
          </a:p>
          <a:p>
            <a:endParaRPr lang="de-DE" dirty="0" smtClean="0"/>
          </a:p>
          <a:p>
            <a:r>
              <a:rPr lang="de-DE" b="1" dirty="0" smtClean="0"/>
              <a:t>Praxisintegrierte Studiengänge:</a:t>
            </a:r>
          </a:p>
          <a:p>
            <a:r>
              <a:rPr lang="de-DE" dirty="0" smtClean="0"/>
              <a:t>Studierende schließen mit einem Unternehmen einen Vertrag ab und arbeiten neben ihrem</a:t>
            </a:r>
            <a:r>
              <a:rPr lang="de-DE" baseline="0" dirty="0" smtClean="0"/>
              <a:t> Studium in diesem Unternehmen.</a:t>
            </a:r>
          </a:p>
          <a:p>
            <a:r>
              <a:rPr lang="de-DE" baseline="0" dirty="0" smtClean="0"/>
              <a:t>Ziel: stärkere Einbindung der Studierenden in eine praktische Tätigkeit.</a:t>
            </a:r>
            <a:endParaRPr lang="de-DE" dirty="0" smtClean="0"/>
          </a:p>
          <a:p>
            <a:r>
              <a:rPr lang="de-DE" dirty="0" smtClean="0"/>
              <a:t>Sie verbinden das Studium mit längeren Praxisphasen im Unternehmen oder einer beruflichen Teilzeittätigkeit. Diese Praxisphasen bzw. die Teilzeittätigkeit wird entweder tageweise oder in längeren Blöcken absolviert. Zwischen den Lehrveranstaltungen an der Hochschule und der praktischen Ausbildung besteht ein inhaltlicher Bezug.</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Berufsintegrierende duale Studiengänge </a:t>
            </a:r>
            <a:r>
              <a:rPr lang="de-DE" dirty="0" smtClean="0"/>
              <a:t>sind Studiengänge für die berufliche Weiterbildung. Sie richten sich an Studieninteressenten/-innen mit abgeschlossener Berufsausbildung und Berufserfahrung. Der Zugang ist auch ohne Fachhochschul- oder allgemeine Hochschulreife möglich. Das Studium wird mit einer beruflichen Teilzeittätigkeit kombiniert. Ein wechselseitiger inhaltlicher Bezug zwischen der beruflichen Tätigkeit und dem Studium ist auch bei diesem Modell vorgesehen.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de-DE" b="1" dirty="0" smtClean="0"/>
              <a:t>Berufsbegleitende duale Studiengänge</a:t>
            </a:r>
          </a:p>
          <a:p>
            <a:r>
              <a:rPr lang="de-DE" dirty="0" smtClean="0"/>
              <a:t>Berufsbegleitende duale Studiengänge ähneln Fernstudiengängen. Das Studium wird neben einer Vollzeitberufstätigkeit, hauptsächlich im Selbststudium mit Begleitseminaren absolviert. Im Unterschied zu normalen Fernstudiengängen, bei denen das Studium zumeist Privatsache der Studierenden ist, leistet bei diesem Modell der Betrieb einen spezifischen, dem Studium förderlichen Beitrag. Das kann z. B. die Freistellung von der Arbeit für die Präsenzphasen oder das Bereitstellen von betrieblichen Arbeitsmitteln sein.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336511" indent="-336511" defTabSz="895247" eaLnBrk="1" hangingPunct="1"/>
            <a:r>
              <a:rPr lang="de-DE" b="0" dirty="0" smtClean="0"/>
              <a:t>statt </a:t>
            </a:r>
            <a:r>
              <a:rPr lang="de-DE" b="1" dirty="0" smtClean="0"/>
              <a:t>„erst Lehre, dann Studium“ </a:t>
            </a:r>
            <a:r>
              <a:rPr lang="de-DE" b="0" dirty="0" smtClean="0"/>
              <a:t>lautet das Konzept des ausbildungsintegrierten Studiums </a:t>
            </a:r>
            <a:r>
              <a:rPr lang="de-DE" b="1" dirty="0" smtClean="0"/>
              <a:t>„Lehre plus Studium“</a:t>
            </a:r>
          </a:p>
          <a:p>
            <a:pPr marL="336511" indent="-336511" defTabSz="895247" eaLnBrk="1" hangingPunct="1"/>
            <a:endParaRPr lang="de-DE" b="1" dirty="0" smtClean="0"/>
          </a:p>
          <a:p>
            <a:pPr marL="336511" indent="-336511" defTabSz="895247" eaLnBrk="1" hangingPunct="1"/>
            <a:r>
              <a:rPr lang="de-DE" b="1" dirty="0" smtClean="0"/>
              <a:t>Voraussetzung (b):</a:t>
            </a:r>
            <a:r>
              <a:rPr lang="de-DE" b="0" dirty="0" smtClean="0"/>
              <a:t> </a:t>
            </a:r>
            <a:r>
              <a:rPr lang="de-DE" sz="1800" dirty="0" smtClean="0"/>
              <a:t>Bewerben: </a:t>
            </a:r>
            <a:r>
              <a:rPr lang="de-DE" sz="1500" dirty="0" smtClean="0"/>
              <a:t>etwa ein Jahr vorher bei den kooperierenden Unternehmen</a:t>
            </a:r>
          </a:p>
          <a:p>
            <a:endParaRPr lang="de-DE" b="1" dirty="0" smtClean="0"/>
          </a:p>
          <a:p>
            <a:r>
              <a:rPr lang="de-DE" b="1" dirty="0" smtClean="0"/>
              <a:t>Verzahnung</a:t>
            </a:r>
            <a:r>
              <a:rPr lang="de-DE" dirty="0" smtClean="0"/>
              <a:t> sowohl zeitlich als auch inhaltlich; aufeinander</a:t>
            </a:r>
            <a:r>
              <a:rPr lang="de-DE" baseline="0" dirty="0" smtClean="0"/>
              <a:t> abgestimmtes Lernsystem</a:t>
            </a:r>
            <a:endParaRPr lang="de-DE" dirty="0" smtClean="0"/>
          </a:p>
          <a:p>
            <a:r>
              <a:rPr lang="de-DE" dirty="0" smtClean="0"/>
              <a:t>Berufsschulunterricht</a:t>
            </a:r>
            <a:r>
              <a:rPr lang="de-DE" baseline="0" dirty="0" smtClean="0"/>
              <a:t> wird entweder gestrafft oder teilweise auch komplett durch Hochschule mit abgedeckt</a:t>
            </a:r>
          </a:p>
          <a:p>
            <a:endParaRPr lang="de-DE" baseline="0" dirty="0" smtClean="0"/>
          </a:p>
          <a:p>
            <a:r>
              <a:rPr lang="de-DE" b="1" dirty="0" smtClean="0"/>
              <a:t>Fachrichtungen:</a:t>
            </a:r>
            <a:r>
              <a:rPr lang="de-DE" dirty="0" smtClean="0"/>
              <a:t> Die meisten dualen Studiengänge werden im Bereich der Wirtschaftswissenschaften angeboten. Die </a:t>
            </a:r>
            <a:r>
              <a:rPr lang="de-DE" dirty="0" err="1" smtClean="0"/>
              <a:t>häufgste</a:t>
            </a:r>
            <a:r>
              <a:rPr lang="de-DE" dirty="0" smtClean="0"/>
              <a:t> Kombination ist ein BWL-Studium in Verbindung mit einer kaufmännischen Ausbildung. Die zweit- bzw. dritthäufigsten Fachrichtungen von dualen </a:t>
            </a:r>
            <a:r>
              <a:rPr lang="de-DE" dirty="0" err="1" smtClean="0"/>
              <a:t>Studienängen</a:t>
            </a:r>
            <a:r>
              <a:rPr lang="de-DE" dirty="0" smtClean="0"/>
              <a:t> sind Informatik sowie Maschinenbau/Verfahrenstechnik. Auch in der Elektrotechnik ist das Studienangebot recht groß.</a:t>
            </a:r>
          </a:p>
          <a:p>
            <a:r>
              <a:rPr lang="de-DE" baseline="0" dirty="0" smtClean="0"/>
              <a:t>Sonstige: 23 Studiengänge im Sozialwesen</a:t>
            </a:r>
          </a:p>
          <a:p>
            <a:endParaRPr lang="de-DE" baseline="0" dirty="0" smtClean="0"/>
          </a:p>
          <a:p>
            <a:r>
              <a:rPr lang="de-DE" b="1" baseline="0" dirty="0" smtClean="0"/>
              <a:t>Zwei Abschlüsse</a:t>
            </a:r>
            <a:r>
              <a:rPr lang="de-DE" baseline="0" dirty="0" smtClean="0"/>
              <a:t>: Doppelqualifikation; in der Regel einen Bachelorabschluss mit dem Abschluss in einem anerkannten Ausbildungsberuf</a:t>
            </a:r>
          </a:p>
          <a:p>
            <a:r>
              <a:rPr lang="de-DE" baseline="0" dirty="0" smtClean="0"/>
              <a:t>Beispiele: Bachelor </a:t>
            </a:r>
            <a:r>
              <a:rPr lang="de-DE" baseline="0" dirty="0" err="1" smtClean="0"/>
              <a:t>of</a:t>
            </a:r>
            <a:r>
              <a:rPr lang="de-DE" baseline="0" dirty="0" smtClean="0"/>
              <a:t> Business Administration plus Industriekaufmann</a:t>
            </a:r>
          </a:p>
          <a:p>
            <a:r>
              <a:rPr lang="de-DE" baseline="0" dirty="0" smtClean="0"/>
              <a:t>               Bachelor </a:t>
            </a:r>
            <a:r>
              <a:rPr lang="de-DE" baseline="0" dirty="0" err="1" smtClean="0"/>
              <a:t>of</a:t>
            </a:r>
            <a:r>
              <a:rPr lang="de-DE" baseline="0" dirty="0" smtClean="0"/>
              <a:t> Engineering plus Industriemechaniker, Werkzeugmacher oder Chemielaborant </a:t>
            </a:r>
          </a:p>
          <a:p>
            <a:endParaRPr lang="de-DE" baseline="0" dirty="0" smtClean="0"/>
          </a:p>
          <a:p>
            <a:endParaRPr lang="de-DE" dirty="0" smtClean="0"/>
          </a:p>
          <a:p>
            <a:r>
              <a:rPr lang="de-DE" b="1" dirty="0" smtClean="0"/>
              <a:t>Berufsakademien:</a:t>
            </a:r>
          </a:p>
          <a:p>
            <a:r>
              <a:rPr lang="de-DE" dirty="0" smtClean="0"/>
              <a:t>Berlin, Hamburg, Hessen, Niedersachsen, Saarland, Sachsen, Schleswig-Holstein,</a:t>
            </a:r>
            <a:r>
              <a:rPr lang="de-DE" baseline="0" dirty="0" smtClean="0"/>
              <a:t> Thüringen</a:t>
            </a:r>
          </a:p>
          <a:p>
            <a:r>
              <a:rPr lang="de-DE" baseline="0" dirty="0" smtClean="0"/>
              <a:t>1974 gründete BW die erste BA auf Initiative namhafter Unternehmen</a:t>
            </a:r>
          </a:p>
          <a:p>
            <a:r>
              <a:rPr lang="de-DE" baseline="0" dirty="0" smtClean="0"/>
              <a:t>Kennzeichen: enge Kooperation von Unternehmen und Akademie</a:t>
            </a:r>
          </a:p>
          <a:p>
            <a:r>
              <a:rPr lang="de-DE" baseline="0" dirty="0" smtClean="0"/>
              <a:t>meist 3 Jahre</a:t>
            </a:r>
          </a:p>
          <a:p>
            <a:r>
              <a:rPr lang="de-DE" baseline="0" dirty="0" smtClean="0"/>
              <a:t>Baden-Württemberg: ‚Duale Hochschule‘, seit 01.03.2009; gingen aus den acht Berufsakademien des Landes hervor</a:t>
            </a:r>
          </a:p>
          <a:p>
            <a:r>
              <a:rPr lang="de-DE" baseline="0" dirty="0" smtClean="0"/>
              <a:t>	            mehr als 150 duale Studienangebote</a:t>
            </a:r>
          </a:p>
          <a:p>
            <a:endParaRPr lang="de-DE" baseline="0" dirty="0" smtClean="0"/>
          </a:p>
          <a:p>
            <a:r>
              <a:rPr lang="de-DE" b="1" baseline="0" dirty="0" smtClean="0"/>
              <a:t>Fachhochschulen:</a:t>
            </a:r>
          </a:p>
          <a:p>
            <a:r>
              <a:rPr lang="de-DE" baseline="0" dirty="0" smtClean="0"/>
              <a:t>meisten Angebote an staatl. FHs</a:t>
            </a:r>
          </a:p>
          <a:p>
            <a:r>
              <a:rPr lang="de-DE" baseline="0" dirty="0" smtClean="0"/>
              <a:t>Studienablauf sehr </a:t>
            </a:r>
            <a:r>
              <a:rPr lang="de-DE" baseline="0" dirty="0" err="1" smtClean="0"/>
              <a:t>unterschiedl</a:t>
            </a:r>
            <a:r>
              <a:rPr lang="de-DE" baseline="0" dirty="0" smtClean="0"/>
              <a:t>. geregelt: zw. 3 und 5 Jahre</a:t>
            </a:r>
          </a:p>
          <a:p>
            <a:endParaRPr lang="de-DE" baseline="0" dirty="0" smtClean="0"/>
          </a:p>
          <a:p>
            <a:r>
              <a:rPr lang="de-DE" baseline="0" dirty="0" smtClean="0"/>
              <a:t>Universitäten:</a:t>
            </a:r>
          </a:p>
          <a:p>
            <a:r>
              <a:rPr lang="de-DE" baseline="0" dirty="0" smtClean="0"/>
              <a:t>27 Studiengänge über </a:t>
            </a:r>
            <a:r>
              <a:rPr lang="de-DE" baseline="0" dirty="0" err="1" smtClean="0"/>
              <a:t>AubildungPlus</a:t>
            </a:r>
            <a:endParaRPr lang="de-DE" baseline="0" dirty="0" smtClean="0"/>
          </a:p>
          <a:p>
            <a:r>
              <a:rPr lang="de-DE" baseline="0" dirty="0" smtClean="0"/>
              <a:t>Unis Saarland, Paderborn, Kassel</a:t>
            </a:r>
          </a:p>
          <a:p>
            <a:pPr eaLnBrk="1" hangingPunct="1"/>
            <a:endParaRPr lang="de-DE"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0CB0496-7640-4E9D-BC97-E4CF3CD96259}" type="slidenum">
              <a:rPr lang="de-DE" altLang="de-DE">
                <a:solidFill>
                  <a:prstClr val="black"/>
                </a:solidFill>
              </a:rPr>
              <a:pPr algn="r" eaLnBrk="1" hangingPunct="1">
                <a:spcBef>
                  <a:spcPct val="0"/>
                </a:spcBef>
              </a:pPr>
              <a:t>31</a:t>
            </a:fld>
            <a:endParaRPr lang="de-DE" altLang="de-DE">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lvl="1" indent="-228600" eaLnBrk="1" hangingPunct="1">
              <a:spcBef>
                <a:spcPct val="0"/>
              </a:spcBef>
            </a:pPr>
            <a:endParaRPr lang="de-DE" altLang="de-DE" b="1" smtClean="0"/>
          </a:p>
          <a:p>
            <a:pPr marL="685800" lvl="1" indent="-228600" eaLnBrk="1" hangingPunct="1">
              <a:spcBef>
                <a:spcPct val="0"/>
              </a:spcBef>
            </a:pPr>
            <a:endParaRPr lang="de-DE" altLang="de-DE" b="1" smtClean="0"/>
          </a:p>
          <a:p>
            <a:pPr marL="685800" lvl="1" indent="-228600" eaLnBrk="1" hangingPunct="1">
              <a:spcBef>
                <a:spcPct val="0"/>
              </a:spcBef>
            </a:pPr>
            <a:r>
              <a:rPr lang="de-DE" altLang="de-DE" b="1" smtClean="0"/>
              <a:t>Folie ist animiert!</a:t>
            </a:r>
          </a:p>
          <a:p>
            <a:pPr marL="685800" lvl="1" indent="-228600" eaLnBrk="1" hangingPunct="1">
              <a:spcBef>
                <a:spcPct val="0"/>
              </a:spcBef>
            </a:pPr>
            <a:endParaRPr lang="de-DE" altLang="de-DE" b="1" smtClean="0"/>
          </a:p>
          <a:p>
            <a:pPr marL="685800" lvl="1" indent="-228600" eaLnBrk="1" hangingPunct="1">
              <a:spcBef>
                <a:spcPct val="0"/>
              </a:spcBef>
            </a:pPr>
            <a:r>
              <a:rPr lang="de-DE" altLang="de-DE" b="1" smtClean="0"/>
              <a:t>Hier eine Aufgliederung in die großen Bereiche</a:t>
            </a:r>
          </a:p>
          <a:p>
            <a:pPr marL="685800" lvl="1" indent="-228600" eaLnBrk="1" hangingPunct="1">
              <a:spcBef>
                <a:spcPct val="0"/>
              </a:spcBef>
            </a:pPr>
            <a:endParaRPr lang="de-DE" altLang="de-DE" b="1" smtClean="0"/>
          </a:p>
          <a:p>
            <a:pPr marL="685800" lvl="1" indent="-228600" eaLnBrk="1" hangingPunct="1">
              <a:spcBef>
                <a:spcPct val="0"/>
              </a:spcBef>
              <a:buFontTx/>
              <a:buAutoNum type="arabicPeriod"/>
            </a:pPr>
            <a:r>
              <a:rPr lang="de-DE" altLang="de-DE" b="1" smtClean="0"/>
              <a:t>Klick: Übersicht taucht auf</a:t>
            </a:r>
          </a:p>
          <a:p>
            <a:pPr marL="685800" lvl="1" indent="-228600" eaLnBrk="1" hangingPunct="1">
              <a:spcBef>
                <a:spcPct val="0"/>
              </a:spcBef>
              <a:buFontTx/>
              <a:buAutoNum type="arabicPeriod"/>
            </a:pPr>
            <a:r>
              <a:rPr lang="de-DE" altLang="de-DE" b="1" smtClean="0"/>
              <a:t>Klick: roter Pfeil und rote Elipse WiWi</a:t>
            </a:r>
          </a:p>
          <a:p>
            <a:pPr marL="685800" lvl="1" indent="-228600" eaLnBrk="1" hangingPunct="1">
              <a:spcBef>
                <a:spcPct val="0"/>
              </a:spcBef>
              <a:buFontTx/>
              <a:buAutoNum type="arabicPeriod"/>
            </a:pPr>
            <a:r>
              <a:rPr lang="de-DE" altLang="de-DE" b="1" smtClean="0"/>
              <a:t>Klick: blaue Pfeile für Ing.</a:t>
            </a:r>
          </a:p>
          <a:p>
            <a:pPr marL="685800" lvl="1" indent="-228600" eaLnBrk="1" hangingPunct="1">
              <a:spcBef>
                <a:spcPct val="0"/>
              </a:spcBef>
              <a:buFontTx/>
              <a:buAutoNum type="arabicPeriod"/>
            </a:pPr>
            <a:r>
              <a:rPr lang="de-DE" altLang="de-DE" b="1" smtClean="0"/>
              <a:t>Klick: 391 Studienangebote</a:t>
            </a:r>
          </a:p>
          <a:p>
            <a:pPr marL="685800" lvl="1" indent="-228600" eaLnBrk="1" hangingPunct="1">
              <a:spcBef>
                <a:spcPct val="0"/>
              </a:spcBef>
              <a:buFontTx/>
              <a:buAutoNum type="arabicPeriod"/>
            </a:pPr>
            <a:r>
              <a:rPr lang="de-DE" altLang="de-DE" b="1" smtClean="0"/>
              <a:t>Klick: Wi.-Ing – kann man zu rot und zu blau zählen</a:t>
            </a:r>
          </a:p>
          <a:p>
            <a:pPr marL="685800" lvl="1" indent="-228600" eaLnBrk="1" hangingPunct="1">
              <a:spcBef>
                <a:spcPct val="0"/>
              </a:spcBef>
              <a:buFontTx/>
              <a:buAutoNum type="arabicPeriod"/>
            </a:pPr>
            <a:r>
              <a:rPr lang="de-DE" altLang="de-DE" b="1" smtClean="0"/>
              <a:t>Klick: Informatik – </a:t>
            </a:r>
          </a:p>
          <a:p>
            <a:pPr marL="685800" lvl="1" indent="-228600" eaLnBrk="1" hangingPunct="1">
              <a:spcBef>
                <a:spcPct val="0"/>
              </a:spcBef>
              <a:buFontTx/>
              <a:buAutoNum type="arabicPeriod"/>
            </a:pPr>
            <a:r>
              <a:rPr lang="de-DE" altLang="de-DE" b="1" smtClean="0"/>
              <a:t>Sozialwesen – Hinweis auf starkes Wachstum – hauptsächlich durch Duale Stud.-gänge in der Pflege – auch in Göttingen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FD7529E-0BEF-4D01-B276-23E287B93561}" type="slidenum">
              <a:rPr lang="de-DE" altLang="de-DE">
                <a:solidFill>
                  <a:prstClr val="black"/>
                </a:solidFill>
              </a:rPr>
              <a:pPr algn="r" eaLnBrk="1" hangingPunct="1">
                <a:spcBef>
                  <a:spcPct val="0"/>
                </a:spcBef>
              </a:pPr>
              <a:t>32</a:t>
            </a:fld>
            <a:endParaRPr lang="de-DE" altLang="de-DE">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lvl="1" indent="-228600" eaLnBrk="1" hangingPunct="1">
              <a:spcBef>
                <a:spcPct val="0"/>
              </a:spcBef>
            </a:pPr>
            <a:r>
              <a:rPr lang="de-DE" altLang="de-DE" smtClean="0"/>
              <a:t>Nochmals eine Verteilung mit Berufsausbildung und mit Praxisphasen</a:t>
            </a:r>
          </a:p>
          <a:p>
            <a:pPr marL="685800" lvl="1" indent="-228600" eaLnBrk="1" hangingPunct="1">
              <a:spcBef>
                <a:spcPct val="0"/>
              </a:spcBef>
            </a:pPr>
            <a:endParaRPr lang="de-DE"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28895EC-CEB2-46E4-A5C2-E00BB61D1769}" type="slidenum">
              <a:rPr lang="de-DE" altLang="de-DE">
                <a:solidFill>
                  <a:prstClr val="black"/>
                </a:solidFill>
              </a:rPr>
              <a:pPr algn="r" eaLnBrk="1" hangingPunct="1">
                <a:spcBef>
                  <a:spcPct val="0"/>
                </a:spcBef>
              </a:pPr>
              <a:t>33</a:t>
            </a:fld>
            <a:endParaRPr lang="de-DE" altLang="de-DE">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lvl="1" indent="-228600" eaLnBrk="1" hangingPunct="1">
              <a:spcBef>
                <a:spcPct val="0"/>
              </a:spcBef>
            </a:pPr>
            <a:r>
              <a:rPr lang="de-DE" altLang="de-DE" smtClean="0"/>
              <a:t>Welche Fachrichtungen gibt es:</a:t>
            </a:r>
          </a:p>
          <a:p>
            <a:pPr marL="685800" lvl="1" indent="-228600" eaLnBrk="1" hangingPunct="1">
              <a:spcBef>
                <a:spcPct val="0"/>
              </a:spcBef>
            </a:pPr>
            <a:endParaRPr lang="de-DE" altLang="de-DE" b="1" smtClean="0">
              <a:solidFill>
                <a:srgbClr val="E2001A"/>
              </a:solidFill>
            </a:endParaRPr>
          </a:p>
          <a:p>
            <a:pPr marL="685800" lvl="1" indent="-228600" eaLnBrk="1" hangingPunct="1">
              <a:spcBef>
                <a:spcPct val="0"/>
              </a:spcBef>
            </a:pPr>
            <a:r>
              <a:rPr lang="de-DE" altLang="de-DE" b="1" smtClean="0">
                <a:solidFill>
                  <a:srgbClr val="E2001A"/>
                </a:solidFill>
              </a:rPr>
              <a:t>Im Grund 3 ½!!</a:t>
            </a:r>
          </a:p>
          <a:p>
            <a:pPr marL="228600" indent="-228600" eaLnBrk="1" hangingPunct="1"/>
            <a:endParaRPr lang="de-DE" alt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2B02FBC-EA39-4CA2-9FA2-09EF7DE82409}" type="slidenum">
              <a:rPr lang="de-DE" altLang="de-DE">
                <a:solidFill>
                  <a:prstClr val="black"/>
                </a:solidFill>
              </a:rPr>
              <a:pPr algn="r" eaLnBrk="1" hangingPunct="1">
                <a:spcBef>
                  <a:spcPct val="0"/>
                </a:spcBef>
              </a:pPr>
              <a:t>34</a:t>
            </a:fld>
            <a:endParaRPr lang="de-DE" altLang="de-DE">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lvl="1" indent="-228600" eaLnBrk="1" hangingPunct="1">
              <a:spcBef>
                <a:spcPct val="0"/>
              </a:spcBef>
            </a:pPr>
            <a:r>
              <a:rPr lang="de-DE" altLang="de-DE" smtClean="0"/>
              <a:t>Hier die Verteilung auf die Studieneinrichtungen nach </a:t>
            </a:r>
            <a:r>
              <a:rPr lang="de-DE" altLang="de-DE" sz="1600" b="1" smtClean="0"/>
              <a:t>Studienangeboten!!</a:t>
            </a:r>
          </a:p>
          <a:p>
            <a:pPr marL="685800" lvl="1" indent="-228600" eaLnBrk="1" hangingPunct="1">
              <a:spcBef>
                <a:spcPct val="0"/>
              </a:spcBef>
            </a:pPr>
            <a:endParaRPr lang="de-DE" altLang="de-DE" sz="1600" b="1" smtClean="0"/>
          </a:p>
          <a:p>
            <a:pPr marL="685800" lvl="1" indent="-228600" eaLnBrk="1" hangingPunct="1">
              <a:spcBef>
                <a:spcPct val="0"/>
              </a:spcBef>
            </a:pPr>
            <a:r>
              <a:rPr lang="de-DE" altLang="de-DE" sz="1600" b="1" smtClean="0"/>
              <a:t>wenig Unis – in der Nähe Uni Kassel!</a:t>
            </a:r>
          </a:p>
          <a:p>
            <a:pPr marL="685800" lvl="1" indent="-228600" eaLnBrk="1" hangingPunct="1">
              <a:spcBef>
                <a:spcPct val="0"/>
              </a:spcBef>
            </a:pPr>
            <a:r>
              <a:rPr lang="de-DE" altLang="de-DE" sz="1600" b="1" smtClean="0"/>
              <a:t>Duale Hochschulen BW ein Besonderheit – reguläre Hochschulen!</a:t>
            </a:r>
          </a:p>
          <a:p>
            <a:pPr marL="685800" lvl="1" indent="-228600" eaLnBrk="1" hangingPunct="1">
              <a:spcBef>
                <a:spcPct val="0"/>
              </a:spcBef>
            </a:pPr>
            <a:r>
              <a:rPr lang="de-DE" altLang="de-DE" sz="1600" b="1" smtClean="0"/>
              <a:t>BAs nicht immer reguläre HS – z.B. in NDS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lienbildplatzhalter 1"/>
          <p:cNvSpPr>
            <a:spLocks noGrp="1" noRot="1" noChangeAspect="1" noTextEdit="1"/>
          </p:cNvSpPr>
          <p:nvPr>
            <p:ph type="sldImg"/>
          </p:nvPr>
        </p:nvSpPr>
        <p:spPr>
          <a:ln/>
        </p:spPr>
      </p:sp>
      <p:sp>
        <p:nvSpPr>
          <p:cNvPr id="1208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Bei verschiedenen Institutionen ist es beispielweise möglich, sich zum Rettungssanitäter ausbilden zu lassen. Die Kosten für diese Ausbildung liegen sonst bei mehreren tausend Euro. Na das ist doch was, oder?</a:t>
            </a:r>
          </a:p>
          <a:p>
            <a:r>
              <a:rPr lang="de-DE" smtClean="0"/>
              <a:t>Es gibt eigentlich nur zwei Unterschiede, sagt Mäder. Den BFD kann jeder machen. Beim FSJ dürfe der Bewerber nicht älter als 27 Jahre sein. Außerdem kann der BFD das ganze Jahr über begonnen werden. Das FSJ startet in der Regel im September.</a:t>
            </a:r>
          </a:p>
          <a:p>
            <a:r>
              <a:rPr lang="de-DE" smtClean="0"/>
              <a:t>Den BFD kann man bis zu 24 Monaten machen. Und beim BFD bekommt man mit höchstens 330 Euro weniger Geld.</a:t>
            </a:r>
            <a:br>
              <a:rPr lang="de-DE" smtClean="0"/>
            </a:br>
            <a:r>
              <a:rPr lang="de-DE" smtClean="0"/>
              <a:t>Bestandteil des Bundesfreiwilligendienstes sind vom Gesetz vorgeschrieben eine bestimmte Anzahl an Schulungen und Qualifikationen. Entscheidet sich ein Freiwilliger in München für eine  Dienstdauer Von 12 Monaten, so stehen Ihm Schulungen in einem Zeitraum von 25 Tagen zu. </a:t>
            </a:r>
          </a:p>
        </p:txBody>
      </p:sp>
      <p:sp>
        <p:nvSpPr>
          <p:cNvPr id="1208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fld id="{ABC41FDA-414B-463C-A93E-488E9B9AE0DA}" type="slidenum">
              <a:rPr lang="de-DE" sz="1200" smtClean="0">
                <a:solidFill>
                  <a:prstClr val="black"/>
                </a:solidFill>
              </a:rPr>
              <a:pPr eaLnBrk="1" hangingPunct="1"/>
              <a:t>4</a:t>
            </a:fld>
            <a:endParaRPr lang="de-DE" sz="1200"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animiert, </a:t>
            </a:r>
          </a:p>
          <a:p>
            <a:endParaRPr lang="de-DE" altLang="de-DE" smtClean="0"/>
          </a:p>
          <a:p>
            <a:r>
              <a:rPr lang="de-DE" altLang="de-DE" smtClean="0"/>
              <a:t>1.. Klick, der rote Pfeil auf das Logo VWA</a:t>
            </a:r>
          </a:p>
          <a:p>
            <a:r>
              <a:rPr lang="de-DE" altLang="de-DE" smtClean="0"/>
              <a:t>2. Klick, Feld mit den Zeiten</a:t>
            </a:r>
          </a:p>
        </p:txBody>
      </p:sp>
      <p:sp>
        <p:nvSpPr>
          <p:cNvPr id="542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7010951-EE17-486B-A5A6-4890D55F41C3}" type="slidenum">
              <a:rPr lang="de-DE" altLang="de-DE">
                <a:solidFill>
                  <a:prstClr val="black"/>
                </a:solidFill>
              </a:rPr>
              <a:pPr algn="r" eaLnBrk="1" hangingPunct="1">
                <a:spcBef>
                  <a:spcPct val="0"/>
                </a:spcBef>
              </a:pPr>
              <a:t>36</a:t>
            </a:fld>
            <a:endParaRPr lang="de-DE" altLang="de-DE">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563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84CFE75-71ED-46F7-AD25-30C40A3BCCA0}" type="slidenum">
              <a:rPr lang="de-DE" altLang="de-DE">
                <a:solidFill>
                  <a:prstClr val="black"/>
                </a:solidFill>
              </a:rPr>
              <a:pPr algn="r" eaLnBrk="1" hangingPunct="1">
                <a:spcBef>
                  <a:spcPct val="0"/>
                </a:spcBef>
              </a:pPr>
              <a:t>37</a:t>
            </a:fld>
            <a:endParaRPr lang="de-DE" altLang="de-DE">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Klassisches Blockmodell – aber auch hier nicht immer stetigen Wechsel</a:t>
            </a:r>
          </a:p>
        </p:txBody>
      </p:sp>
      <p:sp>
        <p:nvSpPr>
          <p:cNvPr id="573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8E60F6F-1FFC-4927-BBB5-6F68338DF1FE}" type="slidenum">
              <a:rPr lang="de-DE" altLang="de-DE">
                <a:solidFill>
                  <a:prstClr val="black"/>
                </a:solidFill>
              </a:rPr>
              <a:pPr algn="r" eaLnBrk="1" hangingPunct="1">
                <a:spcBef>
                  <a:spcPct val="0"/>
                </a:spcBef>
              </a:pPr>
              <a:t>38</a:t>
            </a:fld>
            <a:endParaRPr lang="de-DE" altLang="de-DE">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Stehvermögen wird verlangt:</a:t>
            </a:r>
          </a:p>
          <a:p>
            <a:r>
              <a:rPr lang="de-DE" altLang="de-DE" smtClean="0"/>
              <a:t>Wenn andere Semesterferien haben, arbeiten dual Studierende im Betrieb.</a:t>
            </a:r>
          </a:p>
          <a:p>
            <a:r>
              <a:rPr lang="de-DE" altLang="de-DE" smtClean="0"/>
              <a:t>Mobilität: Hochschule und Betrieb befinden sich vielleicht nicht in unmittelbarer räumlicher Nähe</a:t>
            </a:r>
          </a:p>
          <a:p>
            <a:r>
              <a:rPr lang="de-DE" altLang="de-DE" smtClean="0"/>
              <a:t>Zwei Lernorte mit zum Teil sehr unterschiedlichen Anforderungen, Menschen, Tagesrhythmen</a:t>
            </a:r>
          </a:p>
          <a:p>
            <a:endParaRPr lang="de-DE" altLang="de-DE" smtClean="0"/>
          </a:p>
          <a:p>
            <a:r>
              <a:rPr lang="de-DE" altLang="de-DE" b="1" smtClean="0"/>
              <a:t>Vortrag:</a:t>
            </a:r>
            <a:r>
              <a:rPr lang="de-DE" altLang="de-DE" b="1" i="1" smtClean="0"/>
              <a:t> „Duales Studium“ um 12:00 Uhr, Filmraum 2 (hier)</a:t>
            </a:r>
          </a:p>
          <a:p>
            <a:endParaRPr lang="de-DE" altLang="de-DE" b="1" i="1" smtClean="0"/>
          </a:p>
          <a:p>
            <a:pPr eaLnBrk="1" hangingPunct="1">
              <a:spcBef>
                <a:spcPct val="0"/>
              </a:spcBef>
            </a:pPr>
            <a:r>
              <a:rPr lang="de-DE" altLang="de-DE" b="1" smtClean="0"/>
              <a:t>aufwendige Auswahlverfahren der Unternehmen</a:t>
            </a:r>
          </a:p>
          <a:p>
            <a:pPr eaLnBrk="1" hangingPunct="1">
              <a:spcBef>
                <a:spcPct val="0"/>
              </a:spcBef>
            </a:pPr>
            <a:r>
              <a:rPr lang="de-DE" altLang="de-DE" smtClean="0"/>
              <a:t>häufig Kollision mit Überbrückungsmöglichkeiten im Ausland</a:t>
            </a:r>
          </a:p>
          <a:p>
            <a:pPr eaLnBrk="1" hangingPunct="1">
              <a:spcBef>
                <a:spcPct val="0"/>
              </a:spcBef>
            </a:pPr>
            <a:endParaRPr lang="de-DE" altLang="de-DE" b="1" smtClean="0"/>
          </a:p>
          <a:p>
            <a:pPr eaLnBrk="1" hangingPunct="1">
              <a:spcBef>
                <a:spcPct val="0"/>
              </a:spcBef>
            </a:pPr>
            <a:r>
              <a:rPr lang="de-DE" altLang="de-DE" b="1" smtClean="0"/>
              <a:t>Wenig Wissenschaftlichkeit bzw. kaum Vorbereitung auf wissenschaftliche Laufbahn</a:t>
            </a:r>
            <a:r>
              <a:rPr lang="de-DE" altLang="de-DE" smtClean="0"/>
              <a:t/>
            </a:r>
            <a:br>
              <a:rPr lang="de-DE" altLang="de-DE" smtClean="0"/>
            </a:br>
            <a:r>
              <a:rPr lang="de-DE" altLang="de-DE" smtClean="0"/>
              <a:t>Durch den sehr hohen Praxisanteil im dualen Studium kommt an manchen Stellen die Wissenschaftlichkeit, die ein Studium eigentlich auszeichnet, etwas zu kurz. Zudem wird nur in Randbereichen auf das Thema Forschung eingegangen. Wer während der Studienzeit merkt, dass auch eine wissenschaftliche Laufbahn als Dozent (und evtl. später Professor) an einer Hochschule in Frage kommt, der hat mit einem dualen Studienabschluss Schwierigkeiten, in diesen Bereich zu wechseln. Auch wer den „Doktor machen“, also promovieren möchte, der wird sich sehr schwertun, einen Doktorvater zu finden.</a:t>
            </a:r>
          </a:p>
          <a:p>
            <a:endParaRPr lang="de-DE" altLang="de-DE" b="1" i="1" smtClean="0"/>
          </a:p>
          <a:p>
            <a:pPr eaLnBrk="1" hangingPunct="1">
              <a:spcBef>
                <a:spcPct val="0"/>
              </a:spcBef>
            </a:pPr>
            <a:r>
              <a:rPr lang="de-DE" altLang="de-DE" b="1" smtClean="0"/>
              <a:t>Abbruch des dualen Studiums nur schwer möglich</a:t>
            </a:r>
            <a:r>
              <a:rPr lang="de-DE" altLang="de-DE" smtClean="0"/>
              <a:t/>
            </a:r>
            <a:br>
              <a:rPr lang="de-DE" altLang="de-DE" smtClean="0"/>
            </a:br>
            <a:r>
              <a:rPr lang="de-DE" altLang="de-DE" smtClean="0"/>
              <a:t>Wer sich einmal für ein duales Studium entschieden hat, der sollte dies nach Möglichkeit auch zu Ende führen. Es kann aber natürlich auch sein, dass man mit seiner Studien- und Berufswahl unzufrieden ist und es einem überhaupt keinen Spaß macht. Dann macht der Abbruch des Studiums schon Sinn, allerdings kann der (ehemalige) Arbeitgeber in solchen Fällen die Rückzahlung der bis dato geleisteten Studiengebühren verlangen. Diese finanzielle Bürde zwingt manche dualen Studenten dazu, die Ausbildung zu Ende zu bringen, obwohl sie wissen, dass sie sich falsch entschieden haben und sich jeden Tag zur Arbeit „quälen“.</a:t>
            </a:r>
          </a:p>
          <a:p>
            <a:endParaRPr lang="de-DE" altLang="de-DE" b="1" i="1" smtClean="0"/>
          </a:p>
          <a:p>
            <a:pPr eaLnBrk="1" hangingPunct="1">
              <a:spcBef>
                <a:spcPct val="0"/>
              </a:spcBef>
            </a:pPr>
            <a:r>
              <a:rPr lang="de-DE" altLang="de-DE" b="1" smtClean="0"/>
              <a:t>Festlegung auf einen Arbeitsbereich</a:t>
            </a:r>
            <a:r>
              <a:rPr lang="de-DE" altLang="de-DE" smtClean="0"/>
              <a:t/>
            </a:r>
            <a:br>
              <a:rPr lang="de-DE" altLang="de-DE" smtClean="0"/>
            </a:br>
            <a:r>
              <a:rPr lang="de-DE" altLang="de-DE" smtClean="0"/>
              <a:t>Anders als bei einem „normalen“ Vollzeitstudium, bei dem man in den Semesterferien unterschiedliche Praktika bei den verschiedensten Firmen aus verschiedenen Branchen machen und durch diese vielen Erfahrungen individuell im Studium seine Schwerpunkte setzen kann, legt man sich bei einem dualen Studium von Beginn an auf einen Tätigkeitsbereich fest. Wenn man merkt, dass man damit genau sein Interessensgebiet getroffen hat, ist diese Spezialisierung natürlich ein Vorteil. Ebenso ist es aber leider ein Nachteil, wenn die Arbeitsrealität dann anders aussieht, als man es sich vorgestellt hat.</a:t>
            </a:r>
          </a:p>
          <a:p>
            <a:endParaRPr lang="de-DE" altLang="de-DE" b="1" i="1" smtClean="0"/>
          </a:p>
        </p:txBody>
      </p:sp>
      <p:sp>
        <p:nvSpPr>
          <p:cNvPr id="583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
                <a:srgbClr val="4F81BD"/>
              </a:buClr>
            </a:pPr>
            <a:fld id="{E4D4F27A-3944-498E-B6DB-C133CD27A928}" type="slidenum">
              <a:rPr lang="de-DE" altLang="de-DE">
                <a:solidFill>
                  <a:srgbClr val="000000"/>
                </a:solidFill>
              </a:rPr>
              <a:pPr algn="r" eaLnBrk="1" hangingPunct="1">
                <a:spcBef>
                  <a:spcPct val="0"/>
                </a:spcBef>
                <a:buClr>
                  <a:srgbClr val="4F81BD"/>
                </a:buClr>
              </a:pPr>
              <a:t>39</a:t>
            </a:fld>
            <a:endParaRPr lang="de-DE" altLang="de-DE">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dirty="0" smtClean="0"/>
              <a:t>Stehvermögen wird verlangt:</a:t>
            </a:r>
          </a:p>
          <a:p>
            <a:r>
              <a:rPr lang="de-DE" dirty="0" smtClean="0"/>
              <a:t>Wenn</a:t>
            </a:r>
            <a:r>
              <a:rPr lang="de-DE" baseline="0" dirty="0" smtClean="0"/>
              <a:t> andere Semesterferien haben, arbeiten dual Studierende im Betrieb.</a:t>
            </a:r>
          </a:p>
          <a:p>
            <a:r>
              <a:rPr lang="de-DE" baseline="0" dirty="0" smtClean="0"/>
              <a:t>Mobilität: Hochschule und Betrieb befinden sich vielleicht nicht in unmittelbarer räumlicher Nähe</a:t>
            </a:r>
          </a:p>
          <a:p>
            <a:r>
              <a:rPr lang="de-DE" baseline="0" dirty="0" smtClean="0"/>
              <a:t>Zwei Lernorte mit zum Teil sehr unterschiedlichen Anforderungen, Menschen, Tagesrhythmen</a:t>
            </a:r>
          </a:p>
          <a:p>
            <a:endParaRPr lang="de-DE" baseline="0" dirty="0" smtClean="0"/>
          </a:p>
          <a:p>
            <a:r>
              <a:rPr lang="de-DE" b="1" i="0" baseline="0" dirty="0" smtClean="0"/>
              <a:t>Vortrag:</a:t>
            </a:r>
            <a:r>
              <a:rPr lang="de-DE" b="1" i="1" baseline="0" dirty="0" smtClean="0"/>
              <a:t> „Duales Studium“ um 12:00 Uhr, </a:t>
            </a:r>
            <a:r>
              <a:rPr lang="de-DE" b="1" i="1" baseline="0" dirty="0" err="1" smtClean="0"/>
              <a:t>Filmraum</a:t>
            </a:r>
            <a:r>
              <a:rPr lang="de-DE" b="1" i="1" baseline="0" dirty="0" smtClean="0"/>
              <a:t> 2 (hier)</a:t>
            </a:r>
          </a:p>
          <a:p>
            <a:endParaRPr lang="de-DE"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aufwendige Auswahlverfahren der Unternehmen</a:t>
            </a:r>
          </a:p>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häufig Kollision mit Überbrückungsmöglichkeiten im Ausland</a:t>
            </a:r>
          </a:p>
          <a:p>
            <a:pPr marL="0" marR="0" indent="0" algn="l" defTabSz="914400" rtl="0" eaLnBrk="1" fontAlgn="auto" latinLnBrk="0" hangingPunct="1">
              <a:lnSpc>
                <a:spcPct val="100000"/>
              </a:lnSpc>
              <a:spcBef>
                <a:spcPts val="0"/>
              </a:spcBef>
              <a:spcAft>
                <a:spcPts val="0"/>
              </a:spcAft>
              <a:buClrTx/>
              <a:buSzTx/>
              <a:buFontTx/>
              <a:buNone/>
              <a:tabLst/>
              <a:defRPr/>
            </a:pPr>
            <a:endParaRPr lang="de-D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Wenig Wissenschaftlichkeit bzw. kaum Vorbereitung auf wissenschaftliche Laufbahn</a:t>
            </a:r>
            <a:r>
              <a:rPr lang="de-DE" dirty="0" smtClean="0"/>
              <a:t/>
            </a:r>
            <a:br>
              <a:rPr lang="de-DE" dirty="0" smtClean="0"/>
            </a:br>
            <a:r>
              <a:rPr lang="de-DE" dirty="0" smtClean="0"/>
              <a:t>Durch den sehr hohen Praxisanteil im dualen Studium kommt an manchen Stellen die Wissenschaftlichkeit, die ein Studium eigentlich auszeichnet, etwas zu kurz. Zudem wird nur in Randbereichen auf das Thema Forschung eingegangen. Wer während der Studienzeit merkt, dass auch eine wissenschaftliche Laufbahn als Dozent (und evtl. später Professor) an einer Hochschule in Frage kommt, der hat mit einem dualen Studienabschluss Schwierigkeiten, in diesen Bereich zu wechseln. Auch wer den „Doktor machen“, also promovieren möchte, der wird sich sehr schwertun, einen Doktorvater zu finden.</a:t>
            </a:r>
          </a:p>
          <a:p>
            <a:endParaRPr lang="de-DE"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Abbruch des dualen Studiums nur schwer möglich</a:t>
            </a:r>
            <a:r>
              <a:rPr lang="de-DE" dirty="0" smtClean="0"/>
              <a:t/>
            </a:r>
            <a:br>
              <a:rPr lang="de-DE" dirty="0" smtClean="0"/>
            </a:br>
            <a:r>
              <a:rPr lang="de-DE" dirty="0" smtClean="0"/>
              <a:t>Wer sich einmal für ein duales Studium entschieden hat, der sollte dies nach Möglichkeit auch zu Ende führen. Es kann aber natürlich auch sein, dass man mit seiner Studien- und Berufswahl unzufrieden ist und es einem überhaupt keinen Spaß macht. Dann macht der Abbruch des Studiums schon Sinn, allerdings kann der (ehemalige) Arbeitgeber in solchen Fällen die Rückzahlung der bis dato geleisteten Studiengebühren verlangen. Diese finanzielle Bürde zwingt manche dualen Studenten dazu, die Ausbildung zu Ende zu bringen, obwohl sie wissen, dass sie sich falsch entschieden haben und sich jeden Tag zur Arbeit „quälen“.</a:t>
            </a:r>
          </a:p>
          <a:p>
            <a:endParaRPr lang="de-DE"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Festlegung auf einen Arbeitsbereich</a:t>
            </a:r>
            <a:r>
              <a:rPr lang="de-DE" dirty="0" smtClean="0"/>
              <a:t/>
            </a:r>
            <a:br>
              <a:rPr lang="de-DE" dirty="0" smtClean="0"/>
            </a:br>
            <a:r>
              <a:rPr lang="de-DE" dirty="0" smtClean="0"/>
              <a:t>Anders als bei einem „normalen“ Vollzeitstudium, bei dem man in den Semesterferien unterschiedliche Praktika bei den verschiedensten Firmen aus verschiedenen Branchen machen und durch diese vielen Erfahrungen individuell im Studium seine Schwerpunkte setzen kann, legt man sich bei einem dualen Studium von Beginn an auf einen Tätigkeitsbereich fest. Wenn man merkt, dass man damit genau sein Interessensgebiet getroffen hat, ist diese Spezialisierung natürlich ein Vorteil. Ebenso ist es aber leider ein Nachteil, wenn die Arbeitsrealität dann anders aussieht, als man es sich vorgestellt hat.</a:t>
            </a:r>
          </a:p>
          <a:p>
            <a:endParaRPr lang="de-DE" b="1" i="1" dirty="0"/>
          </a:p>
        </p:txBody>
      </p:sp>
      <p:sp>
        <p:nvSpPr>
          <p:cNvPr id="4" name="Foliennummernplatzhalter 3"/>
          <p:cNvSpPr>
            <a:spLocks noGrp="1"/>
          </p:cNvSpPr>
          <p:nvPr>
            <p:ph type="sldNum" sz="quarter" idx="10"/>
          </p:nvPr>
        </p:nvSpPr>
        <p:spPr/>
        <p:txBody>
          <a:bodyPr/>
          <a:lstStyle/>
          <a:p>
            <a:pPr>
              <a:buClr>
                <a:srgbClr val="4F81BD"/>
              </a:buClr>
            </a:pPr>
            <a:fld id="{5AB0A53C-B6FA-4BC6-9072-4F18318793E7}" type="slidenum">
              <a:rPr lang="de-DE" smtClean="0">
                <a:solidFill>
                  <a:prstClr val="black"/>
                </a:solidFill>
              </a:rPr>
              <a:pPr>
                <a:buClr>
                  <a:srgbClr val="4F81BD"/>
                </a:buClr>
              </a:pPr>
              <a:t>40</a:t>
            </a:fld>
            <a:endParaRPr lang="de-DE">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lienbildplatzhalter 1"/>
          <p:cNvSpPr>
            <a:spLocks noGrp="1" noRot="1" noChangeAspect="1" noTextEdit="1"/>
          </p:cNvSpPr>
          <p:nvPr>
            <p:ph type="sldImg"/>
          </p:nvPr>
        </p:nvSpPr>
        <p:spPr>
          <a:ln/>
        </p:spPr>
      </p:sp>
      <p:sp>
        <p:nvSpPr>
          <p:cNvPr id="133123" name="Notizenplatzhalter 2"/>
          <p:cNvSpPr>
            <a:spLocks noGrp="1"/>
          </p:cNvSpPr>
          <p:nvPr>
            <p:ph type="body" idx="1"/>
          </p:nvPr>
        </p:nvSpPr>
        <p:spPr>
          <a:noFill/>
          <a:ln/>
        </p:spPr>
        <p:txBody>
          <a:bodyPr/>
          <a:lstStyle/>
          <a:p>
            <a:pPr eaLnBrk="1" hangingPunct="1"/>
            <a:r>
              <a:rPr lang="de-DE" b="1" smtClean="0"/>
              <a:t>Verwaltungs- und Wirtschafts-Akademie und Berufsakademie Göttingen</a:t>
            </a:r>
            <a:r>
              <a:rPr lang="de-DE" smtClean="0"/>
              <a:t> </a:t>
            </a:r>
          </a:p>
          <a:p>
            <a:pPr eaLnBrk="1" hangingPunct="1"/>
            <a:r>
              <a:rPr lang="de-DE" smtClean="0"/>
              <a:t>Gothaer Platz 2</a:t>
            </a:r>
            <a:br>
              <a:rPr lang="de-DE" smtClean="0"/>
            </a:br>
            <a:r>
              <a:rPr lang="de-DE" smtClean="0"/>
              <a:t>37083 Göttingen</a:t>
            </a:r>
            <a:br>
              <a:rPr lang="de-DE" smtClean="0"/>
            </a:br>
            <a:endParaRPr lang="de-DE" smtClean="0"/>
          </a:p>
          <a:p>
            <a:pPr eaLnBrk="1" hangingPunct="1"/>
            <a:r>
              <a:rPr lang="de-DE" smtClean="0"/>
              <a:t>Telefon: 0551 - 400 4570 </a:t>
            </a:r>
            <a:br>
              <a:rPr lang="de-DE" smtClean="0"/>
            </a:br>
            <a:r>
              <a:rPr lang="de-DE" smtClean="0"/>
              <a:t>Telefax: 0551 - 400 4585 </a:t>
            </a:r>
            <a:br>
              <a:rPr lang="de-DE" smtClean="0"/>
            </a:br>
            <a:endParaRPr lang="de-DE" smtClean="0"/>
          </a:p>
          <a:p>
            <a:pPr eaLnBrk="1" hangingPunct="1"/>
            <a:r>
              <a:rPr lang="de-DE" smtClean="0"/>
              <a:t>Email: </a:t>
            </a:r>
            <a:r>
              <a:rPr lang="de-DE" smtClean="0">
                <a:hlinkClick r:id="rId3" action="ppaction://hlinkfile"/>
              </a:rPr>
              <a:t>info@vwa-goettingen.de</a:t>
            </a:r>
            <a:r>
              <a:rPr lang="de-DE" smtClean="0"/>
              <a:t/>
            </a:r>
            <a:br>
              <a:rPr lang="de-DE" smtClean="0"/>
            </a:br>
            <a:r>
              <a:rPr lang="de-DE" smtClean="0"/>
              <a:t>Internet: </a:t>
            </a:r>
            <a:r>
              <a:rPr lang="de-DE" smtClean="0">
                <a:hlinkClick r:id="rId4"/>
              </a:rPr>
              <a:t>http://www.vwa-goettingen.de</a:t>
            </a:r>
            <a:r>
              <a:rPr lang="de-DE" smtClean="0"/>
              <a:t/>
            </a:r>
            <a:br>
              <a:rPr lang="de-DE" smtClean="0"/>
            </a:br>
            <a:endParaRPr lang="de-DE" smtClean="0"/>
          </a:p>
          <a:p>
            <a:pPr eaLnBrk="1" hangingPunct="1"/>
            <a:r>
              <a:rPr lang="de-DE" b="1" smtClean="0"/>
              <a:t>(BA Göttingen</a:t>
            </a:r>
            <a:r>
              <a:rPr lang="de-DE" b="1" i="1" smtClean="0"/>
              <a:t>, Themenwelt Studium; Sporthalle)</a:t>
            </a:r>
            <a:endParaRPr lang="de-DE" smtClean="0"/>
          </a:p>
        </p:txBody>
      </p:sp>
      <p:sp>
        <p:nvSpPr>
          <p:cNvPr id="133124" name="Foliennummernplatzhalter 3"/>
          <p:cNvSpPr>
            <a:spLocks noGrp="1"/>
          </p:cNvSpPr>
          <p:nvPr>
            <p:ph type="sldNum" sz="quarter" idx="5"/>
          </p:nvPr>
        </p:nvSpPr>
        <p:spPr>
          <a:noFill/>
        </p:spPr>
        <p:txBody>
          <a:bodyPr/>
          <a:lstStyle/>
          <a:p>
            <a:pPr>
              <a:buClr>
                <a:srgbClr val="4F81BD"/>
              </a:buClr>
            </a:pPr>
            <a:fld id="{ECDA844A-E65A-4423-BB89-8A35FE3539D2}" type="slidenum">
              <a:rPr lang="de-DE" smtClean="0">
                <a:solidFill>
                  <a:srgbClr val="000000"/>
                </a:solidFill>
              </a:rPr>
              <a:pPr>
                <a:buClr>
                  <a:srgbClr val="4F81BD"/>
                </a:buClr>
              </a:pPr>
              <a:t>41</a:t>
            </a:fld>
            <a:endParaRPr lang="de-DE"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err="1" smtClean="0"/>
              <a:t>animmiert</a:t>
            </a:r>
            <a:endParaRPr lang="de-DE" dirty="0" smtClean="0"/>
          </a:p>
          <a:p>
            <a:pPr>
              <a:defRPr/>
            </a:pPr>
            <a:endParaRPr lang="de-DE" dirty="0" smtClean="0"/>
          </a:p>
          <a:p>
            <a:pPr marL="228600" indent="-228600">
              <a:buFontTx/>
              <a:buAutoNum type="arabicPeriod"/>
              <a:defRPr/>
            </a:pPr>
            <a:r>
              <a:rPr lang="de-DE" dirty="0" smtClean="0"/>
              <a:t>Klick BA Göttingen in der VWA</a:t>
            </a:r>
          </a:p>
          <a:p>
            <a:pPr marL="228600" indent="-228600">
              <a:buFontTx/>
              <a:buAutoNum type="arabicPeriod"/>
              <a:defRPr/>
            </a:pPr>
            <a:r>
              <a:rPr lang="de-DE" dirty="0" smtClean="0"/>
              <a:t>Klick HAWK Standort Göttingen, Naturwissenschaft und Technik</a:t>
            </a:r>
            <a:endParaRPr lang="de-DE" dirty="0"/>
          </a:p>
        </p:txBody>
      </p:sp>
      <p:sp>
        <p:nvSpPr>
          <p:cNvPr id="624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54EE15E-8012-4EDA-B854-DCD86069E758}" type="slidenum">
              <a:rPr lang="de-DE" altLang="de-DE">
                <a:solidFill>
                  <a:prstClr val="black"/>
                </a:solidFill>
              </a:rPr>
              <a:pPr algn="r" eaLnBrk="1" hangingPunct="1">
                <a:spcBef>
                  <a:spcPct val="0"/>
                </a:spcBef>
              </a:pPr>
              <a:t>42</a:t>
            </a:fld>
            <a:endParaRPr lang="de-DE" altLang="de-DE">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ln/>
        </p:spPr>
      </p:sp>
      <p:sp>
        <p:nvSpPr>
          <p:cNvPr id="634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ohne Animation:</a:t>
            </a:r>
          </a:p>
        </p:txBody>
      </p:sp>
      <p:sp>
        <p:nvSpPr>
          <p:cNvPr id="634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5086B97-05BF-436D-9952-1BB871F7E2FD}" type="slidenum">
              <a:rPr lang="de-DE" altLang="de-DE">
                <a:solidFill>
                  <a:prstClr val="black"/>
                </a:solidFill>
              </a:rPr>
              <a:pPr algn="r" eaLnBrk="1" hangingPunct="1">
                <a:spcBef>
                  <a:spcPct val="0"/>
                </a:spcBef>
              </a:pPr>
              <a:t>43</a:t>
            </a:fld>
            <a:endParaRPr lang="de-DE" altLang="de-DE">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ln/>
        </p:spPr>
      </p:sp>
      <p:sp>
        <p:nvSpPr>
          <p:cNvPr id="645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Erläuterung:</a:t>
            </a:r>
          </a:p>
          <a:p>
            <a:endParaRPr lang="de-DE" altLang="de-DE" dirty="0" smtClean="0"/>
          </a:p>
          <a:p>
            <a:r>
              <a:rPr lang="de-DE" altLang="de-DE" dirty="0" smtClean="0"/>
              <a:t>Studienangebote Göttinger Unternehmen, aber nicht mit den beiden Dualen Studienanbietern!</a:t>
            </a:r>
          </a:p>
          <a:p>
            <a:endParaRPr lang="de-DE" altLang="de-DE" dirty="0" smtClean="0"/>
          </a:p>
          <a:p>
            <a:r>
              <a:rPr lang="de-DE" altLang="de-DE" dirty="0" smtClean="0"/>
              <a:t>1,</a:t>
            </a:r>
            <a:r>
              <a:rPr lang="de-DE" altLang="de-DE" baseline="0" dirty="0" smtClean="0"/>
              <a:t> 5, 6, 7 Sartorius</a:t>
            </a:r>
          </a:p>
          <a:p>
            <a:r>
              <a:rPr lang="de-DE" altLang="de-DE" baseline="0" dirty="0" err="1" smtClean="0"/>
              <a:t>Biotech</a:t>
            </a:r>
            <a:r>
              <a:rPr lang="de-DE" altLang="de-DE" baseline="0" dirty="0" smtClean="0"/>
              <a:t> über FH Weihenstephan-</a:t>
            </a:r>
            <a:r>
              <a:rPr lang="de-DE" altLang="de-DE" baseline="0" dirty="0" err="1" smtClean="0"/>
              <a:t>Triesdorf</a:t>
            </a:r>
            <a:r>
              <a:rPr lang="de-DE" altLang="de-DE" baseline="0" dirty="0" smtClean="0"/>
              <a:t> (auch </a:t>
            </a:r>
            <a:r>
              <a:rPr lang="de-DE" altLang="de-DE" baseline="0" dirty="0" err="1" smtClean="0"/>
              <a:t>Brauwesen+Getränketechnologie</a:t>
            </a:r>
            <a:r>
              <a:rPr lang="de-DE" altLang="de-DE" baseline="0" dirty="0" smtClean="0"/>
              <a:t>)</a:t>
            </a:r>
          </a:p>
          <a:p>
            <a:r>
              <a:rPr lang="de-DE" altLang="de-DE" baseline="0" dirty="0" smtClean="0"/>
              <a:t>Produktionstechnik über FHH (HS Hannover)</a:t>
            </a:r>
          </a:p>
          <a:p>
            <a:r>
              <a:rPr lang="de-DE" altLang="de-DE" baseline="0" dirty="0" smtClean="0"/>
              <a:t>Informatik über HS </a:t>
            </a:r>
            <a:r>
              <a:rPr lang="de-DE" altLang="de-DE" baseline="0" dirty="0" err="1" smtClean="0"/>
              <a:t>Ostfalia</a:t>
            </a:r>
            <a:r>
              <a:rPr lang="de-DE" altLang="de-DE" baseline="0" dirty="0" smtClean="0"/>
              <a:t>, Standort Wolfenbüttel</a:t>
            </a:r>
          </a:p>
          <a:p>
            <a:r>
              <a:rPr lang="de-DE" altLang="de-DE" baseline="0" dirty="0" err="1" smtClean="0"/>
              <a:t>Wirt.Informatik</a:t>
            </a:r>
            <a:r>
              <a:rPr lang="de-DE" altLang="de-DE" baseline="0" dirty="0" smtClean="0"/>
              <a:t> über FH der Wirt. Hannover (FHDW)</a:t>
            </a:r>
          </a:p>
          <a:p>
            <a:endParaRPr lang="de-DE" altLang="de-DE" baseline="0" dirty="0" smtClean="0"/>
          </a:p>
          <a:p>
            <a:r>
              <a:rPr lang="de-DE" altLang="de-DE" baseline="0" dirty="0" smtClean="0"/>
              <a:t>2, 3,4 HAWK</a:t>
            </a:r>
          </a:p>
          <a:p>
            <a:endParaRPr lang="de-DE" altLang="de-DE" baseline="0" dirty="0" smtClean="0"/>
          </a:p>
          <a:p>
            <a:r>
              <a:rPr lang="de-DE" altLang="de-DE" baseline="0" dirty="0" smtClean="0"/>
              <a:t>8 DLR in Kooperation mit Dualer HS Baden-Württemberg, Standort Mannheim</a:t>
            </a:r>
          </a:p>
          <a:p>
            <a:endParaRPr lang="de-DE" altLang="de-DE" baseline="0" dirty="0" smtClean="0"/>
          </a:p>
          <a:p>
            <a:r>
              <a:rPr lang="de-DE" altLang="de-DE" baseline="0" dirty="0" smtClean="0"/>
              <a:t>9, 10 BA Göttingen</a:t>
            </a:r>
          </a:p>
          <a:p>
            <a:endParaRPr lang="de-DE" altLang="de-DE" baseline="0" dirty="0" smtClean="0"/>
          </a:p>
          <a:p>
            <a:r>
              <a:rPr lang="de-DE" altLang="de-DE" baseline="0" dirty="0" smtClean="0"/>
              <a:t>Pflegewissenschaften</a:t>
            </a:r>
          </a:p>
          <a:p>
            <a:r>
              <a:rPr lang="de-DE" altLang="de-DE" baseline="0" dirty="0" smtClean="0"/>
              <a:t>UMG mit FH Hannover Studiengang ‚Nursing‘, Bachelor </a:t>
            </a:r>
            <a:r>
              <a:rPr lang="de-DE" altLang="de-DE" baseline="0" dirty="0" err="1" smtClean="0"/>
              <a:t>of</a:t>
            </a:r>
            <a:r>
              <a:rPr lang="de-DE" altLang="de-DE" baseline="0" dirty="0" smtClean="0"/>
              <a:t> </a:t>
            </a:r>
            <a:r>
              <a:rPr lang="de-DE" altLang="de-DE" baseline="0" dirty="0" err="1" smtClean="0"/>
              <a:t>Arts</a:t>
            </a:r>
            <a:endParaRPr lang="de-DE" altLang="de-DE" baseline="0" dirty="0" smtClean="0"/>
          </a:p>
          <a:p>
            <a:r>
              <a:rPr lang="de-DE" altLang="de-DE" baseline="0" dirty="0" smtClean="0"/>
              <a:t>Asklepios mit </a:t>
            </a:r>
            <a:r>
              <a:rPr lang="de-DE" altLang="de-DE" baseline="0" dirty="0" err="1" smtClean="0"/>
              <a:t>Ostfalia</a:t>
            </a:r>
            <a:r>
              <a:rPr lang="de-DE" altLang="de-DE" baseline="0" dirty="0" smtClean="0"/>
              <a:t>, Standort Wolfsburg ‚Angewandte Pflegewissenschaften</a:t>
            </a:r>
          </a:p>
          <a:p>
            <a:endParaRPr lang="de-DE" altLang="de-DE" baseline="0" dirty="0" smtClean="0"/>
          </a:p>
          <a:p>
            <a:r>
              <a:rPr lang="de-DE" altLang="de-DE" baseline="0" dirty="0" smtClean="0"/>
              <a:t>Physiotherapie, Logopädie</a:t>
            </a:r>
          </a:p>
          <a:p>
            <a:r>
              <a:rPr lang="de-DE" altLang="de-DE" baseline="0" dirty="0" smtClean="0"/>
              <a:t>UMG mit HAWK, Fakultät </a:t>
            </a:r>
            <a:r>
              <a:rPr lang="de-DE" altLang="de-DE" baseline="0" dirty="0" err="1" smtClean="0"/>
              <a:t>Soz.Arbeit</a:t>
            </a:r>
            <a:r>
              <a:rPr lang="de-DE" altLang="de-DE" baseline="0" dirty="0" smtClean="0"/>
              <a:t> und Gesundheit, Standort Hildesheim</a:t>
            </a:r>
          </a:p>
          <a:p>
            <a:endParaRPr lang="de-DE" altLang="de-DE" dirty="0" smtClean="0"/>
          </a:p>
        </p:txBody>
      </p:sp>
      <p:sp>
        <p:nvSpPr>
          <p:cNvPr id="645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FA5F276-CEAB-4231-B0F0-4622159F6A96}" type="slidenum">
              <a:rPr lang="de-DE" altLang="de-DE">
                <a:solidFill>
                  <a:prstClr val="black"/>
                </a:solidFill>
              </a:rPr>
              <a:pPr algn="r" eaLnBrk="1" hangingPunct="1">
                <a:spcBef>
                  <a:spcPct val="0"/>
                </a:spcBef>
              </a:pPr>
              <a:t>44</a:t>
            </a:fld>
            <a:endParaRPr lang="de-DE" altLang="de-DE">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4AD0398-C3F8-4E79-805E-62B8A1373D64}" type="slidenum">
              <a:rPr lang="de-DE" altLang="de-DE">
                <a:solidFill>
                  <a:prstClr val="black"/>
                </a:solidFill>
              </a:rPr>
              <a:pPr algn="r" eaLnBrk="1" hangingPunct="1">
                <a:spcBef>
                  <a:spcPct val="0"/>
                </a:spcBef>
              </a:pPr>
              <a:t>45</a:t>
            </a:fld>
            <a:endParaRPr lang="de-DE" altLang="de-DE">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lvl="1" indent="-228600" eaLnBrk="1" hangingPunct="1">
              <a:spcBef>
                <a:spcPct val="0"/>
              </a:spcBef>
            </a:pPr>
            <a:r>
              <a:rPr lang="de-DE" altLang="de-DE" smtClean="0"/>
              <a:t>animierte Folie</a:t>
            </a:r>
          </a:p>
          <a:p>
            <a:pPr marL="685800" lvl="1" indent="-228600" eaLnBrk="1" hangingPunct="1">
              <a:spcBef>
                <a:spcPct val="0"/>
              </a:spcBef>
            </a:pPr>
            <a:endParaRPr lang="de-DE" altLang="de-DE" smtClean="0"/>
          </a:p>
          <a:p>
            <a:pPr marL="685800" lvl="1" indent="-228600" eaLnBrk="1" hangingPunct="1">
              <a:spcBef>
                <a:spcPct val="0"/>
              </a:spcBef>
            </a:pPr>
            <a:r>
              <a:rPr lang="de-DE" altLang="de-DE" smtClean="0"/>
              <a:t>Wo finde ich das Alles?</a:t>
            </a:r>
          </a:p>
          <a:p>
            <a:pPr marL="685800" lvl="1" indent="-228600" eaLnBrk="1" hangingPunct="1">
              <a:spcBef>
                <a:spcPct val="0"/>
              </a:spcBef>
            </a:pPr>
            <a:endParaRPr lang="de-DE" altLang="de-DE" smtClean="0"/>
          </a:p>
          <a:p>
            <a:pPr marL="685800" lvl="1" indent="-228600" eaLnBrk="1" hangingPunct="1">
              <a:spcBef>
                <a:spcPct val="0"/>
              </a:spcBef>
            </a:pPr>
            <a:r>
              <a:rPr lang="de-DE" altLang="de-DE" smtClean="0"/>
              <a:t>die Quellen: Studienwahl, Pfad zeigen</a:t>
            </a:r>
          </a:p>
          <a:p>
            <a:pPr marL="685800" lvl="1" indent="-228600" eaLnBrk="1" hangingPunct="1">
              <a:spcBef>
                <a:spcPct val="0"/>
              </a:spcBef>
            </a:pPr>
            <a:endParaRPr lang="de-DE" altLang="de-DE" smtClean="0"/>
          </a:p>
          <a:p>
            <a:pPr marL="685800" lvl="1" indent="-228600" eaLnBrk="1" hangingPunct="1">
              <a:spcBef>
                <a:spcPct val="0"/>
              </a:spcBef>
            </a:pPr>
            <a:r>
              <a:rPr lang="de-DE" altLang="de-DE" smtClean="0"/>
              <a:t>ausbildungs-plus	Gesamtübersicht </a:t>
            </a:r>
          </a:p>
          <a:p>
            <a:pPr marL="685800" lvl="1" indent="-228600" eaLnBrk="1" hangingPunct="1">
              <a:spcBef>
                <a:spcPct val="0"/>
              </a:spcBef>
            </a:pPr>
            <a:endParaRPr lang="de-DE" altLang="de-DE" smtClean="0"/>
          </a:p>
          <a:p>
            <a:pPr marL="685800" lvl="1" indent="-228600" eaLnBrk="1" hangingPunct="1">
              <a:spcBef>
                <a:spcPct val="0"/>
              </a:spcBef>
            </a:pPr>
            <a:r>
              <a:rPr lang="de-DE" altLang="de-DE" smtClean="0"/>
              <a:t>JobBörse: offene Stellen – der Ausbildungsmarkt</a:t>
            </a:r>
          </a:p>
          <a:p>
            <a:pPr marL="685800" lvl="1" indent="-228600" eaLnBrk="1" hangingPunct="1">
              <a:spcBef>
                <a:spcPct val="0"/>
              </a:spcBef>
            </a:pPr>
            <a:endParaRPr lang="de-DE" altLang="de-DE" smtClean="0"/>
          </a:p>
          <a:p>
            <a:pPr marL="685800" lvl="1" indent="-228600" eaLnBrk="1" hangingPunct="1">
              <a:spcBef>
                <a:spcPct val="0"/>
              </a:spcBef>
            </a:pPr>
            <a:endParaRPr lang="de-DE" altLang="de-DE" smtClean="0"/>
          </a:p>
          <a:p>
            <a:pPr marL="685800" lvl="1" indent="-228600" eaLnBrk="1" hangingPunct="1">
              <a:spcBef>
                <a:spcPct val="0"/>
              </a:spcBef>
            </a:pPr>
            <a:endParaRPr lang="de-DE" altLang="de-DE" smtClean="0"/>
          </a:p>
          <a:p>
            <a:pPr marL="685800" lvl="1" indent="-228600" eaLnBrk="1" hangingPunct="1">
              <a:spcBef>
                <a:spcPct val="0"/>
              </a:spcBef>
            </a:pPr>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lienbildplatzhalter 1"/>
          <p:cNvSpPr>
            <a:spLocks noGrp="1" noRot="1" noChangeAspect="1" noTextEdit="1"/>
          </p:cNvSpPr>
          <p:nvPr>
            <p:ph type="sldImg"/>
          </p:nvPr>
        </p:nvSpPr>
        <p:spPr>
          <a:ln/>
        </p:spPr>
      </p:sp>
      <p:sp>
        <p:nvSpPr>
          <p:cNvPr id="1218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Bild: der niedersächsische Landtag</a:t>
            </a:r>
          </a:p>
          <a:p>
            <a:endParaRPr lang="de-DE" smtClean="0"/>
          </a:p>
          <a:p>
            <a:r>
              <a:rPr lang="de-DE" smtClean="0"/>
              <a:t>Vorgeschichte (März 2009): Um vor allem die Zahl der MINT-Fachkräfte zu erhöhen, regelte die Kultusministerkonferenz (KMK) den Hochschulzugang neu.</a:t>
            </a:r>
          </a:p>
          <a:p>
            <a:r>
              <a:rPr lang="de-DE" smtClean="0"/>
              <a:t>Dieser Beschluss wird von den Ländern nach und nach umgesetzt.</a:t>
            </a:r>
          </a:p>
          <a:p>
            <a:endParaRPr lang="de-DE" smtClean="0"/>
          </a:p>
        </p:txBody>
      </p:sp>
      <p:sp>
        <p:nvSpPr>
          <p:cNvPr id="1218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fld id="{7D228F29-9D06-4272-86AF-269E43EE7EB9}" type="slidenum">
              <a:rPr lang="de-DE" sz="1200" smtClean="0">
                <a:solidFill>
                  <a:prstClr val="black"/>
                </a:solidFill>
              </a:rPr>
              <a:pPr eaLnBrk="1" hangingPunct="1"/>
              <a:t>5</a:t>
            </a:fld>
            <a:endParaRPr lang="de-DE" sz="1200" smtClean="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372E8-1685-4F3F-A6C6-A45A7FC363C4}" type="slidenum">
              <a:rPr lang="de-DE">
                <a:solidFill>
                  <a:prstClr val="black"/>
                </a:solidFill>
              </a:rPr>
              <a:pPr/>
              <a:t>46</a:t>
            </a:fld>
            <a:endParaRPr lang="de-DE">
              <a:solidFill>
                <a:prstClr val="black"/>
              </a:solidFill>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pPr marL="184272" marR="0" indent="-184272" algn="l" defTabSz="914400" rtl="0" eaLnBrk="0" fontAlgn="base" latinLnBrk="0" hangingPunct="0">
              <a:lnSpc>
                <a:spcPct val="100000"/>
              </a:lnSpc>
              <a:spcBef>
                <a:spcPct val="30000"/>
              </a:spcBef>
              <a:spcAft>
                <a:spcPct val="0"/>
              </a:spcAft>
              <a:buClrTx/>
              <a:buSzTx/>
              <a:buFontTx/>
              <a:buNone/>
              <a:tabLst/>
              <a:defRPr/>
            </a:pPr>
            <a:r>
              <a:rPr lang="de-DE" b="1" dirty="0" smtClean="0">
                <a:latin typeface="Arial" pitchFamily="34" charset="0"/>
              </a:rPr>
              <a:t>2010 war ein Viertel mehr Akademiker beschäftigt als 2000.</a:t>
            </a:r>
          </a:p>
          <a:p>
            <a:pPr marL="184272" indent="-184272">
              <a:buFontTx/>
              <a:buNone/>
              <a:defRPr/>
            </a:pPr>
            <a:endParaRPr lang="de-DE" dirty="0" smtClean="0">
              <a:latin typeface="Arial" pitchFamily="34" charset="0"/>
            </a:endParaRPr>
          </a:p>
          <a:p>
            <a:pPr marL="184272" indent="-184272">
              <a:buFontTx/>
              <a:buChar char="•"/>
              <a:defRPr/>
            </a:pPr>
            <a:r>
              <a:rPr lang="de-DE" dirty="0" smtClean="0">
                <a:latin typeface="Arial" pitchFamily="34" charset="0"/>
              </a:rPr>
              <a:t>Die Zahl der sozialversicherungspflichtig beschäftigten Akademiker steigt seit Jahren an.</a:t>
            </a:r>
          </a:p>
          <a:p>
            <a:pPr marL="184272" indent="-184272">
              <a:buFontTx/>
              <a:buChar char="•"/>
              <a:defRPr/>
            </a:pPr>
            <a:r>
              <a:rPr lang="de-DE" dirty="0" smtClean="0">
                <a:latin typeface="Arial" pitchFamily="34" charset="0"/>
              </a:rPr>
              <a:t>2011 (Daten immer zum 30.06. als repräsentativer Wert zur Jahresmitte) waren erstmals mehr als 3 Mio Akademiker sozialversicherungspflichtig beschäftigt.</a:t>
            </a:r>
          </a:p>
          <a:p>
            <a:pPr marL="184272" indent="-184272">
              <a:buFontTx/>
              <a:buChar char="•"/>
              <a:defRPr/>
            </a:pPr>
            <a:r>
              <a:rPr lang="de-DE" dirty="0" smtClean="0">
                <a:latin typeface="Arial" pitchFamily="34" charset="0"/>
              </a:rPr>
              <a:t>Im Lauf der letzten zehn Jahre ist die Zahl der sozialversicherungspflichtig beschäftigten Akademiker um gut ein Viertel (+27%) angestiegen.</a:t>
            </a:r>
          </a:p>
          <a:p>
            <a:pPr marL="184272" indent="-184272">
              <a:buFontTx/>
              <a:buChar char="•"/>
              <a:defRPr/>
            </a:pPr>
            <a:r>
              <a:rPr lang="de-DE" dirty="0" smtClean="0">
                <a:latin typeface="Arial" pitchFamily="34" charset="0"/>
              </a:rPr>
              <a:t>2011 verfügten 10,8% aller Beschäftigten über einen Hochschulabschluss. Rund 2 Prozentpunkte mehr als noch zehn Jahre zuvor (8,7%).</a:t>
            </a:r>
          </a:p>
          <a:p>
            <a:pPr marL="184272" indent="-184272">
              <a:defRPr/>
            </a:pPr>
            <a:r>
              <a:rPr lang="de-DE" sz="1000" dirty="0" smtClean="0">
                <a:latin typeface="Arial" pitchFamily="34" charset="0"/>
              </a:rPr>
              <a:t>	Prozentualer Akademikeranteil an allen sozialversicherungspflichtig Beschäftigten:</a:t>
            </a:r>
          </a:p>
          <a:p>
            <a:pPr lvl="2" eaLnBrk="1" hangingPunct="1">
              <a:defRPr/>
            </a:pPr>
            <a:r>
              <a:rPr lang="de-DE" sz="1000" dirty="0" smtClean="0">
                <a:latin typeface="Arial" pitchFamily="34" charset="0"/>
              </a:rPr>
              <a:t>2001	8,7	</a:t>
            </a:r>
          </a:p>
          <a:p>
            <a:pPr lvl="2" eaLnBrk="1" hangingPunct="1">
              <a:defRPr/>
            </a:pPr>
            <a:r>
              <a:rPr lang="de-DE" sz="1000" dirty="0" smtClean="0">
                <a:latin typeface="Arial" pitchFamily="34" charset="0"/>
              </a:rPr>
              <a:t>2002	8,9	</a:t>
            </a:r>
          </a:p>
          <a:p>
            <a:pPr lvl="2" eaLnBrk="1" hangingPunct="1">
              <a:defRPr/>
            </a:pPr>
            <a:r>
              <a:rPr lang="de-DE" sz="1000" dirty="0" smtClean="0">
                <a:latin typeface="Arial" pitchFamily="34" charset="0"/>
              </a:rPr>
              <a:t>2003	9,2	</a:t>
            </a:r>
          </a:p>
          <a:p>
            <a:pPr lvl="2" eaLnBrk="1" hangingPunct="1">
              <a:defRPr/>
            </a:pPr>
            <a:r>
              <a:rPr lang="de-DE" sz="1000" dirty="0" smtClean="0">
                <a:latin typeface="Arial" pitchFamily="34" charset="0"/>
              </a:rPr>
              <a:t>2004	9,3	</a:t>
            </a:r>
          </a:p>
          <a:p>
            <a:pPr lvl="2" eaLnBrk="1" hangingPunct="1">
              <a:defRPr/>
            </a:pPr>
            <a:r>
              <a:rPr lang="de-DE" sz="1000" dirty="0" smtClean="0">
                <a:latin typeface="Arial" pitchFamily="34" charset="0"/>
              </a:rPr>
              <a:t>2005	9,5	</a:t>
            </a:r>
          </a:p>
          <a:p>
            <a:pPr lvl="2" eaLnBrk="1" hangingPunct="1">
              <a:defRPr/>
            </a:pPr>
            <a:r>
              <a:rPr lang="de-DE" sz="1000" dirty="0" smtClean="0">
                <a:latin typeface="Arial" pitchFamily="34" charset="0"/>
              </a:rPr>
              <a:t>2006	9,7	</a:t>
            </a:r>
          </a:p>
          <a:p>
            <a:pPr lvl="2" eaLnBrk="1" hangingPunct="1">
              <a:defRPr/>
            </a:pPr>
            <a:r>
              <a:rPr lang="de-DE" sz="1000" dirty="0" smtClean="0">
                <a:latin typeface="Arial" pitchFamily="34" charset="0"/>
              </a:rPr>
              <a:t>2007	9,9	</a:t>
            </a:r>
          </a:p>
          <a:p>
            <a:pPr lvl="2">
              <a:defRPr/>
            </a:pPr>
            <a:r>
              <a:rPr lang="de-DE" sz="1000" dirty="0" smtClean="0">
                <a:latin typeface="Arial" pitchFamily="34" charset="0"/>
              </a:rPr>
              <a:t>2008 	10,1</a:t>
            </a:r>
          </a:p>
          <a:p>
            <a:pPr lvl="2">
              <a:defRPr/>
            </a:pPr>
            <a:r>
              <a:rPr lang="de-DE" sz="1000" dirty="0" smtClean="0">
                <a:latin typeface="Arial" pitchFamily="34" charset="0"/>
              </a:rPr>
              <a:t>2009 	10,4</a:t>
            </a:r>
          </a:p>
          <a:p>
            <a:pPr lvl="2">
              <a:defRPr/>
            </a:pPr>
            <a:r>
              <a:rPr lang="de-DE" sz="1000" dirty="0" smtClean="0">
                <a:latin typeface="Arial" pitchFamily="34" charset="0"/>
              </a:rPr>
              <a:t>2010	10,6</a:t>
            </a:r>
          </a:p>
          <a:p>
            <a:pPr lvl="2">
              <a:defRPr/>
            </a:pPr>
            <a:r>
              <a:rPr lang="de-DE" sz="1000" dirty="0" smtClean="0">
                <a:latin typeface="Arial" pitchFamily="34" charset="0"/>
              </a:rPr>
              <a:t>2011	10,8</a:t>
            </a:r>
          </a:p>
          <a:p>
            <a:pPr marL="1184605" lvl="2" indent="-236921">
              <a:buFontTx/>
              <a:buAutoNum type="arabicPlain" startAt="2009"/>
              <a:defRPr/>
            </a:pPr>
            <a:endParaRPr lang="de-DE" sz="1000" dirty="0" smtClean="0">
              <a:latin typeface="Arial" pitchFamily="34" charset="0"/>
            </a:endParaRPr>
          </a:p>
          <a:p>
            <a:pPr eaLnBrk="1" hangingPunct="1">
              <a:defRPr/>
            </a:pPr>
            <a:endParaRPr lang="de-DE" sz="1000" dirty="0" smtClean="0">
              <a:latin typeface="Arial" pitchFamily="34" charset="0"/>
            </a:endParaRPr>
          </a:p>
          <a:p>
            <a:pPr eaLnBrk="1" hangingPunct="1">
              <a:defRPr/>
            </a:pPr>
            <a:r>
              <a:rPr lang="de-DE" sz="1200" dirty="0" smtClean="0"/>
              <a:t>Der Beschäftigungszuwachs im Segment der Akademiker war enorm:</a:t>
            </a:r>
          </a:p>
          <a:p>
            <a:pPr eaLnBrk="1" hangingPunct="1">
              <a:defRPr/>
            </a:pPr>
            <a:r>
              <a:rPr lang="de-DE" sz="1200" dirty="0" smtClean="0"/>
              <a:t> Die </a:t>
            </a:r>
            <a:r>
              <a:rPr lang="de-DE" sz="1200" b="1" dirty="0" smtClean="0"/>
              <a:t>Zahl der erwerbstätigen Frauen und Männer mit Universitäts- oder Fachhochschulabschluss</a:t>
            </a:r>
            <a:r>
              <a:rPr lang="de-DE" sz="1200" dirty="0" smtClean="0"/>
              <a:t> stieg allein zwischen 1991 und 2005 – als einzige aller Qualifikationsgruppen – um gut 1,7 Mio. oder </a:t>
            </a:r>
            <a:r>
              <a:rPr lang="de-DE" sz="1200" b="1" dirty="0" smtClean="0"/>
              <a:t>40 Prozent</a:t>
            </a:r>
            <a:r>
              <a:rPr lang="de-DE" sz="1200" dirty="0" smtClean="0"/>
              <a:t> und dies nahezu unabhängig von der konjunkturellen Lage.</a:t>
            </a:r>
          </a:p>
          <a:p>
            <a:pPr eaLnBrk="1" hangingPunct="1">
              <a:defRPr/>
            </a:pPr>
            <a:endParaRPr lang="de-DE" sz="1200" dirty="0" smtClean="0"/>
          </a:p>
          <a:p>
            <a:pPr eaLnBrk="1" hangingPunct="1">
              <a:defRPr/>
            </a:pPr>
            <a:r>
              <a:rPr lang="de-DE" sz="1200" dirty="0" smtClean="0"/>
              <a:t>Das Beschäftigungssystem hat die enorme Zahl an Neuzugängen (Absolventen der Hochschulen) weitgehend absorbiert. (1991: 180.000 zu 2005:</a:t>
            </a:r>
          </a:p>
          <a:p>
            <a:pPr eaLnBrk="1" hangingPunct="1">
              <a:defRPr/>
            </a:pPr>
            <a:r>
              <a:rPr lang="de-DE" sz="1200" dirty="0" smtClean="0"/>
              <a:t>257.000)</a:t>
            </a:r>
          </a:p>
          <a:p>
            <a:pPr eaLnBrk="1" hangingPunct="1">
              <a:defRPr/>
            </a:pPr>
            <a:endParaRPr lang="de-DE" sz="1200" dirty="0" smtClean="0"/>
          </a:p>
          <a:p>
            <a:pPr eaLnBrk="1" hangingPunct="1">
              <a:defRPr/>
            </a:pPr>
            <a:r>
              <a:rPr lang="de-DE" sz="1200" dirty="0" smtClean="0"/>
              <a:t>Der Anteil der Akademiker/innen an allen Erwerbstätigen stieg in Deutschland zwischen 1991 und 2005 von 12 Prozent auf 17 Prozent.</a:t>
            </a:r>
          </a:p>
          <a:p>
            <a:pPr eaLnBrk="1" hangingPunct="1">
              <a:defRPr/>
            </a:pPr>
            <a:endParaRPr lang="de-DE" sz="1200" dirty="0" smtClean="0"/>
          </a:p>
          <a:p>
            <a:pPr eaLnBrk="1" hangingPunct="1">
              <a:defRPr/>
            </a:pPr>
            <a:r>
              <a:rPr lang="de-DE" sz="1200" dirty="0" smtClean="0"/>
              <a:t>Arbeitslosigkeit oder Nichterwerbstätigkeit spielen bei den Hochqualifizierten so gut wie keine Rolle. Etwa ab Mitte Dreißig ist fast das gesamte akademische Bevölkerungspotenzial erwerbstätig. Die Erwerbsquoten2 liegen ab diesem Alter bis etwa zum 60. Lebensjahr bei rund 90 Prozent.</a:t>
            </a:r>
          </a:p>
          <a:p>
            <a:pPr eaLnBrk="1" hangingPunct="1">
              <a:defRPr/>
            </a:pPr>
            <a:r>
              <a:rPr lang="de-DE" sz="1200" dirty="0" smtClean="0"/>
              <a:t>Auch die Erwerbsbeteiligung älterer Akademiker/ innen ist vergleichsweise hoch.</a:t>
            </a:r>
          </a:p>
          <a:p>
            <a:pPr eaLnBrk="1" hangingPunct="1">
              <a:defRPr/>
            </a:pPr>
            <a:r>
              <a:rPr lang="de-DE" sz="1200" dirty="0" smtClean="0"/>
              <a:t> Arbeitslosigkeit spielt bei den Hochqualifizierten in allen Altersklassen kaum eine Rolle.</a:t>
            </a:r>
          </a:p>
          <a:p>
            <a:pPr eaLnBrk="1" hangingPunct="1">
              <a:defRPr/>
            </a:pPr>
            <a:endParaRPr lang="de-DE" sz="1200" dirty="0" smtClean="0"/>
          </a:p>
          <a:p>
            <a:pPr eaLnBrk="1" hangingPunct="1">
              <a:defRPr/>
            </a:pPr>
            <a:r>
              <a:rPr lang="de-DE" dirty="0" smtClean="0"/>
              <a:t>Zahlen</a:t>
            </a:r>
            <a:r>
              <a:rPr lang="de-DE" baseline="0" dirty="0" smtClean="0"/>
              <a:t> (</a:t>
            </a:r>
            <a:r>
              <a:rPr lang="de-DE" i="1" baseline="0" dirty="0" smtClean="0"/>
              <a:t>BIBB-IAB-Qualifikations- und Berufsfeldprojektion): </a:t>
            </a:r>
            <a:r>
              <a:rPr lang="de-DE" i="0" baseline="0" dirty="0" smtClean="0"/>
              <a:t>Anteil Akademiker/innen an Erwerbspersonen wird von 17,3% (2010) auf 23,7% (2030) steigen. Gleichzeitig sinkt der Anteil der Erwerbspersonen mit abgeschlossener Berufsausbildung von 57,7% auf 51,2% im Jahr 2030</a:t>
            </a:r>
            <a:endParaRPr lang="de-DE" sz="1200" i="0" dirty="0" smtClean="0"/>
          </a:p>
          <a:p>
            <a:pPr eaLnBrk="1" hangingPunct="1">
              <a:defRPr/>
            </a:pPr>
            <a:endParaRPr lang="de-DE" sz="1200" dirty="0" smtClean="0"/>
          </a:p>
          <a:p>
            <a:pPr eaLnBrk="1" hangingPunct="1">
              <a:defRPr/>
            </a:pPr>
            <a:endParaRPr lang="de-DE" sz="1200" dirty="0" smtClean="0"/>
          </a:p>
          <a:p>
            <a:pPr eaLnBrk="1" hangingPunct="1">
              <a:defRPr/>
            </a:pPr>
            <a:endParaRPr lang="de-DE" sz="1200" dirty="0" smtClean="0"/>
          </a:p>
          <a:p>
            <a:pPr eaLnBrk="1" hangingPunct="1">
              <a:defRPr/>
            </a:pPr>
            <a:endParaRPr lang="de-DE" sz="1200" dirty="0" smtClean="0"/>
          </a:p>
          <a:p>
            <a:pPr eaLnBrk="1" hangingPunct="1">
              <a:defRPr/>
            </a:pPr>
            <a:endParaRPr lang="de-DE" sz="1200" dirty="0" smtClean="0">
              <a:latin typeface="Arial" pitchFamily="34" charset="0"/>
            </a:endParaRPr>
          </a:p>
          <a:p>
            <a:pPr>
              <a:defRPr/>
            </a:pPr>
            <a:endParaRPr lang="de-DE" dirty="0" smtClean="0"/>
          </a:p>
          <a:p>
            <a:pPr marL="685800" lvl="1" indent="-228600">
              <a:spcBef>
                <a:spcPct val="0"/>
              </a:spcBef>
              <a:defRPr/>
            </a:pPr>
            <a:endParaRPr lang="de-DE" b="1" dirty="0">
              <a:solidFill>
                <a:srgbClr val="E2001A"/>
              </a:solidFill>
            </a:endParaRPr>
          </a:p>
        </p:txBody>
      </p:sp>
      <p:sp>
        <p:nvSpPr>
          <p:cNvPr id="5" name="Foliennummernplatzhalter 4"/>
          <p:cNvSpPr>
            <a:spLocks noGrp="1"/>
          </p:cNvSpPr>
          <p:nvPr>
            <p:ph type="sldNum" sz="quarter" idx="10"/>
          </p:nvPr>
        </p:nvSpPr>
        <p:spPr/>
        <p:txBody>
          <a:bodyPr/>
          <a:lstStyle/>
          <a:p>
            <a:pPr>
              <a:defRPr/>
            </a:pPr>
            <a:fld id="{AC0CF8CE-D553-404A-B7F5-5AD1E6AFABD3}" type="slidenum">
              <a:rPr lang="de-DE" smtClean="0"/>
              <a:pPr>
                <a:defRPr/>
              </a:pPr>
              <a:t>47</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xfrm>
            <a:off x="687082" y="4343693"/>
            <a:ext cx="5483837" cy="4608354"/>
          </a:xfrm>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de-DE" dirty="0" smtClean="0"/>
              <a:t>Im Zeitraum 2000 bis 2010 länger Beschäftigungsrückgänge; in den letzten Jahren allerdings nahezu wieder ausgeglichen.</a:t>
            </a:r>
          </a:p>
          <a:p>
            <a:pPr eaLnBrk="1" hangingPunct="1">
              <a:lnSpc>
                <a:spcPct val="90000"/>
              </a:lnSpc>
              <a:defRPr/>
            </a:pPr>
            <a:endParaRPr lang="de-DE" dirty="0" smtClean="0"/>
          </a:p>
          <a:p>
            <a:pPr eaLnBrk="1" hangingPunct="1">
              <a:lnSpc>
                <a:spcPct val="90000"/>
              </a:lnSpc>
              <a:defRPr/>
            </a:pPr>
            <a:r>
              <a:rPr lang="de-DE" dirty="0" smtClean="0"/>
              <a:t>Betrachtet nach </a:t>
            </a:r>
            <a:r>
              <a:rPr lang="de-DE" b="1" dirty="0" smtClean="0"/>
              <a:t>Berufsgruppen</a:t>
            </a:r>
            <a:r>
              <a:rPr lang="de-DE" dirty="0" smtClean="0"/>
              <a:t> zeigen sich auch bei den Akademikern deutliche Unterschiede bei den Entwicklung:</a:t>
            </a:r>
          </a:p>
          <a:p>
            <a:pPr marL="184272" indent="-184272">
              <a:lnSpc>
                <a:spcPct val="90000"/>
              </a:lnSpc>
              <a:buFont typeface="Arial" pitchFamily="34" charset="0"/>
              <a:buChar char="•"/>
              <a:defRPr/>
            </a:pPr>
            <a:r>
              <a:rPr lang="de-DE" sz="1000" dirty="0" smtClean="0"/>
              <a:t>Überdurchschnittliche Zuwächse im Vergleich mit allen Akademikern verzeichnen innerhalb der letzen 10 Jahre z.B. </a:t>
            </a:r>
            <a:r>
              <a:rPr lang="de-DE" sz="1000" b="1" dirty="0" smtClean="0"/>
              <a:t>Naturwissenschaftler (insb. Biologen, Geowissenschaftler, Geografen) </a:t>
            </a:r>
            <a:r>
              <a:rPr lang="de-DE" sz="1000" dirty="0" smtClean="0"/>
              <a:t>und </a:t>
            </a:r>
            <a:r>
              <a:rPr lang="de-DE" sz="1000" b="1" dirty="0" smtClean="0"/>
              <a:t>Sozialpädagogen</a:t>
            </a:r>
            <a:r>
              <a:rPr lang="de-DE" sz="1000" dirty="0" smtClean="0"/>
              <a:t> mit +63% bzw. +40% mehr </a:t>
            </a:r>
            <a:r>
              <a:rPr lang="de-DE" sz="1000" dirty="0" err="1" smtClean="0"/>
              <a:t>sozialvers</a:t>
            </a:r>
            <a:r>
              <a:rPr lang="de-DE" sz="1000" dirty="0" smtClean="0"/>
              <a:t>. Beschäftigten.</a:t>
            </a:r>
          </a:p>
          <a:p>
            <a:pPr marL="184272" indent="-184272">
              <a:lnSpc>
                <a:spcPct val="90000"/>
              </a:lnSpc>
              <a:buFont typeface="Arial" pitchFamily="34" charset="0"/>
              <a:buChar char="•"/>
              <a:defRPr/>
            </a:pPr>
            <a:r>
              <a:rPr lang="de-DE" sz="1000" dirty="0" smtClean="0"/>
              <a:t>Die Zahl der originär als </a:t>
            </a:r>
            <a:r>
              <a:rPr lang="de-DE" sz="1000" b="1" dirty="0" smtClean="0"/>
              <a:t>Geisteswissenschaftler </a:t>
            </a:r>
            <a:r>
              <a:rPr lang="de-DE" sz="1000" dirty="0" smtClean="0"/>
              <a:t>Beschäftigten stieg um 28% an.</a:t>
            </a:r>
          </a:p>
          <a:p>
            <a:pPr marL="184272" indent="-184272">
              <a:lnSpc>
                <a:spcPct val="90000"/>
              </a:lnSpc>
              <a:buFont typeface="Arial" pitchFamily="34" charset="0"/>
              <a:buChar char="•"/>
              <a:defRPr/>
            </a:pPr>
            <a:r>
              <a:rPr lang="de-DE" sz="1000" dirty="0" smtClean="0"/>
              <a:t>Auch die </a:t>
            </a:r>
            <a:r>
              <a:rPr lang="de-DE" sz="1000" b="1" dirty="0" smtClean="0"/>
              <a:t>Wirtschafts- und Sozialwissenschaftler</a:t>
            </a:r>
            <a:r>
              <a:rPr lang="de-DE" sz="1000" dirty="0" smtClean="0"/>
              <a:t> verzeichnen 23% mehr Beschäftigte als noch vor zehn Jahren. Diese geht einher mit einem Beschäftigungsplus von 43% bei den </a:t>
            </a:r>
            <a:r>
              <a:rPr lang="de-DE" sz="1000" b="1" dirty="0" smtClean="0"/>
              <a:t>Unternehmensberatern, Wirtschaftsprüfern und Steuerberatern</a:t>
            </a:r>
            <a:r>
              <a:rPr lang="de-DE" sz="1000" dirty="0" smtClean="0"/>
              <a:t> (nicht in Grafik dargestellt).</a:t>
            </a:r>
          </a:p>
          <a:p>
            <a:pPr marL="184272" indent="-184272">
              <a:lnSpc>
                <a:spcPct val="90000"/>
              </a:lnSpc>
              <a:buFont typeface="Arial" pitchFamily="34" charset="0"/>
              <a:buChar char="•"/>
              <a:defRPr/>
            </a:pPr>
            <a:r>
              <a:rPr lang="de-DE" sz="1000" dirty="0" smtClean="0"/>
              <a:t>Die Zuwächse bei den </a:t>
            </a:r>
            <a:r>
              <a:rPr lang="de-DE" sz="1000" b="1" dirty="0" smtClean="0"/>
              <a:t>Ingenieuren</a:t>
            </a:r>
            <a:r>
              <a:rPr lang="de-DE" sz="1000" dirty="0" smtClean="0"/>
              <a:t> fallen für Akademiker unterdurchschnittlich aus, was jedoch mit ganz unterschiedlichen Entwicklungen bei den einzelnen Ingenieursparten zusammenhängt. Auf der einen Seite hat sich die Zahl der </a:t>
            </a:r>
            <a:r>
              <a:rPr lang="de-DE" sz="1000" b="1" dirty="0" smtClean="0"/>
              <a:t>Wirtschaftsingenieure</a:t>
            </a:r>
            <a:r>
              <a:rPr lang="de-DE" sz="1000" dirty="0" smtClean="0"/>
              <a:t> (sonstige Ingenieure) um 58% erhöht. Auch bei den </a:t>
            </a:r>
            <a:r>
              <a:rPr lang="de-DE" sz="1000" b="1" dirty="0" smtClean="0"/>
              <a:t>Maschinenbauingenieuren</a:t>
            </a:r>
            <a:r>
              <a:rPr lang="de-DE" sz="1000" dirty="0" smtClean="0"/>
              <a:t> sind Zuwächse von rund 9% zu vermelden. </a:t>
            </a:r>
          </a:p>
          <a:p>
            <a:pPr marL="184272" indent="-184272">
              <a:lnSpc>
                <a:spcPct val="90000"/>
              </a:lnSpc>
              <a:buFont typeface="Arial" pitchFamily="34" charset="0"/>
              <a:buChar char="•"/>
              <a:defRPr/>
            </a:pPr>
            <a:r>
              <a:rPr lang="de-DE" sz="1000" dirty="0" smtClean="0"/>
              <a:t>Auf der anderen Seite erlebten die </a:t>
            </a:r>
            <a:r>
              <a:rPr lang="de-DE" sz="1000" b="1" dirty="0" smtClean="0"/>
              <a:t>Elektroingenieure</a:t>
            </a:r>
            <a:r>
              <a:rPr lang="de-DE" sz="1000" dirty="0" smtClean="0"/>
              <a:t> einen Rückgang von 16%. Bei den </a:t>
            </a:r>
            <a:r>
              <a:rPr lang="de-DE" sz="1000" b="1" dirty="0" smtClean="0"/>
              <a:t>Bauingenieuren und Architekten</a:t>
            </a:r>
            <a:r>
              <a:rPr lang="de-DE" sz="1000" dirty="0" smtClean="0"/>
              <a:t>, deren Entwicklung eng mit der Entwicklung der Baubranche verknüpft ist, ging die Zahl der sozialversicherungspflichtig Beschäftigten bis 2006 deutlich zurück, seitdem steigt die Zahl der Beschäftigten wieder. Insgesamt liegt die Beschäftigtenzahl aber noch immer um 8% unter dem Niveau von 2001.</a:t>
            </a:r>
          </a:p>
          <a:p>
            <a:pPr marL="184272" indent="-184272">
              <a:lnSpc>
                <a:spcPct val="90000"/>
              </a:lnSpc>
              <a:buFont typeface="Arial" pitchFamily="34" charset="0"/>
              <a:buChar char="•"/>
              <a:defRPr/>
            </a:pPr>
            <a:r>
              <a:rPr lang="de-DE" sz="1000" dirty="0" smtClean="0"/>
              <a:t>Überdurchschnittliche Zuwächse waren bei angestellten </a:t>
            </a:r>
            <a:r>
              <a:rPr lang="de-DE" sz="1000" b="1" dirty="0" smtClean="0"/>
              <a:t>Juristen</a:t>
            </a:r>
            <a:r>
              <a:rPr lang="de-DE" sz="1000" dirty="0" smtClean="0"/>
              <a:t> (+43%) und </a:t>
            </a:r>
            <a:r>
              <a:rPr lang="de-DE" sz="1000" b="1" dirty="0" smtClean="0"/>
              <a:t>Informatikern </a:t>
            </a:r>
            <a:r>
              <a:rPr lang="de-DE" sz="1000" dirty="0" smtClean="0"/>
              <a:t>(+26%) festzustellen (nicht in Grafik dargestellt).</a:t>
            </a:r>
          </a:p>
        </p:txBody>
      </p:sp>
      <p:sp>
        <p:nvSpPr>
          <p:cNvPr id="5" name="Foliennummernplatzhalter 4"/>
          <p:cNvSpPr>
            <a:spLocks noGrp="1"/>
          </p:cNvSpPr>
          <p:nvPr>
            <p:ph type="sldNum" sz="quarter" idx="10"/>
          </p:nvPr>
        </p:nvSpPr>
        <p:spPr/>
        <p:txBody>
          <a:bodyPr/>
          <a:lstStyle/>
          <a:p>
            <a:pPr>
              <a:defRPr/>
            </a:pPr>
            <a:fld id="{AC0CF8CE-D553-404A-B7F5-5AD1E6AFABD3}" type="slidenum">
              <a:rPr lang="de-DE" smtClean="0"/>
              <a:pPr>
                <a:defRPr/>
              </a:pPr>
              <a:t>48</a:t>
            </a:fld>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4C64F-EF3D-4049-A40B-C27B7E94EF8C}" type="slidenum">
              <a:rPr lang="de-DE">
                <a:solidFill>
                  <a:prstClr val="black"/>
                </a:solidFill>
              </a:rPr>
              <a:pPr/>
              <a:t>49</a:t>
            </a:fld>
            <a:endParaRPr lang="de-DE">
              <a:solidFill>
                <a:prstClr val="black"/>
              </a:solidFill>
            </a:endParaRPr>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xfrm>
            <a:off x="190866" y="4346951"/>
            <a:ext cx="6409887" cy="4797050"/>
          </a:xfrm>
          <a:noFill/>
        </p:spPr>
        <p:txBody>
          <a:bodyPr/>
          <a:lstStyle/>
          <a:p>
            <a:pPr marL="189208" indent="-189208">
              <a:buFont typeface="Arial" pitchFamily="34" charset="0"/>
              <a:buChar char="•"/>
            </a:pPr>
            <a:r>
              <a:rPr lang="de-DE" sz="1100" dirty="0" smtClean="0">
                <a:latin typeface="Arial" pitchFamily="34" charset="0"/>
                <a:cs typeface="Arial" pitchFamily="34" charset="0"/>
              </a:rPr>
              <a:t>Die Zahl der Erwerbstätigen, die aktuell 55 Jahre oder älter sind, ist ein Anhaltspunkt, um die Größenordnung der Ruhestandseintritte in den nächsten ca. 10 Jahren einzuschätzen und damit den demografisch bedingten Ersatzbedarf.</a:t>
            </a:r>
          </a:p>
          <a:p>
            <a:pPr marL="189208" indent="-189208">
              <a:buFont typeface="Arial" pitchFamily="34" charset="0"/>
              <a:buChar char="•"/>
            </a:pPr>
            <a:r>
              <a:rPr lang="de-DE" sz="1100" dirty="0" smtClean="0">
                <a:latin typeface="Arial" pitchFamily="34" charset="0"/>
                <a:cs typeface="Arial" pitchFamily="34" charset="0"/>
              </a:rPr>
              <a:t>Fast jeder 6. Erwerbstätige und jeder 5. erwerbstätige Akademiker war 2011 nach Erhebungen des Mikrozensus mindestens 55 Jahre alt. </a:t>
            </a:r>
          </a:p>
          <a:p>
            <a:pPr marL="189208" indent="-189208">
              <a:buFont typeface="Arial" pitchFamily="34" charset="0"/>
              <a:buChar char="•"/>
            </a:pPr>
            <a:r>
              <a:rPr lang="de-DE" sz="1100" dirty="0" smtClean="0">
                <a:latin typeface="Arial" pitchFamily="34" charset="0"/>
                <a:cs typeface="Arial" pitchFamily="34" charset="0"/>
              </a:rPr>
              <a:t>Der Anteil der älteren Arbeitnehmer insgesamt erhöhte sich von 12% im Jahr 2001 auf 17% im Jahr 2010 (Akademiker 14% auf 20 %).</a:t>
            </a:r>
          </a:p>
          <a:p>
            <a:endParaRPr lang="de-DE" sz="1100" dirty="0" smtClean="0">
              <a:latin typeface="Arial" pitchFamily="34" charset="0"/>
              <a:cs typeface="Arial" pitchFamily="34" charset="0"/>
            </a:endParaRPr>
          </a:p>
          <a:p>
            <a:r>
              <a:rPr lang="de-DE" sz="1100" dirty="0" smtClean="0">
                <a:latin typeface="Arial" pitchFamily="34" charset="0"/>
                <a:cs typeface="Arial" pitchFamily="34" charset="0"/>
              </a:rPr>
              <a:t>Der demografische Wandel schlägt sich in den </a:t>
            </a:r>
            <a:r>
              <a:rPr lang="de-DE" sz="1100" b="1" dirty="0" smtClean="0">
                <a:latin typeface="Arial" pitchFamily="34" charset="0"/>
                <a:cs typeface="Arial" pitchFamily="34" charset="0"/>
              </a:rPr>
              <a:t>Berufsgruppen</a:t>
            </a:r>
            <a:r>
              <a:rPr lang="de-DE" sz="1100" dirty="0" smtClean="0">
                <a:latin typeface="Arial" pitchFamily="34" charset="0"/>
                <a:cs typeface="Arial" pitchFamily="34" charset="0"/>
              </a:rPr>
              <a:t> unterschiedlich stark nieder:</a:t>
            </a:r>
          </a:p>
          <a:p>
            <a:pPr marL="189208" indent="-189208">
              <a:buFont typeface="Arial" pitchFamily="34" charset="0"/>
              <a:buChar char="•"/>
            </a:pPr>
            <a:r>
              <a:rPr lang="de-DE" sz="1100" dirty="0" smtClean="0">
                <a:latin typeface="Arial" pitchFamily="34" charset="0"/>
                <a:cs typeface="Arial" pitchFamily="34" charset="0"/>
              </a:rPr>
              <a:t>Ein Vergleich der Berufsgruppen zeigt einen besonders </a:t>
            </a:r>
            <a:r>
              <a:rPr lang="de-DE" sz="1100" b="1" dirty="0" smtClean="0">
                <a:latin typeface="Arial" pitchFamily="34" charset="0"/>
                <a:cs typeface="Arial" pitchFamily="34" charset="0"/>
              </a:rPr>
              <a:t>hohen </a:t>
            </a:r>
            <a:r>
              <a:rPr lang="de-DE" sz="1100" dirty="0" smtClean="0">
                <a:latin typeface="Arial" pitchFamily="34" charset="0"/>
                <a:cs typeface="Arial" pitchFamily="34" charset="0"/>
              </a:rPr>
              <a:t>prozentualen Ersatzbedarf bei </a:t>
            </a:r>
            <a:r>
              <a:rPr lang="de-DE" sz="1100" b="1" dirty="0" smtClean="0">
                <a:latin typeface="Arial" pitchFamily="34" charset="0"/>
                <a:cs typeface="Arial" pitchFamily="34" charset="0"/>
              </a:rPr>
              <a:t>Lehrern </a:t>
            </a:r>
            <a:r>
              <a:rPr lang="de-DE" sz="1100" dirty="0" smtClean="0">
                <a:latin typeface="Arial" pitchFamily="34" charset="0"/>
                <a:cs typeface="Arial" pitchFamily="34" charset="0"/>
              </a:rPr>
              <a:t>sowie </a:t>
            </a:r>
            <a:r>
              <a:rPr lang="de-DE" sz="1100" b="1" dirty="0" smtClean="0">
                <a:latin typeface="Arial" pitchFamily="34" charset="0"/>
                <a:cs typeface="Arial" pitchFamily="34" charset="0"/>
              </a:rPr>
              <a:t>Ärzten und Apothekern</a:t>
            </a:r>
            <a:r>
              <a:rPr lang="de-DE" sz="1100" dirty="0" smtClean="0">
                <a:latin typeface="Arial" pitchFamily="34" charset="0"/>
                <a:cs typeface="Arial" pitchFamily="34" charset="0"/>
              </a:rPr>
              <a:t>, wo etwa jeder Dritte bis Vierte in den nächsten 10 Jahren in den Ruhestand eintreten wird. Im Vergleich zum Jahr 2001 ist dieser Anteil erheblich gestiegen. </a:t>
            </a:r>
          </a:p>
          <a:p>
            <a:pPr marL="189208" indent="-189208">
              <a:buFont typeface="Arial" pitchFamily="34" charset="0"/>
              <a:buChar char="•"/>
            </a:pPr>
            <a:r>
              <a:rPr lang="de-DE" sz="1100" b="0" dirty="0" smtClean="0">
                <a:latin typeface="Arial" pitchFamily="34" charset="0"/>
                <a:cs typeface="Arial" pitchFamily="34" charset="0"/>
              </a:rPr>
              <a:t>Bei den </a:t>
            </a:r>
            <a:r>
              <a:rPr lang="de-DE" sz="1100" b="1" dirty="0" smtClean="0">
                <a:latin typeface="Arial" pitchFamily="34" charset="0"/>
                <a:cs typeface="Arial" pitchFamily="34" charset="0"/>
              </a:rPr>
              <a:t>Chemikern, Physikern und Mathematikern </a:t>
            </a:r>
            <a:r>
              <a:rPr lang="de-DE" sz="1100" b="0" dirty="0" smtClean="0">
                <a:latin typeface="Arial" pitchFamily="34" charset="0"/>
                <a:cs typeface="Arial" pitchFamily="34" charset="0"/>
              </a:rPr>
              <a:t>ist etwa jeder fünfte 55 Jahre </a:t>
            </a:r>
            <a:r>
              <a:rPr lang="de-DE" sz="1100" b="0" smtClean="0">
                <a:latin typeface="Arial" pitchFamily="34" charset="0"/>
                <a:cs typeface="Arial" pitchFamily="34" charset="0"/>
              </a:rPr>
              <a:t>oder</a:t>
            </a:r>
            <a:r>
              <a:rPr lang="de-DE" sz="1100" b="0" baseline="0" smtClean="0">
                <a:latin typeface="Arial" pitchFamily="34" charset="0"/>
                <a:cs typeface="Arial" pitchFamily="34" charset="0"/>
              </a:rPr>
              <a:t> älter</a:t>
            </a:r>
            <a:r>
              <a:rPr lang="de-DE" sz="1100" b="0" smtClean="0">
                <a:latin typeface="Arial" pitchFamily="34" charset="0"/>
                <a:cs typeface="Arial" pitchFamily="34" charset="0"/>
              </a:rPr>
              <a:t>.</a:t>
            </a:r>
            <a:endParaRPr lang="de-DE" sz="1100" dirty="0" smtClean="0">
              <a:latin typeface="Arial" pitchFamily="34" charset="0"/>
              <a:cs typeface="Arial" pitchFamily="34" charset="0"/>
            </a:endParaRPr>
          </a:p>
          <a:p>
            <a:pPr marL="189208" indent="-189208">
              <a:buFont typeface="Arial" pitchFamily="34" charset="0"/>
              <a:buChar char="•"/>
            </a:pPr>
            <a:r>
              <a:rPr lang="de-DE" sz="1100" dirty="0" smtClean="0">
                <a:latin typeface="Arial" pitchFamily="34" charset="0"/>
                <a:cs typeface="Arial" pitchFamily="34" charset="0"/>
              </a:rPr>
              <a:t>Von den erwerbstätigen </a:t>
            </a:r>
            <a:r>
              <a:rPr lang="de-DE" sz="1100" b="1" dirty="0" smtClean="0">
                <a:latin typeface="Arial" pitchFamily="34" charset="0"/>
                <a:cs typeface="Arial" pitchFamily="34" charset="0"/>
              </a:rPr>
              <a:t>Ingenieuren (ohne</a:t>
            </a:r>
            <a:r>
              <a:rPr lang="de-DE" sz="1100" b="1" baseline="0" dirty="0" smtClean="0">
                <a:latin typeface="Arial" pitchFamily="34" charset="0"/>
                <a:cs typeface="Arial" pitchFamily="34" charset="0"/>
              </a:rPr>
              <a:t> Bau/Architektur) </a:t>
            </a:r>
            <a:r>
              <a:rPr lang="de-DE" sz="1100" dirty="0" smtClean="0">
                <a:latin typeface="Arial" pitchFamily="34" charset="0"/>
                <a:cs typeface="Arial" pitchFamily="34" charset="0"/>
              </a:rPr>
              <a:t>waren 2011 19% bereits 55 Jahre oder älter, etwas höher fällt der Anteil mit 22% bei</a:t>
            </a:r>
            <a:r>
              <a:rPr lang="de-DE" sz="1100" baseline="0" dirty="0" smtClean="0">
                <a:latin typeface="Arial" pitchFamily="34" charset="0"/>
                <a:cs typeface="Arial" pitchFamily="34" charset="0"/>
              </a:rPr>
              <a:t> den </a:t>
            </a:r>
            <a:r>
              <a:rPr lang="de-DE" sz="1100" b="1" dirty="0" smtClean="0">
                <a:latin typeface="Arial" pitchFamily="34" charset="0"/>
                <a:cs typeface="Arial" pitchFamily="34" charset="0"/>
              </a:rPr>
              <a:t>Bauingenieuren </a:t>
            </a:r>
            <a:r>
              <a:rPr lang="de-DE" sz="1100" b="0" dirty="0" smtClean="0">
                <a:latin typeface="Arial" pitchFamily="34" charset="0"/>
                <a:cs typeface="Arial" pitchFamily="34" charset="0"/>
              </a:rPr>
              <a:t>und </a:t>
            </a:r>
            <a:r>
              <a:rPr lang="de-DE" sz="1100" b="1" dirty="0" smtClean="0">
                <a:latin typeface="Arial" pitchFamily="34" charset="0"/>
                <a:cs typeface="Arial" pitchFamily="34" charset="0"/>
              </a:rPr>
              <a:t>Architekten</a:t>
            </a:r>
            <a:r>
              <a:rPr lang="de-DE" sz="1100" dirty="0" smtClean="0">
                <a:latin typeface="Arial" pitchFamily="34" charset="0"/>
                <a:cs typeface="Arial" pitchFamily="34" charset="0"/>
              </a:rPr>
              <a:t>.</a:t>
            </a:r>
            <a:r>
              <a:rPr lang="de-DE" sz="1100" baseline="0" dirty="0" smtClean="0">
                <a:latin typeface="Arial" pitchFamily="34" charset="0"/>
                <a:cs typeface="Arial" pitchFamily="34" charset="0"/>
              </a:rPr>
              <a:t> </a:t>
            </a:r>
            <a:endParaRPr lang="de-DE" sz="1100" dirty="0" smtClean="0">
              <a:latin typeface="Arial" pitchFamily="34" charset="0"/>
              <a:cs typeface="Arial" pitchFamily="34" charset="0"/>
            </a:endParaRPr>
          </a:p>
          <a:p>
            <a:pPr marL="189208" indent="-189208">
              <a:buFont typeface="Arial" pitchFamily="34" charset="0"/>
              <a:buChar char="•"/>
            </a:pPr>
            <a:r>
              <a:rPr lang="de-DE" sz="1100" dirty="0" smtClean="0">
                <a:latin typeface="Arial" pitchFamily="34" charset="0"/>
                <a:cs typeface="Arial" pitchFamily="34" charset="0"/>
              </a:rPr>
              <a:t>Vergleichsweise </a:t>
            </a:r>
            <a:r>
              <a:rPr lang="de-DE" sz="1100" b="1" dirty="0" smtClean="0">
                <a:latin typeface="Arial" pitchFamily="34" charset="0"/>
                <a:cs typeface="Arial" pitchFamily="34" charset="0"/>
              </a:rPr>
              <a:t>gering </a:t>
            </a:r>
            <a:r>
              <a:rPr lang="de-DE" sz="1100" dirty="0" smtClean="0">
                <a:latin typeface="Arial" pitchFamily="34" charset="0"/>
                <a:cs typeface="Arial" pitchFamily="34" charset="0"/>
              </a:rPr>
              <a:t>ist der Anteil bei </a:t>
            </a:r>
            <a:r>
              <a:rPr lang="de-DE" sz="1100" b="1" dirty="0" err="1" smtClean="0">
                <a:latin typeface="Arial" pitchFamily="34" charset="0"/>
                <a:cs typeface="Arial" pitchFamily="34" charset="0"/>
              </a:rPr>
              <a:t>geistes</a:t>
            </a:r>
            <a:r>
              <a:rPr lang="de-DE" sz="1100" b="1" dirty="0" smtClean="0">
                <a:latin typeface="Arial" pitchFamily="34" charset="0"/>
                <a:cs typeface="Arial" pitchFamily="34" charset="0"/>
              </a:rPr>
              <a:t>- und naturwissenschaftlichen </a:t>
            </a:r>
            <a:r>
              <a:rPr lang="de-DE" sz="1100" dirty="0" smtClean="0">
                <a:latin typeface="Arial" pitchFamily="34" charset="0"/>
                <a:cs typeface="Arial" pitchFamily="34" charset="0"/>
              </a:rPr>
              <a:t>Berufen (12%) oder bei </a:t>
            </a:r>
            <a:r>
              <a:rPr lang="de-DE" sz="1100" b="1" dirty="0" smtClean="0">
                <a:latin typeface="Arial" pitchFamily="34" charset="0"/>
                <a:cs typeface="Arial" pitchFamily="34" charset="0"/>
              </a:rPr>
              <a:t>Datenverarbeitungsfachleuten/Informatikern</a:t>
            </a:r>
            <a:r>
              <a:rPr lang="de-DE" sz="1100" b="1" baseline="0" dirty="0" smtClean="0">
                <a:latin typeface="Arial" pitchFamily="34" charset="0"/>
                <a:cs typeface="Arial" pitchFamily="34" charset="0"/>
              </a:rPr>
              <a:t> </a:t>
            </a:r>
            <a:r>
              <a:rPr lang="de-DE" sz="1100" dirty="0" smtClean="0">
                <a:latin typeface="Arial" pitchFamily="34" charset="0"/>
                <a:cs typeface="Arial" pitchFamily="34" charset="0"/>
              </a:rPr>
              <a:t>(9%).</a:t>
            </a:r>
          </a:p>
          <a:p>
            <a:endParaRPr lang="de-DE" sz="1100" dirty="0" smtClean="0">
              <a:latin typeface="Arial" pitchFamily="34" charset="0"/>
              <a:cs typeface="Arial" pitchFamily="34" charset="0"/>
            </a:endParaRPr>
          </a:p>
          <a:p>
            <a:pPr marL="685800" lvl="1" indent="-228600">
              <a:spcBef>
                <a:spcPct val="0"/>
              </a:spcBef>
            </a:pPr>
            <a:endParaRPr lang="de-DE" sz="1100" b="1" dirty="0">
              <a:solidFill>
                <a:srgbClr val="E2001A"/>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pPr defTabSz="912813"/>
            <a:fld id="{FAEDED90-9F71-492A-B312-6BE5C9A0894C}" type="slidenum">
              <a:rPr lang="de-DE">
                <a:solidFill>
                  <a:prstClr val="black"/>
                </a:solidFill>
              </a:rPr>
              <a:pPr defTabSz="912813"/>
              <a:t>50</a:t>
            </a:fld>
            <a:endParaRPr lang="de-DE">
              <a:solidFill>
                <a:prstClr val="black"/>
              </a:solidFill>
            </a:endParaRPr>
          </a:p>
        </p:txBody>
      </p:sp>
      <p:sp>
        <p:nvSpPr>
          <p:cNvPr id="147459" name="Rectangle 2"/>
          <p:cNvSpPr>
            <a:spLocks noGrp="1" noRot="1" noChangeAspect="1" noChangeArrowheads="1" noTextEdit="1"/>
          </p:cNvSpPr>
          <p:nvPr>
            <p:ph type="sldImg"/>
          </p:nvPr>
        </p:nvSpPr>
        <p:spPr>
          <a:xfrm>
            <a:off x="-904897" y="632577"/>
            <a:ext cx="5053011" cy="3442088"/>
          </a:xfrm>
          <a:ln/>
        </p:spPr>
      </p:sp>
      <p:sp>
        <p:nvSpPr>
          <p:cNvPr id="5" name="Notizenplatzhalter 2"/>
          <p:cNvSpPr txBox="1">
            <a:spLocks/>
          </p:cNvSpPr>
          <p:nvPr/>
        </p:nvSpPr>
        <p:spPr bwMode="auto">
          <a:xfrm>
            <a:off x="3429001" y="732917"/>
            <a:ext cx="3241614" cy="8127515"/>
          </a:xfrm>
          <a:prstGeom prst="rect">
            <a:avLst/>
          </a:prstGeom>
          <a:noFill/>
          <a:ln w="9525">
            <a:noFill/>
            <a:miter lim="800000"/>
            <a:headEnd/>
            <a:tailEnd/>
          </a:ln>
          <a:effectLst/>
        </p:spPr>
        <p:txBody>
          <a:bodyPr lIns="90434" tIns="45217" rIns="90434" bIns="45217">
            <a:normAutofit/>
          </a:bodyPr>
          <a:lstStyle/>
          <a:p>
            <a:pPr eaLnBrk="0" hangingPunct="0">
              <a:spcBef>
                <a:spcPct val="30000"/>
              </a:spcBef>
              <a:defRPr/>
            </a:pPr>
            <a:r>
              <a:rPr lang="de-DE" sz="1100" b="1" dirty="0">
                <a:solidFill>
                  <a:prstClr val="black"/>
                </a:solidFill>
              </a:rPr>
              <a:t>Entwicklung des Bedarfs an Hochqualifizierten</a:t>
            </a:r>
          </a:p>
          <a:p>
            <a:pPr eaLnBrk="0" hangingPunct="0">
              <a:spcBef>
                <a:spcPct val="30000"/>
              </a:spcBef>
              <a:defRPr/>
            </a:pPr>
            <a:endParaRPr lang="de-DE" sz="1100" dirty="0">
              <a:solidFill>
                <a:prstClr val="black"/>
              </a:solidFill>
            </a:endParaRPr>
          </a:p>
          <a:p>
            <a:pPr eaLnBrk="0" hangingPunct="0">
              <a:spcBef>
                <a:spcPct val="30000"/>
              </a:spcBef>
              <a:defRPr/>
            </a:pPr>
            <a:r>
              <a:rPr lang="de-DE" sz="1100" dirty="0">
                <a:solidFill>
                  <a:prstClr val="black"/>
                </a:solidFill>
              </a:rPr>
              <a:t>Nach Erkenntnissen des IW Köln:</a:t>
            </a:r>
          </a:p>
          <a:p>
            <a:pPr eaLnBrk="0" hangingPunct="0">
              <a:spcBef>
                <a:spcPct val="30000"/>
              </a:spcBef>
              <a:defRPr/>
            </a:pPr>
            <a:endParaRPr lang="de-DE" sz="1100" dirty="0">
              <a:solidFill>
                <a:prstClr val="black"/>
              </a:solidFill>
            </a:endParaRPr>
          </a:p>
          <a:p>
            <a:pPr marL="182563" indent="-182563" eaLnBrk="0" hangingPunct="0">
              <a:spcBef>
                <a:spcPct val="30000"/>
              </a:spcBef>
              <a:buFont typeface="Arial" pitchFamily="34" charset="0"/>
              <a:buChar char="•"/>
              <a:defRPr/>
            </a:pPr>
            <a:r>
              <a:rPr lang="de-DE" sz="1100" dirty="0">
                <a:solidFill>
                  <a:prstClr val="black"/>
                </a:solidFill>
              </a:rPr>
              <a:t>Der Bedarf an Hochqualifizierten steigt weiter an.</a:t>
            </a:r>
          </a:p>
          <a:p>
            <a:pPr marL="182563" indent="-182563" eaLnBrk="0" hangingPunct="0">
              <a:spcBef>
                <a:spcPct val="30000"/>
              </a:spcBef>
              <a:buFont typeface="Arial" pitchFamily="34" charset="0"/>
              <a:buChar char="•"/>
              <a:defRPr/>
            </a:pPr>
            <a:endParaRPr lang="de-DE" sz="1100" dirty="0">
              <a:solidFill>
                <a:prstClr val="black"/>
              </a:solidFill>
            </a:endParaRPr>
          </a:p>
          <a:p>
            <a:pPr marL="182563" indent="-182563" eaLnBrk="0" hangingPunct="0">
              <a:spcBef>
                <a:spcPct val="30000"/>
              </a:spcBef>
              <a:buFont typeface="Arial" pitchFamily="34" charset="0"/>
              <a:buChar char="•"/>
              <a:defRPr/>
            </a:pPr>
            <a:r>
              <a:rPr lang="de-DE" sz="1100" dirty="0">
                <a:solidFill>
                  <a:prstClr val="black"/>
                </a:solidFill>
              </a:rPr>
              <a:t>Sowohl der demografisch bedingte Ersatzbedarf, als auch der strukturelle Wandel und der damit verbundene Expansionsbedarf an Hochqualifizierten tragen zur steigenden Nachfrage bei.</a:t>
            </a:r>
          </a:p>
          <a:p>
            <a:pPr marL="182563" indent="-182563" eaLnBrk="0" hangingPunct="0">
              <a:spcBef>
                <a:spcPct val="30000"/>
              </a:spcBef>
              <a:buFont typeface="Arial" pitchFamily="34" charset="0"/>
              <a:buChar char="•"/>
              <a:defRPr/>
            </a:pPr>
            <a:endParaRPr lang="de-DE" sz="1100" dirty="0">
              <a:solidFill>
                <a:prstClr val="black"/>
              </a:solidFill>
            </a:endParaRPr>
          </a:p>
          <a:p>
            <a:pPr marL="182563" indent="-182563" eaLnBrk="0" hangingPunct="0">
              <a:spcBef>
                <a:spcPct val="30000"/>
              </a:spcBef>
              <a:buFont typeface="Arial" pitchFamily="34" charset="0"/>
              <a:buChar char="•"/>
              <a:defRPr/>
            </a:pPr>
            <a:r>
              <a:rPr lang="de-DE" sz="1100" dirty="0">
                <a:solidFill>
                  <a:prstClr val="black"/>
                </a:solidFill>
              </a:rPr>
              <a:t>Bis 2014 werden 1,27 Mio zusätzliche Akademiker benötigt.</a:t>
            </a:r>
          </a:p>
          <a:p>
            <a:pPr marL="182563" indent="-182563" eaLnBrk="0" hangingPunct="0">
              <a:spcBef>
                <a:spcPct val="30000"/>
              </a:spcBef>
              <a:buFont typeface="Arial" pitchFamily="34" charset="0"/>
              <a:buChar char="•"/>
              <a:defRPr/>
            </a:pPr>
            <a:endParaRPr lang="de-DE" sz="1100" dirty="0">
              <a:solidFill>
                <a:prstClr val="black"/>
              </a:solidFill>
            </a:endParaRPr>
          </a:p>
          <a:p>
            <a:pPr marL="182563" indent="-182563" eaLnBrk="0" hangingPunct="0">
              <a:spcBef>
                <a:spcPct val="30000"/>
              </a:spcBef>
              <a:buFont typeface="Arial" pitchFamily="34" charset="0"/>
              <a:buChar char="•"/>
              <a:defRPr/>
            </a:pPr>
            <a:r>
              <a:rPr lang="de-DE" sz="1100" dirty="0">
                <a:solidFill>
                  <a:prstClr val="black"/>
                </a:solidFill>
              </a:rPr>
              <a:t>In den Zeiträumen 2015 bis 2019 und 2020 bis 2024 wird von einem Nachwuchsbedarf von jeweils 1,36 Mio Personen ausgegangen.</a:t>
            </a:r>
          </a:p>
          <a:p>
            <a:pPr eaLnBrk="0" hangingPunct="0">
              <a:spcBef>
                <a:spcPct val="30000"/>
              </a:spcBef>
              <a:defRPr/>
            </a:pPr>
            <a:endParaRPr lang="de-DE" sz="1100" b="1" dirty="0">
              <a:solidFill>
                <a:prstClr val="black"/>
              </a:solidFill>
            </a:endParaRPr>
          </a:p>
        </p:txBody>
      </p:sp>
      <p:sp>
        <p:nvSpPr>
          <p:cNvPr id="147461" name="Fußzeilenplatzhalter 5"/>
          <p:cNvSpPr>
            <a:spLocks noGrp="1"/>
          </p:cNvSpPr>
          <p:nvPr>
            <p:ph type="ftr" sz="quarter" idx="4"/>
          </p:nvPr>
        </p:nvSpPr>
        <p:spPr>
          <a:noFill/>
        </p:spPr>
        <p:txBody>
          <a:bodyPr/>
          <a:lstStyle/>
          <a:p>
            <a:pPr defTabSz="912813"/>
            <a:endParaRPr lang="de-DE">
              <a:solidFill>
                <a:prstClr val="black"/>
              </a:solidFill>
            </a:endParaRPr>
          </a:p>
        </p:txBody>
      </p:sp>
      <p:sp>
        <p:nvSpPr>
          <p:cNvPr id="147462" name="Notizenplatzhalter 5"/>
          <p:cNvSpPr>
            <a:spLocks noGrp="1"/>
          </p:cNvSpPr>
          <p:nvPr>
            <p:ph type="body" idx="1"/>
          </p:nvPr>
        </p:nvSpPr>
        <p:spPr>
          <a:noFill/>
          <a:ln/>
        </p:spPr>
        <p:txBody>
          <a:bodyPr/>
          <a:lstStyle/>
          <a:p>
            <a:r>
              <a:rPr lang="de-DE" b="1" smtClean="0"/>
              <a:t>Institut der deutschen Wirtschaft Köln (IW)</a:t>
            </a:r>
          </a:p>
          <a:p>
            <a:r>
              <a:rPr lang="de-DE" smtClean="0"/>
              <a:t>Das Institut mit Sitz in </a:t>
            </a:r>
            <a:r>
              <a:rPr lang="de-DE" i="1" smtClean="0"/>
              <a:t>Köln</a:t>
            </a:r>
            <a:r>
              <a:rPr lang="de-DE" smtClean="0"/>
              <a:t> wird von Verbänden und Unternehmen der privaten Wirtschaft getragen.</a:t>
            </a:r>
          </a:p>
          <a:p>
            <a:endParaRPr lang="de-DE" smtClean="0"/>
          </a:p>
          <a:p>
            <a:r>
              <a:rPr lang="de-DE" smtClean="0"/>
              <a:t>Das Institut der deutschen Wirtschaft Köln (IW) ist das führende private Wirtschaftsforschungsinstitut in Deutschland.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8375" indent="-178375">
              <a:lnSpc>
                <a:spcPct val="90000"/>
              </a:lnSpc>
              <a:buFontTx/>
              <a:buChar char="•"/>
            </a:pPr>
            <a:r>
              <a:rPr lang="de-DE" sz="1100" dirty="0" smtClean="0"/>
              <a:t>Ein Rückblick über die letzten 3½ Jahrzehnte zeigt, dass Akademiker – auch in Krisenzeiten – immer seltener von Arbeitslosigkeit betroffen waren als alle anderen Qualifikationsgruppen. </a:t>
            </a:r>
          </a:p>
          <a:p>
            <a:pPr marL="178375" indent="-178375">
              <a:lnSpc>
                <a:spcPct val="90000"/>
              </a:lnSpc>
              <a:buFontTx/>
              <a:buChar char="•"/>
            </a:pPr>
            <a:r>
              <a:rPr lang="de-DE" sz="1100" dirty="0" smtClean="0"/>
              <a:t>So ist die Arbeitslosenquote von Akademikern konstant die niedrigste aller Qualifikationsebenen.</a:t>
            </a:r>
          </a:p>
          <a:p>
            <a:pPr marL="178375" indent="-178375">
              <a:lnSpc>
                <a:spcPct val="90000"/>
              </a:lnSpc>
              <a:buFontTx/>
              <a:buChar char="•"/>
            </a:pPr>
            <a:r>
              <a:rPr lang="de-DE" sz="1100" dirty="0" smtClean="0"/>
              <a:t>Nach Angaben des IAB lag die qualifikationsspezifische Arbeitslosenquote für Akademiker 2011 bei gerade einmal 2,4% (Westdeutschland 1,9%, Ostdeutschland 4,1%). </a:t>
            </a:r>
          </a:p>
          <a:p>
            <a:pPr marL="178375" indent="-178375">
              <a:lnSpc>
                <a:spcPct val="90000"/>
              </a:lnSpc>
              <a:buFontTx/>
              <a:buChar char="•"/>
            </a:pPr>
            <a:r>
              <a:rPr lang="de-DE" sz="1100" dirty="0" smtClean="0"/>
              <a:t>Bei</a:t>
            </a:r>
            <a:r>
              <a:rPr lang="de-DE" sz="1100" baseline="0" dirty="0" smtClean="0"/>
              <a:t> </a:t>
            </a:r>
            <a:r>
              <a:rPr lang="de-DE" sz="1100" dirty="0" smtClean="0"/>
              <a:t>Fachkräften mit Berufs- bzw. Fachschulausbildung fiel</a:t>
            </a:r>
            <a:r>
              <a:rPr lang="de-DE" sz="1100" baseline="0" dirty="0" smtClean="0"/>
              <a:t> die Arbeitslosenquote zwar etwas höher aus als bei Akademikern; war aber mit 5,1</a:t>
            </a:r>
            <a:r>
              <a:rPr lang="de-DE" sz="1100" dirty="0" smtClean="0"/>
              <a:t>% ebenfalls unterdurchschnittlich hoch</a:t>
            </a:r>
            <a:r>
              <a:rPr lang="de-DE" sz="1100" baseline="0" dirty="0" smtClean="0"/>
              <a:t>.</a:t>
            </a:r>
          </a:p>
          <a:p>
            <a:pPr marL="178375" indent="-178375">
              <a:lnSpc>
                <a:spcPct val="90000"/>
              </a:lnSpc>
              <a:buFontTx/>
              <a:buChar char="•"/>
            </a:pPr>
            <a:r>
              <a:rPr lang="de-DE" sz="1100" dirty="0" smtClean="0"/>
              <a:t>Das größte Risiko arbeitslos zu werden, tragen nicht formal Qualifizierte. Hier ist die Arbeitslosenquote</a:t>
            </a:r>
            <a:r>
              <a:rPr lang="de-DE" sz="1100" baseline="0" dirty="0" smtClean="0"/>
              <a:t> in den letzten 20 Jahren auf ein sehr hohes Niveau gestiegen. </a:t>
            </a:r>
          </a:p>
          <a:p>
            <a:pPr marL="178375" indent="-178375">
              <a:lnSpc>
                <a:spcPct val="90000"/>
              </a:lnSpc>
              <a:buFontTx/>
              <a:buChar char="•"/>
            </a:pPr>
            <a:r>
              <a:rPr lang="de-DE" sz="1100" baseline="0" dirty="0" smtClean="0"/>
              <a:t>Zwar war auch hier die Arbeitslosenquote nach der Wirtschaftskrise 2009 wieder rückläufig. Dennoch war 2011 fast jeder fünfte Geringqualifizierte von Arbeitslosigkeit betroffen.</a:t>
            </a:r>
          </a:p>
          <a:p>
            <a:pPr marL="178375" indent="-178375">
              <a:lnSpc>
                <a:spcPct val="90000"/>
              </a:lnSpc>
              <a:buFontTx/>
              <a:buChar char="•"/>
            </a:pPr>
            <a:r>
              <a:rPr lang="de-DE" sz="1100" baseline="0" dirty="0" smtClean="0"/>
              <a:t>Hintergrund ist der Strukturwandel mit einer zunehmenden Zahl an Arbeitsplätzen mit hochqualifizierten Anforderungen und einer abnehmenden Zahl einfacher Tätigkeiten.</a:t>
            </a:r>
          </a:p>
          <a:p>
            <a:pPr marL="178375" indent="-178375">
              <a:lnSpc>
                <a:spcPct val="90000"/>
              </a:lnSpc>
              <a:buFontTx/>
              <a:buChar char="•"/>
            </a:pPr>
            <a:endParaRPr lang="de-DE" baseline="0" dirty="0" smtClean="0"/>
          </a:p>
          <a:p>
            <a:pPr marL="178375" indent="-178375">
              <a:lnSpc>
                <a:spcPct val="90000"/>
              </a:lnSpc>
              <a:buFontTx/>
              <a:buNone/>
            </a:pPr>
            <a:r>
              <a:rPr lang="de-DE" sz="800" i="1" dirty="0" smtClean="0"/>
              <a:t>Hinweis: Die</a:t>
            </a:r>
            <a:r>
              <a:rPr lang="de-DE" sz="800" i="1" baseline="0" dirty="0" smtClean="0"/>
              <a:t> hier</a:t>
            </a:r>
            <a:r>
              <a:rPr lang="de-DE" sz="800" i="1" dirty="0" smtClean="0"/>
              <a:t> angegebene</a:t>
            </a:r>
            <a:r>
              <a:rPr lang="de-DE" sz="800" i="1" baseline="0" dirty="0" smtClean="0"/>
              <a:t> Arbeitslosenquote (insgesamt) weicht aufgrund differierender Datenbasis geringfügig von der amtlichen Jahresarbeitslosenquote für das Jahr 2011 ab (Folie 7).</a:t>
            </a:r>
          </a:p>
          <a:p>
            <a:pPr marL="178375" indent="-178375">
              <a:lnSpc>
                <a:spcPct val="90000"/>
              </a:lnSpc>
              <a:buFontTx/>
              <a:buNone/>
            </a:pPr>
            <a:endParaRPr lang="de-DE" sz="800" i="1" baseline="0" dirty="0" smtClean="0"/>
          </a:p>
          <a:p>
            <a:r>
              <a:rPr lang="de-DE" sz="1200" b="1" i="1" u="none" strike="noStrike" kern="1200" baseline="0" dirty="0" smtClean="0">
                <a:solidFill>
                  <a:schemeClr val="tx1"/>
                </a:solidFill>
                <a:latin typeface="+mn-lt"/>
                <a:ea typeface="+mn-ea"/>
                <a:cs typeface="+mn-cs"/>
              </a:rPr>
              <a:t>Tobias Maier, Gerd </a:t>
            </a:r>
            <a:r>
              <a:rPr lang="de-DE" sz="1200" b="1" i="1" u="none" strike="noStrike" kern="1200" baseline="0" dirty="0" err="1" smtClean="0">
                <a:solidFill>
                  <a:schemeClr val="tx1"/>
                </a:solidFill>
                <a:latin typeface="+mn-lt"/>
                <a:ea typeface="+mn-ea"/>
                <a:cs typeface="+mn-cs"/>
              </a:rPr>
              <a:t>Zika</a:t>
            </a:r>
            <a:r>
              <a:rPr lang="de-DE" sz="1200" b="1" i="1" u="none" strike="noStrike" kern="1200" baseline="0" dirty="0" smtClean="0">
                <a:solidFill>
                  <a:schemeClr val="tx1"/>
                </a:solidFill>
                <a:latin typeface="+mn-lt"/>
                <a:ea typeface="+mn-ea"/>
                <a:cs typeface="+mn-cs"/>
              </a:rPr>
              <a:t>, Marc Ingo Wolter, Michael Kalinowski,</a:t>
            </a:r>
          </a:p>
          <a:p>
            <a:r>
              <a:rPr lang="de-DE" sz="1200" b="1" i="1" u="none" strike="noStrike" kern="1200" baseline="0" dirty="0" smtClean="0">
                <a:solidFill>
                  <a:schemeClr val="tx1"/>
                </a:solidFill>
                <a:latin typeface="+mn-lt"/>
                <a:ea typeface="+mn-ea"/>
                <a:cs typeface="+mn-cs"/>
              </a:rPr>
              <a:t>Robert </a:t>
            </a:r>
            <a:r>
              <a:rPr lang="de-DE" sz="1200" b="1" i="1" u="none" strike="noStrike" kern="1200" baseline="0" dirty="0" err="1" smtClean="0">
                <a:solidFill>
                  <a:schemeClr val="tx1"/>
                </a:solidFill>
                <a:latin typeface="+mn-lt"/>
                <a:ea typeface="+mn-ea"/>
                <a:cs typeface="+mn-cs"/>
              </a:rPr>
              <a:t>Helmrich</a:t>
            </a:r>
            <a:endParaRPr lang="de-DE" sz="1200" b="1" i="1"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Engpässe im mittleren</a:t>
            </a:r>
          </a:p>
          <a:p>
            <a:r>
              <a:rPr lang="de-DE" sz="1200" b="1" i="0" u="none" strike="noStrike" kern="1200" baseline="0" dirty="0" smtClean="0">
                <a:solidFill>
                  <a:schemeClr val="tx1"/>
                </a:solidFill>
                <a:latin typeface="+mn-lt"/>
                <a:ea typeface="+mn-ea"/>
                <a:cs typeface="+mn-cs"/>
              </a:rPr>
              <a:t>Qualifikationsbereich trotz erhöhter</a:t>
            </a:r>
          </a:p>
          <a:p>
            <a:r>
              <a:rPr lang="de-DE" sz="1200" b="1" i="0" u="none" strike="noStrike" kern="1200" baseline="0" dirty="0" smtClean="0">
                <a:solidFill>
                  <a:schemeClr val="tx1"/>
                </a:solidFill>
                <a:latin typeface="+mn-lt"/>
                <a:ea typeface="+mn-ea"/>
                <a:cs typeface="+mn-cs"/>
              </a:rPr>
              <a:t>Zuwanderung</a:t>
            </a:r>
          </a:p>
          <a:p>
            <a:r>
              <a:rPr lang="de-DE" sz="1200" b="0" i="0" u="none" strike="noStrike" kern="1200" baseline="0" dirty="0" smtClean="0">
                <a:solidFill>
                  <a:schemeClr val="tx1"/>
                </a:solidFill>
                <a:latin typeface="+mn-lt"/>
                <a:ea typeface="+mn-ea"/>
                <a:cs typeface="+mn-cs"/>
              </a:rPr>
              <a:t>Aktuelle Ergebnisse der BIBB-IAB-</a:t>
            </a:r>
            <a:r>
              <a:rPr lang="de-DE" sz="1200" b="0" i="0" u="none" strike="noStrike" kern="1200" baseline="0" dirty="0" err="1" smtClean="0">
                <a:solidFill>
                  <a:schemeClr val="tx1"/>
                </a:solidFill>
                <a:latin typeface="+mn-lt"/>
                <a:ea typeface="+mn-ea"/>
                <a:cs typeface="+mn-cs"/>
              </a:rPr>
              <a:t>Qualifikationsund</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Berufsfeldprojektionen bis zum Jahr 2030</a:t>
            </a:r>
          </a:p>
          <a:p>
            <a:r>
              <a:rPr lang="de-DE" sz="1200" b="0" i="0" u="none" strike="noStrike" kern="1200" baseline="0" dirty="0" smtClean="0">
                <a:solidFill>
                  <a:schemeClr val="tx1"/>
                </a:solidFill>
                <a:latin typeface="+mn-lt"/>
                <a:ea typeface="+mn-ea"/>
                <a:cs typeface="+mn-cs"/>
              </a:rPr>
              <a:t>unter Berücksichtigung von Lohnentwicklungen</a:t>
            </a:r>
          </a:p>
          <a:p>
            <a:r>
              <a:rPr lang="de-DE" sz="1200" b="0" i="0" u="none" strike="noStrike" kern="1200" baseline="0" dirty="0" smtClean="0">
                <a:solidFill>
                  <a:schemeClr val="tx1"/>
                </a:solidFill>
                <a:latin typeface="+mn-lt"/>
                <a:ea typeface="+mn-ea"/>
                <a:cs typeface="+mn-cs"/>
              </a:rPr>
              <a:t>und beruflicher Flexibilität</a:t>
            </a:r>
          </a:p>
          <a:p>
            <a:r>
              <a:rPr lang="de-DE" sz="1200" b="1" i="0" u="none" strike="noStrike" kern="1200" baseline="0" dirty="0" smtClean="0">
                <a:solidFill>
                  <a:schemeClr val="tx1"/>
                </a:solidFill>
                <a:latin typeface="+mn-lt"/>
                <a:ea typeface="+mn-ea"/>
                <a:cs typeface="+mn-cs"/>
              </a:rPr>
              <a:t>Die Ergebnisse der dritten Welle der Qualifikations- und Berufsfeldprojektionen,</a:t>
            </a:r>
          </a:p>
          <a:p>
            <a:r>
              <a:rPr lang="de-DE" sz="1200" b="1" i="0" u="none" strike="noStrike" kern="1200" baseline="0" dirty="0" smtClean="0">
                <a:solidFill>
                  <a:schemeClr val="tx1"/>
                </a:solidFill>
                <a:latin typeface="+mn-lt"/>
                <a:ea typeface="+mn-ea"/>
                <a:cs typeface="+mn-cs"/>
              </a:rPr>
              <a:t>die unter der gemeinsamen Leitung des Bundesinstituts</a:t>
            </a:r>
          </a:p>
          <a:p>
            <a:r>
              <a:rPr lang="de-DE" sz="1200" b="1" i="0" u="none" strike="noStrike" kern="1200" baseline="0" dirty="0" smtClean="0">
                <a:solidFill>
                  <a:schemeClr val="tx1"/>
                </a:solidFill>
                <a:latin typeface="+mn-lt"/>
                <a:ea typeface="+mn-ea"/>
                <a:cs typeface="+mn-cs"/>
              </a:rPr>
              <a:t>für Berufsbildung (BIBB) und des Instituts für Arbeitsmarkt- und</a:t>
            </a:r>
          </a:p>
          <a:p>
            <a:r>
              <a:rPr lang="de-DE" sz="1200" b="1" i="0" u="none" strike="noStrike" kern="1200" baseline="0" dirty="0" smtClean="0">
                <a:solidFill>
                  <a:schemeClr val="tx1"/>
                </a:solidFill>
                <a:latin typeface="+mn-lt"/>
                <a:ea typeface="+mn-ea"/>
                <a:cs typeface="+mn-cs"/>
              </a:rPr>
              <a:t>Berufsforschung (IAB) durchgeführt werden, geben einen Überblick</a:t>
            </a:r>
          </a:p>
          <a:p>
            <a:r>
              <a:rPr lang="de-DE" sz="1200" b="1" i="0" u="none" strike="noStrike" kern="1200" baseline="0" dirty="0" smtClean="0">
                <a:solidFill>
                  <a:schemeClr val="tx1"/>
                </a:solidFill>
                <a:latin typeface="+mn-lt"/>
                <a:ea typeface="+mn-ea"/>
                <a:cs typeface="+mn-cs"/>
              </a:rPr>
              <a:t>über die voraussichtliche Entwicklung des deutschen Arbeitsmarktes</a:t>
            </a:r>
          </a:p>
          <a:p>
            <a:r>
              <a:rPr lang="de-DE" sz="1200" b="1" i="0" u="none" strike="noStrike" kern="1200" baseline="0" dirty="0" smtClean="0">
                <a:solidFill>
                  <a:schemeClr val="tx1"/>
                </a:solidFill>
                <a:latin typeface="+mn-lt"/>
                <a:ea typeface="+mn-ea"/>
                <a:cs typeface="+mn-cs"/>
              </a:rPr>
              <a:t>bis zum Jahr 2030. Unter der Annahme, dass bisherige Verhaltensweisen</a:t>
            </a:r>
          </a:p>
          <a:p>
            <a:r>
              <a:rPr lang="de-DE" sz="1200" b="1" i="0" u="none" strike="noStrike" kern="1200" baseline="0" dirty="0" smtClean="0">
                <a:solidFill>
                  <a:schemeClr val="tx1"/>
                </a:solidFill>
                <a:latin typeface="+mn-lt"/>
                <a:ea typeface="+mn-ea"/>
                <a:cs typeface="+mn-cs"/>
              </a:rPr>
              <a:t>fortbestehen werden, zeigt sich, dass Engpässe im mittleren</a:t>
            </a:r>
          </a:p>
          <a:p>
            <a:r>
              <a:rPr lang="de-DE" sz="1200" b="1" i="0" u="none" strike="noStrike" kern="1200" baseline="0" dirty="0" smtClean="0">
                <a:solidFill>
                  <a:schemeClr val="tx1"/>
                </a:solidFill>
                <a:latin typeface="+mn-lt"/>
                <a:ea typeface="+mn-ea"/>
                <a:cs typeface="+mn-cs"/>
              </a:rPr>
              <a:t>Qualifikationsbereich bestehen werden, obwohl im Vergleich zu den</a:t>
            </a:r>
          </a:p>
          <a:p>
            <a:r>
              <a:rPr lang="de-DE" sz="1200" b="1" i="0" u="none" strike="noStrike" kern="1200" baseline="0" dirty="0" smtClean="0">
                <a:solidFill>
                  <a:schemeClr val="tx1"/>
                </a:solidFill>
                <a:latin typeface="+mn-lt"/>
                <a:ea typeface="+mn-ea"/>
                <a:cs typeface="+mn-cs"/>
              </a:rPr>
              <a:t>beiden ersten Wellen eine erhöhte Zuwanderung berücksichtigt</a:t>
            </a:r>
          </a:p>
          <a:p>
            <a:r>
              <a:rPr lang="de-DE" sz="1200" b="1" i="0" u="none" strike="noStrike" kern="1200" baseline="0" dirty="0" smtClean="0">
                <a:solidFill>
                  <a:schemeClr val="tx1"/>
                </a:solidFill>
                <a:latin typeface="+mn-lt"/>
                <a:ea typeface="+mn-ea"/>
                <a:cs typeface="+mn-cs"/>
              </a:rPr>
              <a:t>wurde. Selbst erstmals in der Modellierung berücksichtigte Lohnanpassungen</a:t>
            </a:r>
          </a:p>
          <a:p>
            <a:r>
              <a:rPr lang="de-DE" sz="1200" b="1" i="0" u="none" strike="noStrike" kern="1200" baseline="0" dirty="0" smtClean="0">
                <a:solidFill>
                  <a:schemeClr val="tx1"/>
                </a:solidFill>
                <a:latin typeface="+mn-lt"/>
                <a:ea typeface="+mn-ea"/>
                <a:cs typeface="+mn-cs"/>
              </a:rPr>
              <a:t>der Arbeitgeber können berufliche Engpässe nicht ausgleichen.</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Modell; mit eingerechnet:</a:t>
            </a:r>
          </a:p>
          <a:p>
            <a:r>
              <a:rPr lang="de-DE" sz="1200" b="1" i="0" u="none" strike="noStrike" kern="1200" baseline="0" dirty="0" smtClean="0">
                <a:solidFill>
                  <a:schemeClr val="tx1"/>
                </a:solidFill>
                <a:latin typeface="+mn-lt"/>
                <a:ea typeface="+mn-ea"/>
                <a:cs typeface="+mn-cs"/>
              </a:rPr>
              <a:t>berufliche Flexibilität</a:t>
            </a:r>
          </a:p>
          <a:p>
            <a:r>
              <a:rPr lang="de-DE" sz="1200" b="1" i="0" u="none" strike="noStrike" kern="1200" baseline="0" dirty="0" smtClean="0">
                <a:solidFill>
                  <a:schemeClr val="tx1"/>
                </a:solidFill>
                <a:latin typeface="+mn-lt"/>
                <a:ea typeface="+mn-ea"/>
                <a:cs typeface="+mn-cs"/>
              </a:rPr>
              <a:t>Marktausgleich durch Lohnanreize</a:t>
            </a:r>
          </a:p>
          <a:p>
            <a:r>
              <a:rPr lang="de-DE" sz="1200" b="1" i="0" u="none" strike="noStrike" kern="1200" baseline="0" dirty="0" smtClean="0">
                <a:solidFill>
                  <a:schemeClr val="tx1"/>
                </a:solidFill>
                <a:latin typeface="+mn-lt"/>
                <a:ea typeface="+mn-ea"/>
                <a:cs typeface="+mn-cs"/>
              </a:rPr>
              <a:t>Migrationsbewegungen</a:t>
            </a:r>
          </a:p>
          <a:p>
            <a:r>
              <a:rPr lang="de-DE" sz="1200" b="1" i="0" u="none" strike="noStrike" kern="1200" baseline="0" dirty="0" smtClean="0">
                <a:solidFill>
                  <a:schemeClr val="tx1"/>
                </a:solidFill>
                <a:latin typeface="+mn-lt"/>
                <a:ea typeface="+mn-ea"/>
                <a:cs typeface="+mn-cs"/>
              </a:rPr>
              <a:t>Bildungsbeteiligung</a:t>
            </a:r>
          </a:p>
          <a:p>
            <a:r>
              <a:rPr lang="de-DE" sz="1200" b="1" i="0" u="none" strike="noStrike" kern="1200" baseline="0" dirty="0" smtClean="0">
                <a:solidFill>
                  <a:schemeClr val="tx1"/>
                </a:solidFill>
                <a:latin typeface="+mn-lt"/>
                <a:ea typeface="+mn-ea"/>
                <a:cs typeface="+mn-cs"/>
              </a:rPr>
              <a:t>Erwerbsbeteiligung</a:t>
            </a:r>
          </a:p>
          <a:p>
            <a:r>
              <a:rPr lang="de-DE" sz="1200" b="1" i="0" u="none" strike="noStrike" kern="1200" baseline="0" dirty="0" smtClean="0">
                <a:solidFill>
                  <a:schemeClr val="tx1"/>
                </a:solidFill>
                <a:latin typeface="+mn-lt"/>
                <a:ea typeface="+mn-ea"/>
                <a:cs typeface="+mn-cs"/>
              </a:rPr>
              <a:t>Demographie</a:t>
            </a:r>
          </a:p>
          <a:p>
            <a:r>
              <a:rPr lang="de-DE" sz="1200" b="1" i="0" u="none" strike="noStrike" kern="1200" baseline="0" dirty="0" smtClean="0">
                <a:solidFill>
                  <a:schemeClr val="tx1"/>
                </a:solidFill>
                <a:latin typeface="+mn-lt"/>
                <a:ea typeface="+mn-ea"/>
                <a:cs typeface="+mn-cs"/>
              </a:rPr>
              <a:t>Kompensationseffekte durch alternative (höhere) Qualifikationsgruppen (Bachelors drängen in mittlere Bildungseben)</a:t>
            </a:r>
          </a:p>
          <a:p>
            <a:endParaRPr lang="de-DE" sz="1200" b="1" i="0" u="none" strike="noStrike" kern="1200" baseline="0" dirty="0" smtClean="0">
              <a:solidFill>
                <a:schemeClr val="tx1"/>
              </a:solidFill>
              <a:latin typeface="+mn-lt"/>
              <a:ea typeface="+mn-ea"/>
              <a:cs typeface="+mn-cs"/>
            </a:endParaRPr>
          </a:p>
          <a:p>
            <a:endParaRPr lang="de-DE" sz="1200" b="1"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Während immer mehr akademisch ausgebildete Personen in das</a:t>
            </a:r>
          </a:p>
          <a:p>
            <a:r>
              <a:rPr lang="de-DE" sz="1200" b="0" i="0" u="none" strike="noStrike" kern="1200" baseline="0" dirty="0" smtClean="0">
                <a:solidFill>
                  <a:schemeClr val="tx1"/>
                </a:solidFill>
                <a:latin typeface="+mn-lt"/>
                <a:ea typeface="+mn-ea"/>
                <a:cs typeface="+mn-cs"/>
              </a:rPr>
              <a:t>Erwerbsleben eintreten als ausscheiden, verringert sich die Zahl an Erwerbspersonen in</a:t>
            </a:r>
          </a:p>
          <a:p>
            <a:r>
              <a:rPr lang="de-DE" sz="1200" b="0" i="0" u="none" strike="noStrike" kern="1200" baseline="0" dirty="0" smtClean="0">
                <a:solidFill>
                  <a:schemeClr val="tx1"/>
                </a:solidFill>
                <a:latin typeface="+mn-lt"/>
                <a:ea typeface="+mn-ea"/>
                <a:cs typeface="+mn-cs"/>
              </a:rPr>
              <a:t>den anderen Qualifikationsstufen. Zwar werden auch im Jahr 2030 Personen mit</a:t>
            </a:r>
          </a:p>
          <a:p>
            <a:r>
              <a:rPr lang="de-DE" sz="1200" b="0" i="0" u="none" strike="noStrike" kern="1200" baseline="0" dirty="0" smtClean="0">
                <a:solidFill>
                  <a:schemeClr val="tx1"/>
                </a:solidFill>
                <a:latin typeface="+mn-lt"/>
                <a:ea typeface="+mn-ea"/>
                <a:cs typeface="+mn-cs"/>
              </a:rPr>
              <a:t>einer abgeschlossenen Berufsausbildung die Mehrheit der Erwerbspersonen stellen, allerdings</a:t>
            </a:r>
          </a:p>
          <a:p>
            <a:r>
              <a:rPr lang="de-DE" sz="1200" b="0" i="0" u="none" strike="noStrike" kern="1200" baseline="0" dirty="0" smtClean="0">
                <a:solidFill>
                  <a:schemeClr val="tx1"/>
                </a:solidFill>
                <a:latin typeface="+mn-lt"/>
                <a:ea typeface="+mn-ea"/>
                <a:cs typeface="+mn-cs"/>
              </a:rPr>
              <a:t>nimmt der Anteil von knapp 57,1 Prozent im Jahr 2012 auf rund 52,4 Prozent im Jahr 2030 ab.</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Betrachtet man die Personen </a:t>
            </a:r>
            <a:r>
              <a:rPr lang="de-DE" sz="1200" b="1" i="0" u="none" strike="noStrike" kern="1200" baseline="0" dirty="0" smtClean="0">
                <a:solidFill>
                  <a:schemeClr val="tx1"/>
                </a:solidFill>
                <a:latin typeface="+mn-lt"/>
                <a:ea typeface="+mn-ea"/>
                <a:cs typeface="+mn-cs"/>
              </a:rPr>
              <a:t>mit abgeschlossener Berufsbildung</a:t>
            </a:r>
            <a:r>
              <a:rPr lang="de-DE" sz="1200" b="0" i="0" u="none" strike="noStrike" kern="1200" baseline="0" dirty="0" smtClean="0">
                <a:solidFill>
                  <a:schemeClr val="tx1"/>
                </a:solidFill>
                <a:latin typeface="+mn-lt"/>
                <a:ea typeface="+mn-ea"/>
                <a:cs typeface="+mn-cs"/>
              </a:rPr>
              <a:t>, so wird er -</a:t>
            </a:r>
          </a:p>
          <a:p>
            <a:r>
              <a:rPr lang="de-DE" sz="1200" b="0" i="0" u="none" strike="noStrike" kern="1200" baseline="0" dirty="0" smtClean="0">
                <a:solidFill>
                  <a:schemeClr val="tx1"/>
                </a:solidFill>
                <a:latin typeface="+mn-lt"/>
                <a:ea typeface="+mn-ea"/>
                <a:cs typeface="+mn-cs"/>
              </a:rPr>
              <a:t>sichtlich, dass eine (Nach)</a:t>
            </a:r>
            <a:r>
              <a:rPr lang="de-DE" sz="1200" b="0" i="0" u="none" strike="noStrike" kern="1200" baseline="0" dirty="0" err="1" smtClean="0">
                <a:solidFill>
                  <a:schemeClr val="tx1"/>
                </a:solidFill>
                <a:latin typeface="+mn-lt"/>
                <a:ea typeface="+mn-ea"/>
                <a:cs typeface="+mn-cs"/>
              </a:rPr>
              <a:t>qualifizierung</a:t>
            </a:r>
            <a:r>
              <a:rPr lang="de-DE" sz="1200" b="0" i="0" u="none" strike="noStrike" kern="1200" baseline="0" dirty="0" smtClean="0">
                <a:solidFill>
                  <a:schemeClr val="tx1"/>
                </a:solidFill>
                <a:latin typeface="+mn-lt"/>
                <a:ea typeface="+mn-ea"/>
                <a:cs typeface="+mn-cs"/>
              </a:rPr>
              <a:t> von nicht formal Qualifizierten auch aus gesamtwirtschaftlicher</a:t>
            </a:r>
          </a:p>
          <a:p>
            <a:r>
              <a:rPr lang="de-DE" sz="1200" b="0" i="0" u="none" strike="noStrike" kern="1200" baseline="0" dirty="0" smtClean="0">
                <a:solidFill>
                  <a:schemeClr val="tx1"/>
                </a:solidFill>
                <a:latin typeface="+mn-lt"/>
                <a:ea typeface="+mn-ea"/>
                <a:cs typeface="+mn-cs"/>
              </a:rPr>
              <a:t>Sicht sinnvoll ist, um den voraussichtlichen Bedarf an Fachkräften im</a:t>
            </a:r>
          </a:p>
          <a:p>
            <a:r>
              <a:rPr lang="de-DE" sz="1200" b="0" i="0" u="none" strike="noStrike" kern="1200" baseline="0" dirty="0" smtClean="0">
                <a:solidFill>
                  <a:schemeClr val="tx1"/>
                </a:solidFill>
                <a:latin typeface="+mn-lt"/>
                <a:ea typeface="+mn-ea"/>
                <a:cs typeface="+mn-cs"/>
              </a:rPr>
              <a:t>mittleren Qualifikationssegment zu decken. Hier wird es trotz einer erhöhten Zuwanderung</a:t>
            </a:r>
          </a:p>
          <a:p>
            <a:r>
              <a:rPr lang="de-DE" sz="1200" b="0" i="0" u="none" strike="noStrike" kern="1200" baseline="0" dirty="0" smtClean="0">
                <a:solidFill>
                  <a:schemeClr val="tx1"/>
                </a:solidFill>
                <a:latin typeface="+mn-lt"/>
                <a:ea typeface="+mn-ea"/>
                <a:cs typeface="+mn-cs"/>
              </a:rPr>
              <a:t>durch das beginnende, altersbedingte Ausscheiden der geburtenstarken Jahr -</a:t>
            </a:r>
          </a:p>
          <a:p>
            <a:r>
              <a:rPr lang="de-DE" sz="1200" b="0" i="0" u="none" strike="noStrike" kern="1200" baseline="0" dirty="0" err="1" smtClean="0">
                <a:solidFill>
                  <a:schemeClr val="tx1"/>
                </a:solidFill>
                <a:latin typeface="+mn-lt"/>
                <a:ea typeface="+mn-ea"/>
                <a:cs typeface="+mn-cs"/>
              </a:rPr>
              <a:t>gänge</a:t>
            </a:r>
            <a:r>
              <a:rPr lang="de-DE" sz="1200" b="0" i="0" u="none" strike="noStrike" kern="1200" baseline="0" dirty="0" smtClean="0">
                <a:solidFill>
                  <a:schemeClr val="tx1"/>
                </a:solidFill>
                <a:latin typeface="+mn-lt"/>
                <a:ea typeface="+mn-ea"/>
                <a:cs typeface="+mn-cs"/>
              </a:rPr>
              <a:t> („Baby-</a:t>
            </a:r>
            <a:r>
              <a:rPr lang="de-DE" sz="1200" b="0" i="0" u="none" strike="noStrike" kern="1200" baseline="0" dirty="0" err="1" smtClean="0">
                <a:solidFill>
                  <a:schemeClr val="tx1"/>
                </a:solidFill>
                <a:latin typeface="+mn-lt"/>
                <a:ea typeface="+mn-ea"/>
                <a:cs typeface="+mn-cs"/>
              </a:rPr>
              <a:t>Boomer</a:t>
            </a:r>
            <a:r>
              <a:rPr lang="de-DE" sz="1200" b="0" i="0" u="none" strike="noStrike" kern="1200" baseline="0" dirty="0" smtClean="0">
                <a:solidFill>
                  <a:schemeClr val="tx1"/>
                </a:solidFill>
                <a:latin typeface="+mn-lt"/>
                <a:ea typeface="+mn-ea"/>
                <a:cs typeface="+mn-cs"/>
              </a:rPr>
              <a:t>-Generation“) voraussichtlich zu Engpässen ab Mitte der 2020er-</a:t>
            </a:r>
          </a:p>
          <a:p>
            <a:r>
              <a:rPr lang="de-DE" sz="1200" b="0" i="0" u="none" strike="noStrike" kern="1200" baseline="0" dirty="0" smtClean="0">
                <a:solidFill>
                  <a:schemeClr val="tx1"/>
                </a:solidFill>
                <a:latin typeface="+mn-lt"/>
                <a:ea typeface="+mn-ea"/>
                <a:cs typeface="+mn-cs"/>
              </a:rPr>
              <a:t>Jahre kommen.</a:t>
            </a:r>
          </a:p>
          <a:p>
            <a:r>
              <a:rPr lang="de-DE" sz="1200" b="0" i="0" u="none" strike="noStrike" kern="1200" baseline="0" dirty="0" smtClean="0">
                <a:solidFill>
                  <a:schemeClr val="tx1"/>
                </a:solidFill>
                <a:latin typeface="+mn-lt"/>
                <a:ea typeface="+mn-ea"/>
                <a:cs typeface="+mn-cs"/>
              </a:rPr>
              <a:t>Trotz einer erhöhten Zuwanderung und steigender Erwerbsquoten wird es nicht gelingen, den</a:t>
            </a:r>
          </a:p>
          <a:p>
            <a:r>
              <a:rPr lang="de-DE" sz="1200" b="0" i="0" u="none" strike="noStrike" kern="1200" baseline="0" dirty="0" smtClean="0">
                <a:solidFill>
                  <a:schemeClr val="tx1"/>
                </a:solidFill>
                <a:latin typeface="+mn-lt"/>
                <a:ea typeface="+mn-ea"/>
                <a:cs typeface="+mn-cs"/>
              </a:rPr>
              <a:t>relativ konstanten Fachkräftebedarf auf der mittleren Qualifikationsebene langfristig zu</a:t>
            </a:r>
          </a:p>
          <a:p>
            <a:r>
              <a:rPr lang="de-DE" sz="1200" b="0" i="0" u="none" strike="noStrike" kern="1200" baseline="0" dirty="0" smtClean="0">
                <a:solidFill>
                  <a:schemeClr val="tx1"/>
                </a:solidFill>
                <a:latin typeface="+mn-lt"/>
                <a:ea typeface="+mn-ea"/>
                <a:cs typeface="+mn-cs"/>
              </a:rPr>
              <a:t>befriedigen. Dies ist zum einen der schrumpfenden Erwerbsbevölkerung, zum anderen</a:t>
            </a:r>
          </a:p>
          <a:p>
            <a:r>
              <a:rPr lang="de-DE" sz="1200" b="0" i="0" u="none" strike="noStrike" kern="1200" baseline="0" dirty="0" smtClean="0">
                <a:solidFill>
                  <a:schemeClr val="tx1"/>
                </a:solidFill>
                <a:latin typeface="+mn-lt"/>
                <a:ea typeface="+mn-ea"/>
                <a:cs typeface="+mn-cs"/>
              </a:rPr>
              <a:t>aber auch der einseitigen Bildungsexpansion geschuldet. So führte letztere zwar zu einem</a:t>
            </a:r>
          </a:p>
          <a:p>
            <a:r>
              <a:rPr lang="de-DE" sz="1200" b="0" i="0" u="none" strike="noStrike" kern="1200" baseline="0" dirty="0" smtClean="0">
                <a:solidFill>
                  <a:schemeClr val="tx1"/>
                </a:solidFill>
                <a:latin typeface="+mn-lt"/>
                <a:ea typeface="+mn-ea"/>
                <a:cs typeface="+mn-cs"/>
              </a:rPr>
              <a:t>Anstieg an Hochqualifizierten, allerdings konnte der Anteil an Personen ohne abgeschlossene</a:t>
            </a:r>
          </a:p>
          <a:p>
            <a:r>
              <a:rPr lang="de-DE" sz="1200" b="0" i="0" u="none" strike="noStrike" kern="1200" baseline="0" dirty="0" smtClean="0">
                <a:solidFill>
                  <a:schemeClr val="tx1"/>
                </a:solidFill>
                <a:latin typeface="+mn-lt"/>
                <a:ea typeface="+mn-ea"/>
                <a:cs typeface="+mn-cs"/>
              </a:rPr>
              <a:t>Berufsausbildung nicht merklich verringert werden. Hier sind zwar im Bereich</a:t>
            </a:r>
          </a:p>
          <a:p>
            <a:r>
              <a:rPr lang="de-DE" sz="1200" b="0" i="0" u="none" strike="noStrike" kern="1200" baseline="0" dirty="0" smtClean="0">
                <a:solidFill>
                  <a:schemeClr val="tx1"/>
                </a:solidFill>
                <a:latin typeface="+mn-lt"/>
                <a:ea typeface="+mn-ea"/>
                <a:cs typeface="+mn-cs"/>
              </a:rPr>
              <a:t>der jüngeren Erwerbspersonen Fortschritte zu erkennen, jedoch muss diese positive Entwicklung</a:t>
            </a:r>
          </a:p>
          <a:p>
            <a:r>
              <a:rPr lang="de-DE" sz="1200" b="0" i="0" u="none" strike="noStrike" kern="1200" baseline="0" dirty="0" smtClean="0">
                <a:solidFill>
                  <a:schemeClr val="tx1"/>
                </a:solidFill>
                <a:latin typeface="+mn-lt"/>
                <a:ea typeface="+mn-ea"/>
                <a:cs typeface="+mn-cs"/>
              </a:rPr>
              <a:t>unbedingt intensiviert werden, um die drohende Fachkräftelücke auf der mittleren</a:t>
            </a:r>
          </a:p>
          <a:p>
            <a:r>
              <a:rPr lang="de-DE" sz="1200" b="0" i="0" u="none" strike="noStrike" kern="1200" baseline="0" dirty="0" smtClean="0">
                <a:solidFill>
                  <a:schemeClr val="tx1"/>
                </a:solidFill>
                <a:latin typeface="+mn-lt"/>
                <a:ea typeface="+mn-ea"/>
                <a:cs typeface="+mn-cs"/>
              </a:rPr>
              <a:t>Qualifikationsebene zu verringern. Sollte diese Lücke nicht geschlossen werden,</a:t>
            </a:r>
          </a:p>
          <a:p>
            <a:r>
              <a:rPr lang="de-DE" sz="1200" b="0" i="0" u="none" strike="noStrike" kern="1200" baseline="0" dirty="0" smtClean="0">
                <a:solidFill>
                  <a:schemeClr val="tx1"/>
                </a:solidFill>
                <a:latin typeface="+mn-lt"/>
                <a:ea typeface="+mn-ea"/>
                <a:cs typeface="+mn-cs"/>
              </a:rPr>
              <a:t>kann dies langanhaltende Wirkungen auf die Struktur der deutschen Volkswirtschaft</a:t>
            </a:r>
          </a:p>
          <a:p>
            <a:r>
              <a:rPr lang="de-DE" sz="1200" b="0" i="0" u="none" strike="noStrike" kern="1200" baseline="0" dirty="0" smtClean="0">
                <a:solidFill>
                  <a:schemeClr val="tx1"/>
                </a:solidFill>
                <a:latin typeface="+mn-lt"/>
                <a:ea typeface="+mn-ea"/>
                <a:cs typeface="+mn-cs"/>
              </a:rPr>
              <a:t>haben. Unternehmen müssten ihre Produktionsprozesse umstellen, sodass z. B. eine</a:t>
            </a:r>
          </a:p>
          <a:p>
            <a:r>
              <a:rPr lang="de-DE" sz="1200" b="0" i="0" u="none" strike="noStrike" kern="1200" baseline="0" dirty="0" smtClean="0">
                <a:solidFill>
                  <a:schemeClr val="tx1"/>
                </a:solidFill>
                <a:latin typeface="+mn-lt"/>
                <a:ea typeface="+mn-ea"/>
                <a:cs typeface="+mn-cs"/>
              </a:rPr>
              <a:t>Arbeitsteilung zwischen Hoch- und Geringqualifizierten stattfindet, oder eventuell auch</a:t>
            </a:r>
          </a:p>
          <a:p>
            <a:r>
              <a:rPr lang="de-DE" sz="1200" b="0" i="0" u="none" strike="noStrike" kern="1200" baseline="0" dirty="0" smtClean="0">
                <a:solidFill>
                  <a:schemeClr val="tx1"/>
                </a:solidFill>
                <a:latin typeface="+mn-lt"/>
                <a:ea typeface="+mn-ea"/>
                <a:cs typeface="+mn-cs"/>
              </a:rPr>
              <a:t>ins Ausland auslagern. Letzteres würde eine De-Industrialisierung Deutschlands vorantreiben,</a:t>
            </a:r>
          </a:p>
          <a:p>
            <a:r>
              <a:rPr lang="de-DE" sz="1200" b="0" i="0" u="none" strike="noStrike" kern="1200" baseline="0" dirty="0" smtClean="0">
                <a:solidFill>
                  <a:schemeClr val="tx1"/>
                </a:solidFill>
                <a:latin typeface="+mn-lt"/>
                <a:ea typeface="+mn-ea"/>
                <a:cs typeface="+mn-cs"/>
              </a:rPr>
              <a:t>die anhaltende Folgen hätte, denn auch das Wachstum der </a:t>
            </a:r>
            <a:r>
              <a:rPr lang="de-DE" sz="1200" b="0" i="0" u="none" strike="noStrike" kern="1200" baseline="0" dirty="0" err="1" smtClean="0">
                <a:solidFill>
                  <a:schemeClr val="tx1"/>
                </a:solidFill>
                <a:latin typeface="+mn-lt"/>
                <a:ea typeface="+mn-ea"/>
                <a:cs typeface="+mn-cs"/>
              </a:rPr>
              <a:t>unternehmens</a:t>
            </a:r>
            <a:r>
              <a:rPr lang="de-DE" sz="1200" b="0" i="0" u="none" strike="noStrike" kern="1200" baseline="0" dirty="0" smtClean="0">
                <a:solidFill>
                  <a:schemeClr val="tx1"/>
                </a:solidFill>
                <a:latin typeface="+mn-lt"/>
                <a:ea typeface="+mn-ea"/>
                <a:cs typeface="+mn-cs"/>
              </a:rPr>
              <a:t> -</a:t>
            </a:r>
          </a:p>
          <a:p>
            <a:r>
              <a:rPr lang="de-DE" sz="1200" b="0" i="0" u="none" strike="noStrike" kern="1200" baseline="0" dirty="0" smtClean="0">
                <a:solidFill>
                  <a:schemeClr val="tx1"/>
                </a:solidFill>
                <a:latin typeface="+mn-lt"/>
                <a:ea typeface="+mn-ea"/>
                <a:cs typeface="+mn-cs"/>
              </a:rPr>
              <a:t>nahen Dienstleistungen basiert auf einer leistungsfähigen industriellen Basis. In den</a:t>
            </a:r>
          </a:p>
          <a:p>
            <a:r>
              <a:rPr lang="de-DE" sz="1200" b="0" i="0" u="none" strike="noStrike" kern="1200" baseline="0" dirty="0" smtClean="0">
                <a:solidFill>
                  <a:schemeClr val="tx1"/>
                </a:solidFill>
                <a:latin typeface="+mn-lt"/>
                <a:ea typeface="+mn-ea"/>
                <a:cs typeface="+mn-cs"/>
              </a:rPr>
              <a:t>letzten Jahren wurden die richtigen Grundsteine gelegt, um die für den wirtschaftlichen</a:t>
            </a:r>
          </a:p>
          <a:p>
            <a:r>
              <a:rPr lang="de-DE" sz="1200" b="0" i="0" u="none" strike="noStrike" kern="1200" baseline="0" dirty="0" smtClean="0">
                <a:solidFill>
                  <a:schemeClr val="tx1"/>
                </a:solidFill>
                <a:latin typeface="+mn-lt"/>
                <a:ea typeface="+mn-ea"/>
                <a:cs typeface="+mn-cs"/>
              </a:rPr>
              <a:t>Wohlstand notwendigen Kompetenzen für Forschung und Entwicklung</a:t>
            </a:r>
          </a:p>
          <a:p>
            <a:r>
              <a:rPr lang="de-DE" sz="1200" b="0" i="0" u="none" strike="noStrike" kern="1200" baseline="0" dirty="0" smtClean="0">
                <a:solidFill>
                  <a:schemeClr val="tx1"/>
                </a:solidFill>
                <a:latin typeface="+mn-lt"/>
                <a:ea typeface="+mn-ea"/>
                <a:cs typeface="+mn-cs"/>
              </a:rPr>
              <a:t>dauerhaft zu sichern; nun sollten auch Maßnahmen ergriffen werden, um die Wertschöpfung</a:t>
            </a:r>
          </a:p>
          <a:p>
            <a:r>
              <a:rPr lang="de-DE" sz="1200" b="0" i="0" u="none" strike="noStrike" kern="1200" baseline="0" dirty="0" smtClean="0">
                <a:solidFill>
                  <a:schemeClr val="tx1"/>
                </a:solidFill>
                <a:latin typeface="+mn-lt"/>
                <a:ea typeface="+mn-ea"/>
                <a:cs typeface="+mn-cs"/>
              </a:rPr>
              <a:t>im produzierenden Bereich in Deutschland zu halten. Denn über die</a:t>
            </a:r>
          </a:p>
          <a:p>
            <a:r>
              <a:rPr lang="de-DE" sz="1200" b="0" i="0" u="none" strike="noStrike" kern="1200" baseline="0" dirty="0" smtClean="0">
                <a:solidFill>
                  <a:schemeClr val="tx1"/>
                </a:solidFill>
                <a:latin typeface="+mn-lt"/>
                <a:ea typeface="+mn-ea"/>
                <a:cs typeface="+mn-cs"/>
              </a:rPr>
              <a:t>Zukunft Deutschlands als Exportland wird somit auch von der Arbeitsangebotsseite</a:t>
            </a:r>
          </a:p>
          <a:p>
            <a:r>
              <a:rPr lang="de-DE" sz="1200" b="0" i="0" u="none" strike="noStrike" kern="1200" baseline="0" dirty="0" smtClean="0">
                <a:solidFill>
                  <a:schemeClr val="tx1"/>
                </a:solidFill>
                <a:latin typeface="+mn-lt"/>
                <a:ea typeface="+mn-ea"/>
                <a:cs typeface="+mn-cs"/>
              </a:rPr>
              <a:t>entschieden.</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Hier zeigt sich, dass die Personen, die in das Erwerbsleben eintreten, höher qualifiziert </a:t>
            </a:r>
          </a:p>
          <a:p>
            <a:r>
              <a:rPr lang="de-DE" sz="1200" b="0" i="0" u="none" strike="noStrike" kern="1200" baseline="0" dirty="0" smtClean="0">
                <a:solidFill>
                  <a:schemeClr val="tx1"/>
                </a:solidFill>
                <a:latin typeface="+mn-lt"/>
                <a:ea typeface="+mn-ea"/>
                <a:cs typeface="+mn-cs"/>
              </a:rPr>
              <a:t>sind als diejenigen, die aus dem Erwerbsleben ausscheiden. So scheiden rund die</a:t>
            </a:r>
          </a:p>
          <a:p>
            <a:r>
              <a:rPr lang="de-DE" sz="1200" b="0" i="0" u="none" strike="noStrike" kern="1200" baseline="0" dirty="0" smtClean="0">
                <a:solidFill>
                  <a:schemeClr val="tx1"/>
                </a:solidFill>
                <a:latin typeface="+mn-lt"/>
                <a:ea typeface="+mn-ea"/>
                <a:cs typeface="+mn-cs"/>
              </a:rPr>
              <a:t>Hälfte der Erwerbspersonen in den produzierenden Berufen, die ihren Beruf vorwiegend</a:t>
            </a:r>
          </a:p>
          <a:p>
            <a:r>
              <a:rPr lang="de-DE" sz="1200" b="0" i="0" u="none" strike="noStrike" kern="1200" baseline="0" dirty="0" smtClean="0">
                <a:solidFill>
                  <a:schemeClr val="tx1"/>
                </a:solidFill>
                <a:latin typeface="+mn-lt"/>
                <a:ea typeface="+mn-ea"/>
                <a:cs typeface="+mn-cs"/>
              </a:rPr>
              <a:t>durch eine duale Ausbildung erlernt haben, aus dem Erwerbsleben aus. Am</a:t>
            </a:r>
          </a:p>
          <a:p>
            <a:r>
              <a:rPr lang="de-DE" sz="1200" b="0" i="0" u="none" strike="noStrike" kern="1200" baseline="0" dirty="0" smtClean="0">
                <a:solidFill>
                  <a:schemeClr val="tx1"/>
                </a:solidFill>
                <a:latin typeface="+mn-lt"/>
                <a:ea typeface="+mn-ea"/>
                <a:cs typeface="+mn-cs"/>
              </a:rPr>
              <a:t>höchsten sind die Anteile in den „Verkehrs-, Lager-, Transport-, Sicherheits-, Wachberufen“:</a:t>
            </a:r>
          </a:p>
          <a:p>
            <a:r>
              <a:rPr lang="de-DE" sz="1200" b="0" i="0" u="none" strike="noStrike" kern="1200" baseline="0" dirty="0" smtClean="0">
                <a:solidFill>
                  <a:schemeClr val="tx1"/>
                </a:solidFill>
                <a:latin typeface="+mn-lt"/>
                <a:ea typeface="+mn-ea"/>
                <a:cs typeface="+mn-cs"/>
              </a:rPr>
              <a:t>Von den 846.000 Personen im Jahr 2012 verlassen 437.000 Personen bis zum</a:t>
            </a:r>
          </a:p>
          <a:p>
            <a:r>
              <a:rPr lang="de-DE" sz="1200" b="0" i="0" u="none" strike="noStrike" kern="1200" baseline="0" dirty="0" smtClean="0">
                <a:solidFill>
                  <a:schemeClr val="tx1"/>
                </a:solidFill>
                <a:latin typeface="+mn-lt"/>
                <a:ea typeface="+mn-ea"/>
                <a:cs typeface="+mn-cs"/>
              </a:rPr>
              <a:t>Jahr 2030 den Arbeitsmarkt, dies sind rund 52 Prozent. Anteilsmäßig am geringsten ist</a:t>
            </a:r>
          </a:p>
          <a:p>
            <a:r>
              <a:rPr lang="de-DE" sz="1200" b="0" i="0" u="none" strike="noStrike" kern="1200" baseline="0" dirty="0" smtClean="0">
                <a:solidFill>
                  <a:schemeClr val="tx1"/>
                </a:solidFill>
                <a:latin typeface="+mn-lt"/>
                <a:ea typeface="+mn-ea"/>
                <a:cs typeface="+mn-cs"/>
              </a:rPr>
              <a:t>der Verlust bei den „Rechts-, Management und wirtschaftswissenschaftlichen Berufen“</a:t>
            </a:r>
          </a:p>
          <a:p>
            <a:r>
              <a:rPr lang="de-DE" sz="1200" b="0" i="0" u="none" strike="noStrike" kern="1200" baseline="0" dirty="0" smtClean="0">
                <a:solidFill>
                  <a:schemeClr val="tx1"/>
                </a:solidFill>
                <a:latin typeface="+mn-lt"/>
                <a:ea typeface="+mn-ea"/>
                <a:cs typeface="+mn-cs"/>
              </a:rPr>
              <a:t>und den „Medien-, Geistes- und Sozialwissenschaftlichen, Künstlerischen Berufen“:</a:t>
            </a:r>
          </a:p>
          <a:p>
            <a:r>
              <a:rPr lang="de-DE" sz="1200" b="0" i="0" u="none" strike="noStrike" kern="1200" baseline="0" dirty="0" smtClean="0">
                <a:solidFill>
                  <a:schemeClr val="tx1"/>
                </a:solidFill>
                <a:latin typeface="+mn-lt"/>
                <a:ea typeface="+mn-ea"/>
                <a:cs typeface="+mn-cs"/>
              </a:rPr>
              <a:t>Nur rund 30 Prozent des Ausgangsbestandes9 aus dem Jahr 2012 verlassen bis 2030</a:t>
            </a:r>
          </a:p>
          <a:p>
            <a:r>
              <a:rPr lang="de-DE" sz="1200" b="0" i="0" u="none" strike="noStrike" kern="1200" baseline="0" dirty="0" smtClean="0">
                <a:solidFill>
                  <a:schemeClr val="tx1"/>
                </a:solidFill>
                <a:latin typeface="+mn-lt"/>
                <a:ea typeface="+mn-ea"/>
                <a:cs typeface="+mn-cs"/>
              </a:rPr>
              <a:t>den Arbeitsmarkt. Die Entwicklung des Neuangebots verstärkt somit vor allem die</a:t>
            </a:r>
          </a:p>
          <a:p>
            <a:r>
              <a:rPr lang="de-DE" sz="1200" b="0" i="0" u="none" strike="noStrike" kern="1200" baseline="0" dirty="0" smtClean="0">
                <a:solidFill>
                  <a:schemeClr val="tx1"/>
                </a:solidFill>
                <a:latin typeface="+mn-lt"/>
                <a:ea typeface="+mn-ea"/>
                <a:cs typeface="+mn-cs"/>
              </a:rPr>
              <a:t>sekundären Dienstleistungsberufe, sodass beispielsweise das Angebot an Erwerbspersonen</a:t>
            </a:r>
          </a:p>
          <a:p>
            <a:r>
              <a:rPr lang="de-DE" sz="1200" b="0" i="0" u="none" strike="noStrike" kern="1200" baseline="0" dirty="0" smtClean="0">
                <a:solidFill>
                  <a:schemeClr val="tx1"/>
                </a:solidFill>
                <a:latin typeface="+mn-lt"/>
                <a:ea typeface="+mn-ea"/>
                <a:cs typeface="+mn-cs"/>
              </a:rPr>
              <a:t>mit einem beruflichen Abschluss in den „Rechts-, Management- und wirtschaftswissenschaftlichen</a:t>
            </a:r>
          </a:p>
          <a:p>
            <a:r>
              <a:rPr lang="de-DE" sz="1200" b="0" i="0" u="none" strike="noStrike" kern="1200" baseline="0" dirty="0" smtClean="0">
                <a:solidFill>
                  <a:schemeClr val="tx1"/>
                </a:solidFill>
                <a:latin typeface="+mn-lt"/>
                <a:ea typeface="+mn-ea"/>
                <a:cs typeface="+mn-cs"/>
              </a:rPr>
              <a:t>Berufen“ stark zunehmen wird, während beispielsweise in den „</a:t>
            </a:r>
            <a:r>
              <a:rPr lang="de-DE" sz="1200" b="0" i="0" u="none" strike="noStrike" kern="1200" baseline="0" dirty="0" err="1" smtClean="0">
                <a:solidFill>
                  <a:schemeClr val="tx1"/>
                </a:solidFill>
                <a:latin typeface="+mn-lt"/>
                <a:ea typeface="+mn-ea"/>
                <a:cs typeface="+mn-cs"/>
              </a:rPr>
              <a:t>Be</a:t>
            </a:r>
            <a:r>
              <a:rPr lang="de-DE" sz="1200" b="0" i="0" u="none" strike="noStrike" kern="1200" baseline="0" dirty="0" smtClean="0">
                <a:solidFill>
                  <a:schemeClr val="tx1"/>
                </a:solidFill>
                <a:latin typeface="+mn-lt"/>
                <a:ea typeface="+mn-ea"/>
                <a:cs typeface="+mn-cs"/>
              </a:rPr>
              <a:t>-, verarbeitenden und </a:t>
            </a:r>
            <a:r>
              <a:rPr lang="de-DE" sz="1200" b="0" i="0" u="none" strike="noStrike" kern="1200" baseline="0" dirty="0" err="1" smtClean="0">
                <a:solidFill>
                  <a:schemeClr val="tx1"/>
                </a:solidFill>
                <a:latin typeface="+mn-lt"/>
                <a:ea typeface="+mn-ea"/>
                <a:cs typeface="+mn-cs"/>
              </a:rPr>
              <a:t>instandsetzenden</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Berufen“ bis zum Jahr 2030 rund 1,9 Mio. Personen weniger den Beruf erlernen</a:t>
            </a:r>
          </a:p>
          <a:p>
            <a:r>
              <a:rPr lang="de-DE" sz="1200" b="0" i="0" u="none" strike="noStrike" kern="1200" baseline="0" dirty="0" smtClean="0">
                <a:solidFill>
                  <a:schemeClr val="tx1"/>
                </a:solidFill>
                <a:latin typeface="+mn-lt"/>
                <a:ea typeface="+mn-ea"/>
                <a:cs typeface="+mn-cs"/>
              </a:rPr>
              <a:t>(1.546.000) als Personen mit dieser entsprechenden Qualifizierung aus dem</a:t>
            </a:r>
          </a:p>
          <a:p>
            <a:r>
              <a:rPr lang="de-DE" sz="1200" b="0" i="0" u="none" strike="noStrike" kern="1200" baseline="0" dirty="0" smtClean="0">
                <a:solidFill>
                  <a:schemeClr val="tx1"/>
                </a:solidFill>
                <a:latin typeface="+mn-lt"/>
                <a:ea typeface="+mn-ea"/>
                <a:cs typeface="+mn-cs"/>
              </a:rPr>
              <a:t>Erwerbsleben ausscheiden (3.491.000).</a:t>
            </a:r>
          </a:p>
          <a:p>
            <a:r>
              <a:rPr lang="de-DE" sz="1200" b="0" i="0" u="none" strike="noStrike" kern="1200" baseline="0" dirty="0" smtClean="0">
                <a:solidFill>
                  <a:schemeClr val="tx1"/>
                </a:solidFill>
                <a:latin typeface="+mn-lt"/>
                <a:ea typeface="+mn-ea"/>
                <a:cs typeface="+mn-cs"/>
              </a:rPr>
              <a:t>Die Werte der Jahre 2005 und 2010 in Abbildung 4 sind Ist-Werte. Sie belegen,</a:t>
            </a:r>
          </a:p>
          <a:p>
            <a:r>
              <a:rPr lang="de-DE" sz="1200" b="0" i="0" u="none" strike="noStrike" kern="1200" baseline="0" dirty="0" smtClean="0">
                <a:solidFill>
                  <a:schemeClr val="tx1"/>
                </a:solidFill>
                <a:latin typeface="+mn-lt"/>
                <a:ea typeface="+mn-ea"/>
                <a:cs typeface="+mn-cs"/>
              </a:rPr>
              <a:t>dass sich der Arbeitskräfteüberhang in den letzten Jahren stark verringert hat, insbesondere</a:t>
            </a:r>
          </a:p>
          <a:p>
            <a:r>
              <a:rPr lang="de-DE" sz="1200" b="0" i="0" u="none" strike="noStrike" kern="1200" baseline="0" dirty="0" smtClean="0">
                <a:solidFill>
                  <a:schemeClr val="tx1"/>
                </a:solidFill>
                <a:latin typeface="+mn-lt"/>
                <a:ea typeface="+mn-ea"/>
                <a:cs typeface="+mn-cs"/>
              </a:rPr>
              <a:t>in den produzierenden und in den primären Dienstleistungsberufen. Bis auf die</a:t>
            </a:r>
          </a:p>
          <a:p>
            <a:r>
              <a:rPr lang="de-DE" sz="1200" b="0" i="0" u="none" strike="noStrike" kern="1200" baseline="0" dirty="0" smtClean="0">
                <a:solidFill>
                  <a:schemeClr val="tx1"/>
                </a:solidFill>
                <a:latin typeface="+mn-lt"/>
                <a:ea typeface="+mn-ea"/>
                <a:cs typeface="+mn-cs"/>
              </a:rPr>
              <a:t>„Büro- und kaufmännischen Dienstleistungsberufe“ und die „Lehrenden Berufe“</a:t>
            </a:r>
          </a:p>
          <a:p>
            <a:r>
              <a:rPr lang="de-DE" sz="1200" b="0" i="0" u="none" strike="noStrike" kern="1200" baseline="0" dirty="0" smtClean="0">
                <a:solidFill>
                  <a:schemeClr val="tx1"/>
                </a:solidFill>
                <a:latin typeface="+mn-lt"/>
                <a:ea typeface="+mn-ea"/>
                <a:cs typeface="+mn-cs"/>
              </a:rPr>
              <a:t>setzt sich diese Entwicklung für die Zukunft fort. Zu Engpässen auf der </a:t>
            </a:r>
            <a:r>
              <a:rPr lang="de-DE" sz="1200" b="1" i="0" u="none" strike="noStrike" kern="1200" baseline="0" dirty="0" smtClean="0">
                <a:solidFill>
                  <a:schemeClr val="tx1"/>
                </a:solidFill>
                <a:latin typeface="+mn-lt"/>
                <a:ea typeface="+mn-ea"/>
                <a:cs typeface="+mn-cs"/>
              </a:rPr>
              <a:t>Betrachtungsebene</a:t>
            </a:r>
          </a:p>
          <a:p>
            <a:r>
              <a:rPr lang="de-DE" sz="1200" b="1" i="0" u="none" strike="noStrike" kern="1200" baseline="0" dirty="0" smtClean="0">
                <a:solidFill>
                  <a:schemeClr val="tx1"/>
                </a:solidFill>
                <a:latin typeface="+mn-lt"/>
                <a:ea typeface="+mn-ea"/>
                <a:cs typeface="+mn-cs"/>
              </a:rPr>
              <a:t>der Personen </a:t>
            </a:r>
            <a:r>
              <a:rPr lang="de-DE" sz="1200" b="0" i="0" u="none" strike="noStrike" kern="1200" baseline="0" dirty="0" smtClean="0">
                <a:solidFill>
                  <a:schemeClr val="tx1"/>
                </a:solidFill>
                <a:latin typeface="+mn-lt"/>
                <a:ea typeface="+mn-ea"/>
                <a:cs typeface="+mn-cs"/>
              </a:rPr>
              <a:t>wird es im Jahr 2030 hingegen in den „Verkehrs-, Lager-, Transport-,</a:t>
            </a:r>
          </a:p>
          <a:p>
            <a:r>
              <a:rPr lang="de-DE" sz="1200" b="0" i="0" u="none" strike="noStrike" kern="1200" baseline="0" dirty="0" smtClean="0">
                <a:solidFill>
                  <a:schemeClr val="tx1"/>
                </a:solidFill>
                <a:latin typeface="+mn-lt"/>
                <a:ea typeface="+mn-ea"/>
                <a:cs typeface="+mn-cs"/>
              </a:rPr>
              <a:t>Sicherheits- und Wachberufen“, den „Gastronomie- und Reinigungsberufen“,</a:t>
            </a:r>
          </a:p>
          <a:p>
            <a:r>
              <a:rPr lang="de-DE" sz="1200" b="0" i="0" u="none" strike="noStrike" kern="1200" baseline="0" dirty="0" smtClean="0">
                <a:solidFill>
                  <a:schemeClr val="tx1"/>
                </a:solidFill>
                <a:latin typeface="+mn-lt"/>
                <a:ea typeface="+mn-ea"/>
                <a:cs typeface="+mn-cs"/>
              </a:rPr>
              <a:t>den „Medien-, Geistes- und Sozialwissenschaftlichen, Künstlerischen Berufen“ sowie</a:t>
            </a:r>
          </a:p>
          <a:p>
            <a:r>
              <a:rPr lang="de-DE" sz="1200" b="0" i="0" u="none" strike="noStrike" kern="1200" baseline="0" dirty="0" smtClean="0">
                <a:solidFill>
                  <a:schemeClr val="tx1"/>
                </a:solidFill>
                <a:latin typeface="+mn-lt"/>
                <a:ea typeface="+mn-ea"/>
                <a:cs typeface="+mn-cs"/>
              </a:rPr>
              <a:t>in den „Gesundheits- und Sozialberufen, Körperpfleger“ kommen.</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Das Überangebot an Arbeitskräften im Berufshauptfeld „Lehrende</a:t>
            </a:r>
          </a:p>
          <a:p>
            <a:r>
              <a:rPr lang="de-DE" sz="1200" b="0" i="0" u="none" strike="noStrike" kern="1200" baseline="0" dirty="0" smtClean="0">
                <a:solidFill>
                  <a:schemeClr val="tx1"/>
                </a:solidFill>
                <a:latin typeface="+mn-lt"/>
                <a:ea typeface="+mn-ea"/>
                <a:cs typeface="+mn-cs"/>
              </a:rPr>
              <a:t>Berufe“ ist darauf zurückzuführen, dass in der Angebotsprojektion eine stabile</a:t>
            </a:r>
          </a:p>
          <a:p>
            <a:r>
              <a:rPr lang="de-DE" sz="1200" b="0" i="0" u="none" strike="noStrike" kern="1200" baseline="0" dirty="0" smtClean="0">
                <a:solidFill>
                  <a:schemeClr val="tx1"/>
                </a:solidFill>
                <a:latin typeface="+mn-lt"/>
                <a:ea typeface="+mn-ea"/>
                <a:cs typeface="+mn-cs"/>
              </a:rPr>
              <a:t>Studienwahl entsprechend des Ausgangsjahres unterstellt wird. Durch die ebenfalls</a:t>
            </a:r>
          </a:p>
          <a:p>
            <a:r>
              <a:rPr lang="de-DE" sz="1200" b="0" i="0" u="none" strike="noStrike" kern="1200" baseline="0" dirty="0" smtClean="0">
                <a:solidFill>
                  <a:schemeClr val="tx1"/>
                </a:solidFill>
                <a:latin typeface="+mn-lt"/>
                <a:ea typeface="+mn-ea"/>
                <a:cs typeface="+mn-cs"/>
              </a:rPr>
              <a:t>auf hohem Niveau festgeschriebene Studierneigung erhöht sich somit das Angebot</a:t>
            </a:r>
          </a:p>
          <a:p>
            <a:r>
              <a:rPr lang="de-DE" sz="1200" b="0" i="0" u="none" strike="noStrike" kern="1200" baseline="0" dirty="0" smtClean="0">
                <a:solidFill>
                  <a:schemeClr val="tx1"/>
                </a:solidFill>
                <a:latin typeface="+mn-lt"/>
                <a:ea typeface="+mn-ea"/>
                <a:cs typeface="+mn-cs"/>
              </a:rPr>
              <a:t>der im tertiären Bereich ausgebildeten Lehrkräfte (siehe auch Tabelle 4). Dem gegenüber</a:t>
            </a:r>
          </a:p>
          <a:p>
            <a:r>
              <a:rPr lang="de-DE" sz="1200" b="0" i="0" u="none" strike="noStrike" kern="1200" baseline="0" dirty="0" smtClean="0">
                <a:solidFill>
                  <a:schemeClr val="tx1"/>
                </a:solidFill>
                <a:latin typeface="+mn-lt"/>
                <a:ea typeface="+mn-ea"/>
                <a:cs typeface="+mn-cs"/>
              </a:rPr>
              <a:t>steht ein demografisch bedingt sinkender Bedarf im öffentlichen Bereich. Um</a:t>
            </a:r>
          </a:p>
          <a:p>
            <a:r>
              <a:rPr lang="de-DE" sz="1200" b="0" i="0" u="none" strike="noStrike" kern="1200" baseline="0" dirty="0" smtClean="0">
                <a:solidFill>
                  <a:schemeClr val="tx1"/>
                </a:solidFill>
                <a:latin typeface="+mn-lt"/>
                <a:ea typeface="+mn-ea"/>
                <a:cs typeface="+mn-cs"/>
              </a:rPr>
              <a:t>ein zukünftiges Überangebot der „Lehrenden Berufe“ zu vermeiden, müsste deshalb</a:t>
            </a:r>
          </a:p>
          <a:p>
            <a:r>
              <a:rPr lang="de-DE" sz="1200" b="0" i="0" u="none" strike="noStrike" kern="1200" baseline="0" dirty="0" smtClean="0">
                <a:solidFill>
                  <a:schemeClr val="tx1"/>
                </a:solidFill>
                <a:latin typeface="+mn-lt"/>
                <a:ea typeface="+mn-ea"/>
                <a:cs typeface="+mn-cs"/>
              </a:rPr>
              <a:t>auch die Studienwahl der Bedarfsentwicklung angepasst werden.</a:t>
            </a:r>
          </a:p>
          <a:p>
            <a:endParaRPr lang="de-DE" sz="800" dirty="0" smtClean="0"/>
          </a:p>
          <a:p>
            <a:r>
              <a:rPr lang="de-DE" sz="1200" b="0" i="0" u="none" strike="noStrike" kern="1200" baseline="0" dirty="0" smtClean="0">
                <a:solidFill>
                  <a:schemeClr val="tx1"/>
                </a:solidFill>
                <a:latin typeface="+mn-lt"/>
                <a:ea typeface="+mn-ea"/>
                <a:cs typeface="+mn-cs"/>
              </a:rPr>
              <a:t>Der Großteil der Erwerbstätigen befindet sich in Branchen,</a:t>
            </a:r>
          </a:p>
          <a:p>
            <a:r>
              <a:rPr lang="de-DE" sz="1200" b="0" i="0" u="none" strike="noStrike" kern="1200" baseline="0" dirty="0" smtClean="0">
                <a:solidFill>
                  <a:schemeClr val="tx1"/>
                </a:solidFill>
                <a:latin typeface="+mn-lt"/>
                <a:ea typeface="+mn-ea"/>
                <a:cs typeface="+mn-cs"/>
              </a:rPr>
              <a:t>die ein stärkeres Lohnwachstum aufweisen. Dieses Lohnwachstum war in der Vergangenheit</a:t>
            </a:r>
          </a:p>
          <a:p>
            <a:r>
              <a:rPr lang="de-DE" sz="1200" b="0" i="0" u="none" strike="noStrike" kern="1200" baseline="0" dirty="0" smtClean="0">
                <a:solidFill>
                  <a:schemeClr val="tx1"/>
                </a:solidFill>
                <a:latin typeface="+mn-lt"/>
                <a:ea typeface="+mn-ea"/>
                <a:cs typeface="+mn-cs"/>
              </a:rPr>
              <a:t>auch für die Büroberufe feststellbar, obwohl dort nie Engpässe zu verzeichnen</a:t>
            </a:r>
          </a:p>
          <a:p>
            <a:r>
              <a:rPr lang="de-DE" sz="1200" b="0" i="0" u="none" strike="noStrike" kern="1200" baseline="0" dirty="0" smtClean="0">
                <a:solidFill>
                  <a:schemeClr val="tx1"/>
                </a:solidFill>
                <a:latin typeface="+mn-lt"/>
                <a:ea typeface="+mn-ea"/>
                <a:cs typeface="+mn-cs"/>
              </a:rPr>
              <a:t>gewesen sind. Daher wird die Eigenlohnentwicklung</a:t>
            </a:r>
          </a:p>
          <a:p>
            <a:r>
              <a:rPr lang="de-DE" sz="1200" b="0" i="0" u="none" strike="noStrike" kern="1200" baseline="0" dirty="0" smtClean="0">
                <a:solidFill>
                  <a:schemeClr val="tx1"/>
                </a:solidFill>
                <a:latin typeface="+mn-lt"/>
                <a:ea typeface="+mn-ea"/>
                <a:cs typeface="+mn-cs"/>
              </a:rPr>
              <a:t>in den Büroberufen in der Basisprojektion des </a:t>
            </a:r>
            <a:r>
              <a:rPr lang="de-DE" sz="1200" b="0" i="0" u="none" strike="noStrike" kern="1200" baseline="0" dirty="0" err="1" smtClean="0">
                <a:solidFill>
                  <a:schemeClr val="tx1"/>
                </a:solidFill>
                <a:latin typeface="+mn-lt"/>
                <a:ea typeface="+mn-ea"/>
                <a:cs typeface="+mn-cs"/>
              </a:rPr>
              <a:t>QuBe</a:t>
            </a:r>
            <a:r>
              <a:rPr lang="de-DE" sz="1200" b="0" i="0" u="none" strike="noStrike" kern="1200" baseline="0" dirty="0" smtClean="0">
                <a:solidFill>
                  <a:schemeClr val="tx1"/>
                </a:solidFill>
                <a:latin typeface="+mn-lt"/>
                <a:ea typeface="+mn-ea"/>
                <a:cs typeface="+mn-cs"/>
              </a:rPr>
              <a:t>-Projektes stets</a:t>
            </a:r>
          </a:p>
          <a:p>
            <a:r>
              <a:rPr lang="de-DE" sz="1200" b="0" i="0" u="none" strike="noStrike" kern="1200" baseline="0" dirty="0" smtClean="0">
                <a:solidFill>
                  <a:schemeClr val="tx1"/>
                </a:solidFill>
                <a:latin typeface="+mn-lt"/>
                <a:ea typeface="+mn-ea"/>
                <a:cs typeface="+mn-cs"/>
              </a:rPr>
              <a:t>höher sein als in den alternativen Berufen. So besteht aus relativ vielen Berufshauptfeldern</a:t>
            </a:r>
          </a:p>
          <a:p>
            <a:r>
              <a:rPr lang="de-DE" sz="1200" b="0" i="0" u="none" strike="noStrike" kern="1200" baseline="0" dirty="0" smtClean="0">
                <a:solidFill>
                  <a:schemeClr val="tx1"/>
                </a:solidFill>
                <a:latin typeface="+mn-lt"/>
                <a:ea typeface="+mn-ea"/>
                <a:cs typeface="+mn-cs"/>
              </a:rPr>
              <a:t>eine anteilsmäßige Zuwanderung in die Büroberufe, während sich diese mit</a:t>
            </a:r>
          </a:p>
          <a:p>
            <a:r>
              <a:rPr lang="de-DE" sz="1200" b="0" i="0" u="none" strike="noStrike" kern="1200" baseline="0" dirty="0" smtClean="0">
                <a:solidFill>
                  <a:schemeClr val="tx1"/>
                </a:solidFill>
                <a:latin typeface="+mn-lt"/>
                <a:ea typeface="+mn-ea"/>
                <a:cs typeface="+mn-cs"/>
              </a:rPr>
              <a:t>einem </a:t>
            </a:r>
            <a:r>
              <a:rPr lang="de-DE" sz="1200" b="0" i="0" u="none" strike="noStrike" kern="1200" baseline="0" dirty="0" err="1" smtClean="0">
                <a:solidFill>
                  <a:schemeClr val="tx1"/>
                </a:solidFill>
                <a:latin typeface="+mn-lt"/>
                <a:ea typeface="+mn-ea"/>
                <a:cs typeface="+mn-cs"/>
              </a:rPr>
              <a:t>Stayer</a:t>
            </a:r>
            <a:r>
              <a:rPr lang="de-DE" sz="1200" b="0" i="0" u="none" strike="noStrike" kern="1200" baseline="0" dirty="0" smtClean="0">
                <a:solidFill>
                  <a:schemeClr val="tx1"/>
                </a:solidFill>
                <a:latin typeface="+mn-lt"/>
                <a:ea typeface="+mn-ea"/>
                <a:cs typeface="+mn-cs"/>
              </a:rPr>
              <a:t>-Anteil von ca. 67 Prozent relativ stark auf ihren eigenen Beruf konzentrieren.</a:t>
            </a:r>
          </a:p>
          <a:p>
            <a:r>
              <a:rPr lang="de-DE" sz="1200" b="0" i="0" u="none" strike="noStrike" kern="1200" baseline="0" dirty="0" smtClean="0">
                <a:solidFill>
                  <a:schemeClr val="tx1"/>
                </a:solidFill>
                <a:latin typeface="+mn-lt"/>
                <a:ea typeface="+mn-ea"/>
                <a:cs typeface="+mn-cs"/>
              </a:rPr>
              <a:t>In der Folge bildet sich im Modell eine Blase: Die attraktive Entlohnung führt</a:t>
            </a:r>
          </a:p>
          <a:p>
            <a:r>
              <a:rPr lang="de-DE" sz="1200" b="0" i="0" u="none" strike="noStrike" kern="1200" baseline="0" dirty="0" smtClean="0">
                <a:solidFill>
                  <a:schemeClr val="tx1"/>
                </a:solidFill>
                <a:latin typeface="+mn-lt"/>
                <a:ea typeface="+mn-ea"/>
                <a:cs typeface="+mn-cs"/>
              </a:rPr>
              <a:t>dazu, dass trotz Engpässen in anderen Berufen weiterhin eine große Anzahl an Erwerbspersonen</a:t>
            </a:r>
          </a:p>
          <a:p>
            <a:r>
              <a:rPr lang="de-DE" sz="1200" b="0" i="0" u="none" strike="noStrike" kern="1200" baseline="0" dirty="0" smtClean="0">
                <a:solidFill>
                  <a:schemeClr val="tx1"/>
                </a:solidFill>
                <a:latin typeface="+mn-lt"/>
                <a:ea typeface="+mn-ea"/>
                <a:cs typeface="+mn-cs"/>
              </a:rPr>
              <a:t>für dieses Berufs(</a:t>
            </a:r>
            <a:r>
              <a:rPr lang="de-DE" sz="1200" b="0" i="0" u="none" strike="noStrike" kern="1200" baseline="0" dirty="0" err="1" smtClean="0">
                <a:solidFill>
                  <a:schemeClr val="tx1"/>
                </a:solidFill>
                <a:latin typeface="+mn-lt"/>
                <a:ea typeface="+mn-ea"/>
                <a:cs typeface="+mn-cs"/>
              </a:rPr>
              <a:t>haupt</a:t>
            </a:r>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feld</a:t>
            </a:r>
            <a:r>
              <a:rPr lang="de-DE" sz="1200" b="0" i="0" u="none" strike="noStrike" kern="1200" baseline="0" dirty="0" smtClean="0">
                <a:solidFill>
                  <a:schemeClr val="tx1"/>
                </a:solidFill>
                <a:latin typeface="+mn-lt"/>
                <a:ea typeface="+mn-ea"/>
                <a:cs typeface="+mn-cs"/>
              </a:rPr>
              <a:t> zur Verfügung stehen. Konsequenzen</a:t>
            </a:r>
          </a:p>
          <a:p>
            <a:r>
              <a:rPr lang="de-DE" sz="1200" b="0" i="0" u="none" strike="noStrike" kern="1200" baseline="0" dirty="0" smtClean="0">
                <a:solidFill>
                  <a:schemeClr val="tx1"/>
                </a:solidFill>
                <a:latin typeface="+mn-lt"/>
                <a:ea typeface="+mn-ea"/>
                <a:cs typeface="+mn-cs"/>
              </a:rPr>
              <a:t>hat diese Entwicklung allerdings für Personen ohne abgeschlossene Berufsausbildung</a:t>
            </a:r>
          </a:p>
          <a:p>
            <a:r>
              <a:rPr lang="de-DE" sz="1200" b="0" i="0" u="none" strike="noStrike" kern="1200" baseline="0" dirty="0" smtClean="0">
                <a:solidFill>
                  <a:schemeClr val="tx1"/>
                </a:solidFill>
                <a:latin typeface="+mn-lt"/>
                <a:ea typeface="+mn-ea"/>
                <a:cs typeface="+mn-cs"/>
              </a:rPr>
              <a:t>und womöglich auch für Personen mit abgeschlossener Berufsausbildung.</a:t>
            </a:r>
          </a:p>
          <a:p>
            <a:r>
              <a:rPr lang="de-DE" sz="1200" b="0" i="0" u="none" strike="noStrike" kern="1200" baseline="0" dirty="0" smtClean="0">
                <a:solidFill>
                  <a:schemeClr val="tx1"/>
                </a:solidFill>
                <a:latin typeface="+mn-lt"/>
                <a:ea typeface="+mn-ea"/>
                <a:cs typeface="+mn-cs"/>
              </a:rPr>
              <a:t>Sie könnten in diesem Tätigkeitsbereich von formal höher Qualifizierten, wie beruflich</a:t>
            </a:r>
          </a:p>
          <a:p>
            <a:r>
              <a:rPr lang="de-DE" sz="1200" b="0" i="0" u="none" strike="noStrike" kern="1200" baseline="0" dirty="0" smtClean="0">
                <a:solidFill>
                  <a:schemeClr val="tx1"/>
                </a:solidFill>
                <a:latin typeface="+mn-lt"/>
                <a:ea typeface="+mn-ea"/>
                <a:cs typeface="+mn-cs"/>
              </a:rPr>
              <a:t>Ausgebildeten oder Bachelorabsolventen und -absolventinnen, verdrängt werden. </a:t>
            </a:r>
          </a:p>
          <a:p>
            <a:r>
              <a:rPr lang="de-DE" sz="1200" b="0" i="0" u="none" strike="noStrike" kern="1200" baseline="0" dirty="0" smtClean="0">
                <a:solidFill>
                  <a:schemeClr val="tx1"/>
                </a:solidFill>
                <a:latin typeface="+mn-lt"/>
                <a:ea typeface="+mn-ea"/>
                <a:cs typeface="+mn-cs"/>
              </a:rPr>
              <a:t>In den „Büro- und kaufmännischen Dienstleistungsberufen“</a:t>
            </a:r>
          </a:p>
          <a:p>
            <a:r>
              <a:rPr lang="de-DE" sz="1200" b="0" i="0" u="none" strike="noStrike" kern="1200" baseline="0" dirty="0" smtClean="0">
                <a:solidFill>
                  <a:schemeClr val="tx1"/>
                </a:solidFill>
                <a:latin typeface="+mn-lt"/>
                <a:ea typeface="+mn-ea"/>
                <a:cs typeface="+mn-cs"/>
              </a:rPr>
              <a:t>wird die Lohnentwicklung womöglich zu einer Verdrängung der Geringqualifizierten</a:t>
            </a:r>
          </a:p>
          <a:p>
            <a:r>
              <a:rPr lang="de-DE" sz="1200" b="0" i="0" u="none" strike="noStrike" kern="1200" baseline="0" dirty="0" smtClean="0">
                <a:solidFill>
                  <a:schemeClr val="tx1"/>
                </a:solidFill>
                <a:latin typeface="+mn-lt"/>
                <a:ea typeface="+mn-ea"/>
                <a:cs typeface="+mn-cs"/>
              </a:rPr>
              <a:t>und vielleicht auch eines Teils der Personen mit abgeschlossener Berufsbildung durch</a:t>
            </a:r>
          </a:p>
          <a:p>
            <a:r>
              <a:rPr lang="de-DE" sz="1200" b="0" i="0" u="none" strike="noStrike" kern="1200" baseline="0" dirty="0" smtClean="0">
                <a:solidFill>
                  <a:schemeClr val="tx1"/>
                </a:solidFill>
                <a:latin typeface="+mn-lt"/>
                <a:ea typeface="+mn-ea"/>
                <a:cs typeface="+mn-cs"/>
              </a:rPr>
              <a:t>Absolventinnen und Absolventen von (Fach-) Hochschulen sorgen. Womöglich wird sich</a:t>
            </a:r>
          </a:p>
          <a:p>
            <a:r>
              <a:rPr lang="de-DE" sz="1200" b="0" i="0" u="none" strike="noStrike" kern="1200" baseline="0" dirty="0" smtClean="0">
                <a:solidFill>
                  <a:schemeClr val="tx1"/>
                </a:solidFill>
                <a:latin typeface="+mn-lt"/>
                <a:ea typeface="+mn-ea"/>
                <a:cs typeface="+mn-cs"/>
              </a:rPr>
              <a:t>dieser Wandel aber weniger durch die berufliche Flexibilität der bereits im Erwerbsleben</a:t>
            </a:r>
          </a:p>
          <a:p>
            <a:r>
              <a:rPr lang="de-DE" sz="1200" b="0" i="0" u="none" strike="noStrike" kern="1200" baseline="0" dirty="0" smtClean="0">
                <a:solidFill>
                  <a:schemeClr val="tx1"/>
                </a:solidFill>
                <a:latin typeface="+mn-lt"/>
                <a:ea typeface="+mn-ea"/>
                <a:cs typeface="+mn-cs"/>
              </a:rPr>
              <a:t>stehenden Personen, sondern vielmehr durch die ins Erwerbsleben eintretenden</a:t>
            </a:r>
          </a:p>
          <a:p>
            <a:r>
              <a:rPr lang="de-DE" sz="1200" b="0" i="0" u="none" strike="noStrike" kern="1200" baseline="0" dirty="0" smtClean="0">
                <a:solidFill>
                  <a:schemeClr val="tx1"/>
                </a:solidFill>
                <a:latin typeface="+mn-lt"/>
                <a:ea typeface="+mn-ea"/>
                <a:cs typeface="+mn-cs"/>
              </a:rPr>
              <a:t>und die aus dem Erwerbsleben ausscheidenden Personen vollziehen.</a:t>
            </a:r>
            <a:endParaRPr lang="de-DE" sz="800" dirty="0"/>
          </a:p>
        </p:txBody>
      </p:sp>
      <p:sp>
        <p:nvSpPr>
          <p:cNvPr id="4" name="Foliennummernplatzhalter 3"/>
          <p:cNvSpPr>
            <a:spLocks noGrp="1"/>
          </p:cNvSpPr>
          <p:nvPr>
            <p:ph type="sldNum" sz="quarter" idx="10"/>
          </p:nvPr>
        </p:nvSpPr>
        <p:spPr/>
        <p:txBody>
          <a:bodyPr/>
          <a:lstStyle/>
          <a:p>
            <a:fld id="{835149F0-327F-4C26-9CE6-1E2E8A201C4A}" type="slidenum">
              <a:rPr lang="de-DE" smtClean="0"/>
              <a:pPr/>
              <a:t>51</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4C64F-EF3D-4049-A40B-C27B7E94EF8C}" type="slidenum">
              <a:rPr lang="de-DE">
                <a:solidFill>
                  <a:prstClr val="black"/>
                </a:solidFill>
              </a:rPr>
              <a:pPr/>
              <a:t>52</a:t>
            </a:fld>
            <a:endParaRPr lang="de-DE">
              <a:solidFill>
                <a:prstClr val="black"/>
              </a:solidFill>
            </a:endParaRPr>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xfrm>
            <a:off x="687082" y="4343693"/>
            <a:ext cx="5847397" cy="4113927"/>
          </a:xfrm>
        </p:spPr>
        <p:txBody>
          <a:bodyPr/>
          <a:lstStyle/>
          <a:p>
            <a:pPr marL="184272" indent="-184272">
              <a:buFontTx/>
              <a:buNone/>
            </a:pPr>
            <a:r>
              <a:rPr lang="de-DE" sz="800" i="1" dirty="0" smtClean="0">
                <a:latin typeface="Arial" pitchFamily="34" charset="0"/>
              </a:rPr>
              <a:t>Allgemeiner</a:t>
            </a:r>
            <a:r>
              <a:rPr lang="de-DE" sz="800" i="1" baseline="0" dirty="0" smtClean="0">
                <a:latin typeface="Arial" pitchFamily="34" charset="0"/>
              </a:rPr>
              <a:t> Hinweis:</a:t>
            </a:r>
            <a:endParaRPr lang="de-DE" sz="800" i="1" dirty="0" smtClean="0">
              <a:latin typeface="Arial" pitchFamily="34" charset="0"/>
            </a:endParaRPr>
          </a:p>
          <a:p>
            <a:pPr marL="184272" indent="-184272">
              <a:buFontTx/>
              <a:buChar char="•"/>
            </a:pPr>
            <a:r>
              <a:rPr lang="de-DE" sz="800" i="1" dirty="0" smtClean="0">
                <a:latin typeface="Arial" pitchFamily="34" charset="0"/>
              </a:rPr>
              <a:t>Arbeitslosenquoten nach Studienfachrichtungen sollten nur im Sinne von groben</a:t>
            </a:r>
            <a:r>
              <a:rPr lang="de-DE" sz="800" i="1" baseline="0" dirty="0" smtClean="0">
                <a:latin typeface="Arial" pitchFamily="34" charset="0"/>
              </a:rPr>
              <a:t> Orientierungsgrößen </a:t>
            </a:r>
            <a:r>
              <a:rPr lang="de-DE" sz="800" i="1" dirty="0" smtClean="0">
                <a:latin typeface="Arial" pitchFamily="34" charset="0"/>
              </a:rPr>
              <a:t>gesehen</a:t>
            </a:r>
            <a:r>
              <a:rPr lang="de-DE" sz="800" i="1" baseline="0" dirty="0" smtClean="0">
                <a:latin typeface="Arial" pitchFamily="34" charset="0"/>
              </a:rPr>
              <a:t> und  Entwicklungen daher zurückhaltend interpretiert werden. Denn Daten zur Erwerbstätigkeit stehen nur als Hochrechnungen aus dem Mikrozensus zur Verfügung (mit einer Zeitverzögerung von etwa einem Jahr). </a:t>
            </a:r>
            <a:endParaRPr lang="de-DE" i="1" dirty="0" smtClean="0">
              <a:latin typeface="Arial" pitchFamily="34" charset="0"/>
            </a:endParaRPr>
          </a:p>
          <a:p>
            <a:pPr marL="184272" indent="-184272">
              <a:buFontTx/>
              <a:buChar char="•"/>
            </a:pPr>
            <a:r>
              <a:rPr lang="de-DE" sz="1100" dirty="0" smtClean="0">
                <a:latin typeface="Arial" pitchFamily="34" charset="0"/>
              </a:rPr>
              <a:t>In sehr</a:t>
            </a:r>
            <a:r>
              <a:rPr lang="de-DE" sz="1100" baseline="0" dirty="0" smtClean="0">
                <a:latin typeface="Arial" pitchFamily="34" charset="0"/>
              </a:rPr>
              <a:t> vielen akademischen Berufen bewegt sich die studienfachspezifische Arbeitslosenquote auf einem Niveau, bei dem man von Vollbeschäftigung sprechen kann (unter 3%).</a:t>
            </a:r>
          </a:p>
          <a:p>
            <a:pPr marL="184272" indent="-184272">
              <a:buFontTx/>
              <a:buChar char="•"/>
            </a:pPr>
            <a:r>
              <a:rPr lang="de-DE" sz="1100" baseline="0" dirty="0" smtClean="0">
                <a:latin typeface="Arial" pitchFamily="34" charset="0"/>
              </a:rPr>
              <a:t>Vor allem bei Ärzten sowie bei Lehrenden (Lehrämter - hoher Anteil an Verbeamtungen) tritt Arbeitslosigkeit extrem selten auf. </a:t>
            </a:r>
          </a:p>
          <a:p>
            <a:pPr marL="184272" indent="-184272">
              <a:buFontTx/>
              <a:buChar char="•"/>
            </a:pPr>
            <a:r>
              <a:rPr lang="de-DE" sz="1100" baseline="0" dirty="0" smtClean="0">
                <a:latin typeface="Arial" pitchFamily="34" charset="0"/>
              </a:rPr>
              <a:t>Auch Berufsgruppen wie z. B. IT-Experten mit akademischen Abschluss oder Ingenieure,  bei denen die Wirtschaft vermehrt über Fachkräftemangel klagt</a:t>
            </a:r>
            <a:r>
              <a:rPr lang="de-DE" sz="1100" dirty="0" smtClean="0">
                <a:latin typeface="Arial" pitchFamily="34" charset="0"/>
              </a:rPr>
              <a:t>, weisen – ebenso wie Physiker, Chemiker, Betriebswirte oder Juristen</a:t>
            </a:r>
            <a:r>
              <a:rPr lang="de-DE" sz="1100" baseline="0" dirty="0" smtClean="0">
                <a:latin typeface="Arial" pitchFamily="34" charset="0"/>
              </a:rPr>
              <a:t> - </a:t>
            </a:r>
            <a:r>
              <a:rPr lang="de-DE" sz="1100" dirty="0" smtClean="0">
                <a:latin typeface="Arial" pitchFamily="34" charset="0"/>
              </a:rPr>
              <a:t>eine sehr geringe Arbeitslosenquote auf</a:t>
            </a:r>
            <a:r>
              <a:rPr lang="de-DE" sz="1100" baseline="0" dirty="0" smtClean="0">
                <a:latin typeface="Arial" pitchFamily="34" charset="0"/>
              </a:rPr>
              <a:t>.</a:t>
            </a:r>
          </a:p>
          <a:p>
            <a:pPr marL="184272" marR="0" indent="-184272" algn="l" defTabSz="914400" rtl="0" eaLnBrk="1" fontAlgn="base" latinLnBrk="0" hangingPunct="1">
              <a:lnSpc>
                <a:spcPct val="100000"/>
              </a:lnSpc>
              <a:spcBef>
                <a:spcPct val="30000"/>
              </a:spcBef>
              <a:spcAft>
                <a:spcPct val="0"/>
              </a:spcAft>
              <a:buClrTx/>
              <a:buSzTx/>
              <a:buFontTx/>
              <a:buChar char="•"/>
              <a:tabLst/>
              <a:defRPr/>
            </a:pPr>
            <a:r>
              <a:rPr lang="de-DE" sz="1100" baseline="0" dirty="0" smtClean="0">
                <a:latin typeface="Arial" pitchFamily="34" charset="0"/>
              </a:rPr>
              <a:t>Auch beispielsweise für Psychologen ist Arbeitslosigkeit - im Verhältnis zur Zahl der Erwerbstätigen - selten ein Thema.</a:t>
            </a:r>
          </a:p>
          <a:p>
            <a:pPr marL="184272" marR="0" indent="-184272" algn="l" defTabSz="914400" rtl="0" eaLnBrk="1" fontAlgn="base" latinLnBrk="0" hangingPunct="1">
              <a:lnSpc>
                <a:spcPct val="100000"/>
              </a:lnSpc>
              <a:spcBef>
                <a:spcPct val="30000"/>
              </a:spcBef>
              <a:spcAft>
                <a:spcPct val="0"/>
              </a:spcAft>
              <a:buClrTx/>
              <a:buSzTx/>
              <a:buFontTx/>
              <a:buChar char="•"/>
              <a:tabLst/>
              <a:defRPr/>
            </a:pPr>
            <a:r>
              <a:rPr lang="de-DE" sz="1100" baseline="0" dirty="0" smtClean="0">
                <a:latin typeface="Arial" pitchFamily="34" charset="0"/>
              </a:rPr>
              <a:t>Im Vergleich etwas höher ausfallende Quoten ergeben sich rechnerisch bei Biologen, Biotechnologen, Biochemikern, Hochqualifizierten im Bereich Marketing und Werbung sowie bei Publizisten, Journalisten und Historikern.  Aber auch hier spielt Arbeitslosigkeit – im Verhältnis zur Gesamtarbeitslosenquote (über alle Qualifikationsniveaus 6,9%) - in der Regel eine untergeordnete Rolle.</a:t>
            </a:r>
          </a:p>
          <a:p>
            <a:pPr marL="184272" marR="0" indent="-184272" algn="l" defTabSz="914400" rtl="0" eaLnBrk="1" fontAlgn="base" latinLnBrk="0" hangingPunct="1">
              <a:lnSpc>
                <a:spcPct val="100000"/>
              </a:lnSpc>
              <a:spcBef>
                <a:spcPct val="30000"/>
              </a:spcBef>
              <a:spcAft>
                <a:spcPct val="0"/>
              </a:spcAft>
              <a:buClrTx/>
              <a:buSzTx/>
              <a:buFontTx/>
              <a:buNone/>
              <a:tabLst/>
              <a:defRPr/>
            </a:pPr>
            <a:endParaRPr lang="de-DE" baseline="0" dirty="0" smtClean="0">
              <a:latin typeface="Arial" pitchFamily="34" charset="0"/>
            </a:endParaRPr>
          </a:p>
          <a:p>
            <a:pPr marL="685800" lvl="1" indent="-228600">
              <a:spcBef>
                <a:spcPct val="0"/>
              </a:spcBef>
            </a:pPr>
            <a:endParaRPr lang="de-DE" b="1" dirty="0">
              <a:solidFill>
                <a:srgbClr val="E2001A"/>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solidFill>
                  <a:prstClr val="black"/>
                </a:solidFill>
              </a:rPr>
              <a:pPr>
                <a:defRPr/>
              </a:pPr>
              <a:t>53</a:t>
            </a:fld>
            <a:endParaRPr lang="de-DE">
              <a:solidFill>
                <a:prstClr val="black"/>
              </a:solidFill>
            </a:endParaRPr>
          </a:p>
        </p:txBody>
      </p:sp>
    </p:spTree>
    <p:extLst>
      <p:ext uri="{BB962C8B-B14F-4D97-AF65-F5344CB8AC3E}">
        <p14:creationId xmlns:p14="http://schemas.microsoft.com/office/powerpoint/2010/main" val="13216164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 hoch müssen die Einnahmen der Studierenden sein, damit sie ihre Lebenshaltungskosten bestreiten können?</a:t>
            </a:r>
          </a:p>
          <a:p>
            <a:r>
              <a:rPr lang="de-DE" dirty="0" smtClean="0"/>
              <a:t>Das</a:t>
            </a:r>
            <a:r>
              <a:rPr lang="de-DE" baseline="0" dirty="0" smtClean="0"/>
              <a:t> ist – wie so vieles in Deutschland - gerichtlich ausgeurteilt: Unterhaltsbedarf eines studierenden Kindes beträgt 670 Euro, zuzüglich Kranken- und Pflegeversicherung.</a:t>
            </a:r>
          </a:p>
          <a:p>
            <a:r>
              <a:rPr lang="de-DE" baseline="0" dirty="0" smtClean="0"/>
              <a:t>Daran orientiert sich der BAföG-Höchstsatz. Hierin sind Zuschläge für Kranken/Pflegeversicherung bereits enthalten, im Gegenzug steht meist zusätzlich Kindergeld zur Verfügung (bleibt im BAföG vollkommen anrechnungsfrei)</a:t>
            </a:r>
          </a:p>
          <a:p>
            <a:endParaRPr lang="de-DE" baseline="0" dirty="0" smtClean="0"/>
          </a:p>
          <a:p>
            <a:r>
              <a:rPr lang="de-DE" baseline="0" dirty="0" smtClean="0"/>
              <a:t>Im Durchschnitt verfügt Gruppe der ‚Normalstudierenden‘ (Erststudium, Vollzeit, wohnen außerhalb Elternhaus, unverheiratet) </a:t>
            </a:r>
            <a:r>
              <a:rPr lang="de-DE" baseline="0" dirty="0" err="1" smtClean="0"/>
              <a:t>SoSe</a:t>
            </a:r>
            <a:r>
              <a:rPr lang="de-DE" baseline="0" dirty="0" smtClean="0"/>
              <a:t> 2012 über 864 Euro im Monat</a:t>
            </a:r>
          </a:p>
          <a:p>
            <a:r>
              <a:rPr lang="de-DE" baseline="0" dirty="0" smtClean="0"/>
              <a:t>seit 2009 um 52 Euro gestiegen; Steigerung nominal um 6%; real um 1%</a:t>
            </a:r>
          </a:p>
          <a:p>
            <a:r>
              <a:rPr lang="de-DE" dirty="0" smtClean="0"/>
              <a:t>Bei Berücksichtigung der Kaufkraft erweisen</a:t>
            </a:r>
            <a:r>
              <a:rPr lang="de-DE" baseline="0" dirty="0" smtClean="0"/>
              <a:t> sich die realen Einnahmen in den letzten 20 Jahren als relativ konstant.</a:t>
            </a:r>
          </a:p>
          <a:p>
            <a:endParaRPr lang="de-DE" baseline="0" dirty="0" smtClean="0"/>
          </a:p>
          <a:p>
            <a:r>
              <a:rPr lang="de-DE" baseline="0" dirty="0" smtClean="0"/>
              <a:t>Median: Im </a:t>
            </a:r>
            <a:r>
              <a:rPr lang="de-DE" baseline="0" dirty="0" err="1" smtClean="0"/>
              <a:t>SoSe</a:t>
            </a:r>
            <a:r>
              <a:rPr lang="de-DE" baseline="0" dirty="0" smtClean="0"/>
              <a:t> 2012 haben die Hälfte der Studierenden weniger als 817€ zur Verfügung; der Durchschnitt wird durch die Spitzenverdiener angehoben</a:t>
            </a:r>
          </a:p>
          <a:p>
            <a:r>
              <a:rPr lang="de-DE" baseline="0" dirty="0" smtClean="0"/>
              <a:t>erhebliche Bandbreite individueller Einnahmehöhen</a:t>
            </a:r>
          </a:p>
          <a:p>
            <a:r>
              <a:rPr lang="de-DE" baseline="0" dirty="0" smtClean="0"/>
              <a:t>ein Viertel der Studierenden lebt von weniger als 675€ im Monat (fast genau BAföG-Höchstsatz von 670€)</a:t>
            </a:r>
            <a:endParaRPr lang="de-DE" dirty="0"/>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solidFill>
                  <a:prstClr val="black"/>
                </a:solidFill>
              </a:rPr>
              <a:pPr>
                <a:defRPr/>
              </a:pPr>
              <a:t>54</a:t>
            </a:fld>
            <a:endParaRPr lang="de-DE">
              <a:solidFill>
                <a:prstClr val="black"/>
              </a:solidFill>
            </a:endParaRPr>
          </a:p>
        </p:txBody>
      </p:sp>
    </p:spTree>
    <p:extLst>
      <p:ext uri="{BB962C8B-B14F-4D97-AF65-F5344CB8AC3E}">
        <p14:creationId xmlns:p14="http://schemas.microsoft.com/office/powerpoint/2010/main" val="3217028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r>
              <a:rPr lang="de-DE" b="1" dirty="0" smtClean="0"/>
              <a:t>Eltern</a:t>
            </a:r>
            <a:r>
              <a:rPr lang="de-DE" dirty="0" smtClean="0"/>
              <a:t>: Nach wie vor ist die finanzielle Unterstützung durch die Eltern die wichtigste Einnahmequelle: 87% der Studierenden werden von ihren Eltern unterstützt; im Durchschnitt mit 476€</a:t>
            </a:r>
          </a:p>
          <a:p>
            <a:r>
              <a:rPr lang="de-DE" dirty="0" smtClean="0"/>
              <a:t>gutes Zeugnis für die Eltern: 80% „</a:t>
            </a:r>
            <a:r>
              <a:rPr lang="de-DE" sz="1200" b="0" i="0" u="none" strike="noStrike" kern="1200" baseline="0" dirty="0" smtClean="0">
                <a:solidFill>
                  <a:schemeClr val="tx1"/>
                </a:solidFill>
                <a:latin typeface="Arial" charset="0"/>
                <a:ea typeface="+mn-ea"/>
                <a:cs typeface="+mn-cs"/>
              </a:rPr>
              <a:t>Meine Eltern unterstützen mich finanziell so gut sie können.“ auf 5 stufiger Skala die Wertungen 4 (17%) und 5 (63%)</a:t>
            </a:r>
          </a:p>
          <a:p>
            <a:r>
              <a:rPr lang="de-DE" sz="1200" b="0" i="0" u="none" strike="noStrike" kern="1200" baseline="0" dirty="0" smtClean="0">
                <a:solidFill>
                  <a:schemeClr val="tx1"/>
                </a:solidFill>
                <a:latin typeface="Arial" charset="0"/>
                <a:ea typeface="+mn-ea"/>
                <a:cs typeface="+mn-cs"/>
              </a:rPr>
              <a:t>schlechtes Gewissen: 23% „Ich habe den Eindruck, meine Eltern finanziell zu überfordern.“ auf 5 stufiger Skala die Wertungen 4 (15%) und 5 (8%)</a:t>
            </a:r>
          </a:p>
          <a:p>
            <a:r>
              <a:rPr lang="de-DE" sz="1200" b="0" i="0" u="none" strike="noStrike" kern="1200" baseline="0" dirty="0" smtClean="0">
                <a:solidFill>
                  <a:schemeClr val="tx1"/>
                </a:solidFill>
                <a:latin typeface="Arial" charset="0"/>
                <a:ea typeface="+mn-ea"/>
                <a:cs typeface="+mn-cs"/>
              </a:rPr>
              <a:t>Unterstützung der Eltern erweist sich als solider Baustein</a:t>
            </a:r>
            <a:endParaRPr lang="de-DE" dirty="0" smtClean="0"/>
          </a:p>
          <a:p>
            <a:endParaRPr lang="de-DE" dirty="0" smtClean="0"/>
          </a:p>
          <a:p>
            <a:r>
              <a:rPr lang="de-DE" b="1" dirty="0" smtClean="0"/>
              <a:t>BAföG:</a:t>
            </a:r>
            <a:r>
              <a:rPr lang="de-DE" dirty="0" smtClean="0"/>
              <a:t> </a:t>
            </a:r>
          </a:p>
          <a:p>
            <a:r>
              <a:rPr lang="de-DE" dirty="0" smtClean="0"/>
              <a:t>24% aller Studierenden</a:t>
            </a:r>
            <a:r>
              <a:rPr lang="de-DE" baseline="0" dirty="0" smtClean="0"/>
              <a:t> werden mit BAföG </a:t>
            </a:r>
            <a:r>
              <a:rPr lang="de-DE" baseline="0" dirty="0" err="1" smtClean="0"/>
              <a:t>gefödert</a:t>
            </a:r>
            <a:r>
              <a:rPr lang="de-DE" baseline="0" dirty="0" smtClean="0"/>
              <a:t>;</a:t>
            </a:r>
          </a:p>
          <a:p>
            <a:r>
              <a:rPr lang="de-DE" baseline="0" dirty="0" smtClean="0"/>
              <a:t>32% aller ‚Normalstudierenden‘ werden mit BAföG </a:t>
            </a:r>
            <a:r>
              <a:rPr lang="de-DE" baseline="0" dirty="0" err="1" smtClean="0"/>
              <a:t>gefödert</a:t>
            </a:r>
            <a:r>
              <a:rPr lang="de-DE" baseline="0" dirty="0" smtClean="0"/>
              <a:t>;</a:t>
            </a:r>
            <a:r>
              <a:rPr lang="de-DE" dirty="0" smtClean="0"/>
              <a:t> im Durchschnitt mit 443€</a:t>
            </a:r>
          </a:p>
          <a:p>
            <a:r>
              <a:rPr lang="de-DE" dirty="0" smtClean="0"/>
              <a:t>Seit Oktober 2010 Neufassung des BAföG-Gesetzes; zunächst Blockade im Bundesrat.</a:t>
            </a:r>
            <a:r>
              <a:rPr lang="de-DE" baseline="0" dirty="0" smtClean="0"/>
              <a:t> </a:t>
            </a:r>
            <a:endParaRPr lang="de-DE" dirty="0" smtClean="0"/>
          </a:p>
          <a:p>
            <a:r>
              <a:rPr lang="de-DE" dirty="0" smtClean="0"/>
              <a:t>Nach der Neufassung erhalten die rund 870.000 Bafög-Empfänger </a:t>
            </a:r>
            <a:r>
              <a:rPr lang="de-DE" dirty="0" err="1" smtClean="0"/>
              <a:t>durchschnittl</a:t>
            </a:r>
            <a:r>
              <a:rPr lang="de-DE" dirty="0" smtClean="0"/>
              <a:t>. 13 Euro im Monat mehr; der Höchstsatz kletterte von 648 auf 670 Euro</a:t>
            </a:r>
          </a:p>
          <a:p>
            <a:r>
              <a:rPr lang="de-DE" dirty="0" smtClean="0"/>
              <a:t>Freibeträge werden um 3% erhöht; Stipendien bis</a:t>
            </a:r>
            <a:r>
              <a:rPr lang="de-DE" baseline="0" dirty="0" smtClean="0"/>
              <a:t> zu einer Höhe von 300 Euro werden nicht auf BAföG angerechnet.</a:t>
            </a:r>
          </a:p>
          <a:p>
            <a:endParaRPr lang="de-DE" dirty="0" smtClean="0"/>
          </a:p>
          <a:p>
            <a:r>
              <a:rPr lang="de-DE" b="1" dirty="0" smtClean="0"/>
              <a:t>Job:</a:t>
            </a:r>
            <a:r>
              <a:rPr lang="de-DE" dirty="0" smtClean="0"/>
              <a:t> Zweitwichtigste</a:t>
            </a:r>
            <a:r>
              <a:rPr lang="de-DE" baseline="0" dirty="0" smtClean="0"/>
              <a:t> Finanzierungsquelle Job/eigener Verdienst: 63% der Studierenden Job; im Durchschnitt 323€.</a:t>
            </a:r>
          </a:p>
          <a:p>
            <a:r>
              <a:rPr lang="de-DE" baseline="0" dirty="0" err="1" smtClean="0"/>
              <a:t>Erwerbstätigenquote</a:t>
            </a:r>
            <a:r>
              <a:rPr lang="de-DE" baseline="0" dirty="0" smtClean="0"/>
              <a:t> GÖ: 56% (Köln 79%)</a:t>
            </a:r>
            <a:endParaRPr lang="de-DE" dirty="0" smtClean="0"/>
          </a:p>
          <a:p>
            <a:r>
              <a:rPr lang="de-DE" dirty="0" smtClean="0"/>
              <a:t>Im Schnitt 13,5 Stunden pro Wochen nutzt der Student zum Geld verdienen, ein gutes Viertel bringt es auf 17 und mehr Stunden. Darunter leiden Studium und Freizeit zu gleichen Teilen, sagt das Studentenwerk.</a:t>
            </a:r>
          </a:p>
          <a:p>
            <a:r>
              <a:rPr lang="de-DE" dirty="0" smtClean="0"/>
              <a:t>DSW/HIS 19. Sozialerhebung</a:t>
            </a:r>
          </a:p>
          <a:p>
            <a:r>
              <a:rPr lang="de-DE" dirty="0" smtClean="0"/>
              <a:t>Voll beschäftigt: So viel arbeiten Studenten, wenn man ihre Unistunden und ihre Nebenjobs zusammenrechnet. Die </a:t>
            </a:r>
            <a:r>
              <a:rPr lang="de-DE" b="1" dirty="0" smtClean="0"/>
              <a:t>40-bis-50-Stundenwoche</a:t>
            </a:r>
            <a:r>
              <a:rPr lang="de-DE" dirty="0" smtClean="0"/>
              <a:t> ist der Normalfall.</a:t>
            </a:r>
          </a:p>
          <a:p>
            <a:r>
              <a:rPr lang="de-DE" dirty="0" smtClean="0"/>
              <a:t>20. Sozialerhebung:</a:t>
            </a:r>
            <a:r>
              <a:rPr lang="de-DE" baseline="0" dirty="0" smtClean="0"/>
              <a:t> </a:t>
            </a:r>
          </a:p>
          <a:p>
            <a:r>
              <a:rPr lang="de-DE" baseline="0" dirty="0" smtClean="0"/>
              <a:t>Studierende, die nicht jobben, investieren während der Vorlesungszeit im Durchschnitt 39 Stunden/Woche in das Studium</a:t>
            </a:r>
          </a:p>
          <a:p>
            <a:r>
              <a:rPr lang="de-DE" baseline="0" dirty="0" smtClean="0"/>
              <a:t>Studierende die jobben, investieren ca. sechs Stunden/Woche weniger in das Studium; bei durchschnittlich 13 Stunden Job /Woche ergibt sich eine Gesamtbelastung von 46 Stunden/Woche</a:t>
            </a:r>
            <a:endParaRPr lang="de-DE" dirty="0" smtClean="0"/>
          </a:p>
          <a:p>
            <a:endParaRPr lang="de-DE" dirty="0" smtClean="0"/>
          </a:p>
          <a:p>
            <a:endParaRPr lang="de-DE" dirty="0" smtClean="0"/>
          </a:p>
          <a:p>
            <a:r>
              <a:rPr lang="de-DE" b="1" dirty="0" smtClean="0"/>
              <a:t>Stipendium</a:t>
            </a:r>
          </a:p>
          <a:p>
            <a:r>
              <a:rPr lang="de-DE" b="0" dirty="0" smtClean="0"/>
              <a:t>4% werden regelmäßig durch ein Stipendienprogramm</a:t>
            </a:r>
            <a:r>
              <a:rPr lang="de-DE" b="0" baseline="0" dirty="0" smtClean="0"/>
              <a:t> unterstützt</a:t>
            </a:r>
          </a:p>
          <a:p>
            <a:r>
              <a:rPr lang="de-DE" b="0" baseline="0" dirty="0" smtClean="0"/>
              <a:t>1% aller Normalstudierenden wird mit Deutschlandstipendium </a:t>
            </a:r>
            <a:r>
              <a:rPr lang="de-DE" b="0" baseline="0" dirty="0" err="1" smtClean="0"/>
              <a:t>gefödert</a:t>
            </a:r>
            <a:endParaRPr lang="de-DE" b="0" dirty="0" smtClean="0"/>
          </a:p>
          <a:p>
            <a:r>
              <a:rPr lang="de-DE" u="sng" dirty="0" smtClean="0"/>
              <a:t>Deutschlandstipendium</a:t>
            </a:r>
            <a:r>
              <a:rPr lang="de-DE" dirty="0" smtClean="0"/>
              <a:t> in GÖ; erstmals zum WS</a:t>
            </a:r>
            <a:r>
              <a:rPr lang="de-DE" baseline="0" dirty="0" smtClean="0"/>
              <a:t> 2011/12</a:t>
            </a:r>
          </a:p>
          <a:p>
            <a:r>
              <a:rPr lang="de-DE" baseline="0" dirty="0" smtClean="0"/>
              <a:t>105 Stipendien sollen vergeben werden; alle Studierenden werden per E-Mail und im Internet informiert</a:t>
            </a:r>
          </a:p>
          <a:p>
            <a:r>
              <a:rPr lang="de-DE" baseline="0" dirty="0" smtClean="0"/>
              <a:t>Uni GÖ muss Geldgeber finden, die je Stipendium jährlich 1.800 € zur Verfügung stellen; die priv. Mittel werden dann aus Mitteln des Bundes verdoppelt; einige Förderer haben bereits Unterstützung angeboten</a:t>
            </a:r>
          </a:p>
          <a:p>
            <a:endParaRPr lang="de-DE" baseline="0" dirty="0" smtClean="0"/>
          </a:p>
          <a:p>
            <a:r>
              <a:rPr lang="de-DE" b="1" dirty="0" smtClean="0"/>
              <a:t>Kredit:</a:t>
            </a:r>
            <a:r>
              <a:rPr lang="de-DE" dirty="0" smtClean="0"/>
              <a:t> Nur 6% der Studierenden hat einen Kredit zur (teilweisen) Finanzierung des Lebensunterhalts aufgenommen</a:t>
            </a:r>
          </a:p>
          <a:p>
            <a:r>
              <a:rPr lang="de-DE" dirty="0" smtClean="0"/>
              <a:t>4% nutzen Kredite</a:t>
            </a:r>
            <a:r>
              <a:rPr lang="de-DE" baseline="0" dirty="0" smtClean="0"/>
              <a:t> der KfW-Bankengruppe</a:t>
            </a:r>
            <a:endParaRPr lang="de-DE" dirty="0" smtClean="0"/>
          </a:p>
          <a:p>
            <a:r>
              <a:rPr lang="de-DE" dirty="0" smtClean="0"/>
              <a:t>Niedersachsen-Studienbeitragsdarlehen: seit Einführung der Studiengebühren 2006 sind fast 12.000 zinsgünstige</a:t>
            </a:r>
            <a:r>
              <a:rPr lang="de-DE" baseline="0" dirty="0" smtClean="0"/>
              <a:t> Darlehen zur Finanzierung der Studiengebühren erteilt worden</a:t>
            </a:r>
          </a:p>
          <a:p>
            <a:r>
              <a:rPr lang="de-DE" baseline="0" dirty="0" smtClean="0"/>
              <a:t>beantragen bei der landeseigenen </a:t>
            </a:r>
            <a:r>
              <a:rPr lang="de-DE" baseline="0" dirty="0" err="1" smtClean="0"/>
              <a:t>Nbank</a:t>
            </a:r>
            <a:r>
              <a:rPr lang="de-DE" baseline="0" dirty="0" smtClean="0"/>
              <a:t>; unabhängig vom Einkommen der Eltern; Studenten mit mind. 2 Geschwister zinsfrei; 500 Euro pro Semester; Regelstudienzeit plus 4 Sem.; Rückzahlung 2 Jahre nach Studienabschluss – nur wenn bestimmtes Einkommen vorhanden ist.</a:t>
            </a:r>
            <a:endParaRPr lang="de-DE" dirty="0" smtClean="0"/>
          </a:p>
          <a:p>
            <a:endParaRPr lang="de-DE" dirty="0" smtClean="0"/>
          </a:p>
          <a:p>
            <a:r>
              <a:rPr lang="de-DE" dirty="0" smtClean="0"/>
              <a:t>Sonstige: Verwandte,</a:t>
            </a:r>
            <a:r>
              <a:rPr lang="de-DE" baseline="0" dirty="0" smtClean="0"/>
              <a:t> Bekannte, Angespartes der Studierenden, Waisenrente, Partner</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solidFill>
                  <a:prstClr val="black"/>
                </a:solidFill>
              </a:rPr>
              <a:pPr>
                <a:defRPr/>
              </a:pPr>
              <a:t>55</a:t>
            </a:fld>
            <a:endParaRPr lang="de-DE">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lienbildplatzhalter 1"/>
          <p:cNvSpPr>
            <a:spLocks noGrp="1" noRot="1" noChangeAspect="1" noTextEdit="1"/>
          </p:cNvSpPr>
          <p:nvPr>
            <p:ph type="sldImg"/>
          </p:nvPr>
        </p:nvSpPr>
        <p:spPr>
          <a:ln/>
        </p:spPr>
      </p:sp>
      <p:sp>
        <p:nvSpPr>
          <p:cNvPr id="1228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(3) </a:t>
            </a:r>
            <a:r>
              <a:rPr lang="de-DE" baseline="30000" smtClean="0"/>
              <a:t>1</a:t>
            </a:r>
            <a:r>
              <a:rPr lang="de-DE" smtClean="0"/>
              <a:t>Die Fachhochschulreife berechtigt zum Studium in jeder Fachrichtung an jeder Fachhochschule und zum Studium in der entsprechenden Fachrichtung an Universitäten und gleichgestellten Hochschulen. </a:t>
            </a:r>
            <a:r>
              <a:rPr lang="de-DE" baseline="30000" smtClean="0"/>
              <a:t>2</a:t>
            </a:r>
            <a:r>
              <a:rPr lang="de-DE" smtClean="0"/>
              <a:t>Die Universität oder gleichgestellte Hochschule kann auf der Grundlage der Akkreditierung der Studiengänge durch Ordnung bestimmen, dass die Fachhochschulreife oder die Fachhochschulreife mit gleichzeitigem Nachweis zusätzlicher studiengangsbezogener Kenntnisse und Fertigkeiten auch zur Aufnahme eines Bachelorstudiengangs in einer anderen Fachrichtung berechtigt. </a:t>
            </a:r>
            <a:r>
              <a:rPr lang="de-DE" baseline="30000" smtClean="0"/>
              <a:t>3</a:t>
            </a:r>
            <a:r>
              <a:rPr lang="de-DE" smtClean="0"/>
              <a:t>Studierende mit einer Zugangsberechtigung nach Satz 2 sind nach einem Studium von zwei Semestern, in dem sie die geforderten Leistungsnachweise erbracht haben, berechtigt, das Studium in einem Studiengang der gleichen Fachrichtung an einer anderen Universität oder gleichgestellten Hochschule fortzusetzen.</a:t>
            </a:r>
          </a:p>
          <a:p>
            <a:endParaRPr lang="de-DE" smtClean="0"/>
          </a:p>
        </p:txBody>
      </p:sp>
      <p:sp>
        <p:nvSpPr>
          <p:cNvPr id="1228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fld id="{BD5F78B9-70B2-471A-9306-964CA084914E}" type="slidenum">
              <a:rPr lang="de-DE" sz="1200" smtClean="0">
                <a:solidFill>
                  <a:prstClr val="black"/>
                </a:solidFill>
              </a:rPr>
              <a:pPr eaLnBrk="1" hangingPunct="1"/>
              <a:t>6</a:t>
            </a:fld>
            <a:endParaRPr lang="de-DE" sz="1200" smtClean="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solidFill>
                  <a:prstClr val="black"/>
                </a:solidFill>
              </a:rPr>
              <a:pPr>
                <a:defRPr/>
              </a:pPr>
              <a:t>56</a:t>
            </a:fld>
            <a:endParaRPr lang="de-DE">
              <a:solidFill>
                <a:prstClr val="black"/>
              </a:solidFill>
            </a:endParaRPr>
          </a:p>
        </p:txBody>
      </p:sp>
    </p:spTree>
    <p:extLst>
      <p:ext uri="{BB962C8B-B14F-4D97-AF65-F5344CB8AC3E}">
        <p14:creationId xmlns:p14="http://schemas.microsoft.com/office/powerpoint/2010/main" val="1041967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Miete</a:t>
            </a:r>
            <a:r>
              <a:rPr lang="de-DE" dirty="0" smtClean="0"/>
              <a:t> (und Nebenkosten) belasten</a:t>
            </a:r>
            <a:r>
              <a:rPr lang="de-DE" baseline="0" dirty="0" smtClean="0"/>
              <a:t> das studentische Budget am stärksten; sie geben 34% (298€) für das Wohnen aus</a:t>
            </a:r>
          </a:p>
          <a:p>
            <a:endParaRPr lang="de-DE" baseline="0" dirty="0" smtClean="0"/>
          </a:p>
          <a:p>
            <a:r>
              <a:rPr lang="de-DE" baseline="0" dirty="0" smtClean="0"/>
              <a:t>Kostenfaktor Wohnform: Wohnheimzimmer (240€ durchschnittlich) versus Wohnung alleine (357€)</a:t>
            </a:r>
          </a:p>
          <a:p>
            <a:r>
              <a:rPr lang="de-DE" baseline="0" dirty="0" smtClean="0"/>
              <a:t>37% eigene Wohnung; WG 29%; fast jeder Vierte (23%) wohnt bei Eltern [in den letzten zehn Jahren kontinuierlich zugenommen, 2000 waren es 21,1%]; jeder 10. wohnt im Wohnheim [1991: 16%]</a:t>
            </a:r>
          </a:p>
          <a:p>
            <a:endParaRPr lang="de-DE" baseline="0" dirty="0" smtClean="0"/>
          </a:p>
          <a:p>
            <a:r>
              <a:rPr lang="de-DE" baseline="0" dirty="0" smtClean="0"/>
              <a:t>Kostenfaktor Studienort: Köln (359€), München (358€) versus Hildesheim (262€), Chemnitz (211€)</a:t>
            </a:r>
          </a:p>
          <a:p>
            <a:endParaRPr lang="de-DE" baseline="0" dirty="0" smtClean="0"/>
          </a:p>
          <a:p>
            <a:endParaRPr lang="de-DE" baseline="0" dirty="0" smtClean="0"/>
          </a:p>
          <a:p>
            <a:r>
              <a:rPr lang="de-DE" b="1" baseline="0" dirty="0" smtClean="0"/>
              <a:t>Auto</a:t>
            </a:r>
            <a:r>
              <a:rPr lang="de-DE" baseline="0" dirty="0" smtClean="0"/>
              <a:t>: ein Drittel der Studierenden hat Auto</a:t>
            </a: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solidFill>
                  <a:prstClr val="black"/>
                </a:solidFill>
              </a:rPr>
              <a:pPr>
                <a:defRPr/>
              </a:pPr>
              <a:t>57</a:t>
            </a:fld>
            <a:endParaRPr lang="de-DE">
              <a:solidFill>
                <a:prstClr val="black"/>
              </a:solidFill>
            </a:endParaRPr>
          </a:p>
        </p:txBody>
      </p:sp>
    </p:spTree>
    <p:extLst>
      <p:ext uri="{BB962C8B-B14F-4D97-AF65-F5344CB8AC3E}">
        <p14:creationId xmlns:p14="http://schemas.microsoft.com/office/powerpoint/2010/main" val="2927062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2C40D-C031-4B45-8548-CBBBB1CD0487}" type="slidenum">
              <a:rPr lang="de-DE"/>
              <a:pPr/>
              <a:t>59</a:t>
            </a:fld>
            <a:endParaRPr lang="de-DE"/>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pPr marL="685800" lvl="1" indent="-228600">
              <a:spcBef>
                <a:spcPct val="0"/>
              </a:spcBef>
            </a:pPr>
            <a:r>
              <a:rPr lang="de-DE" dirty="0"/>
              <a:t>Nutzungshinweise zur Inhaltsfolie:</a:t>
            </a:r>
            <a:endParaRPr lang="de-DE" b="1" dirty="0"/>
          </a:p>
          <a:p>
            <a:pPr marL="685800" lvl="1" indent="-228600">
              <a:spcBef>
                <a:spcPct val="0"/>
              </a:spcBef>
            </a:pPr>
            <a:endParaRPr lang="de-DE" b="1" dirty="0"/>
          </a:p>
          <a:p>
            <a:pPr marL="685800" lvl="1" indent="-228600">
              <a:spcBef>
                <a:spcPct val="0"/>
              </a:spcBef>
            </a:pPr>
            <a:r>
              <a:rPr lang="de-DE" b="1" dirty="0"/>
              <a:t>Rahmen-Layout und Satzspiegel:</a:t>
            </a:r>
          </a:p>
          <a:p>
            <a:pPr marL="685800" lvl="1" indent="-228600">
              <a:spcBef>
                <a:spcPct val="0"/>
              </a:spcBef>
            </a:pPr>
            <a:r>
              <a:rPr lang="de-DE" dirty="0"/>
              <a:t>Rahmen-Layout (Kopf-, Fuß- und Inhaltsbereich) nicht abänderbar.</a:t>
            </a:r>
          </a:p>
          <a:p>
            <a:pPr marL="685800" lvl="1" indent="-228600">
              <a:spcBef>
                <a:spcPct val="0"/>
              </a:spcBef>
            </a:pPr>
            <a:r>
              <a:rPr lang="de-DE" dirty="0"/>
              <a:t>Der Satzspiegel ist der Raum, in welchem der Inhalt stehen darf. Das betrifft Texte, Bilder, Grafiken und Diagramme. Ausnahme von der Regel sind ggf. detailreiche Tabellen und Diagramme. </a:t>
            </a:r>
          </a:p>
          <a:p>
            <a:pPr marL="685800" lvl="1" indent="-228600">
              <a:spcBef>
                <a:spcPct val="0"/>
              </a:spcBef>
            </a:pPr>
            <a:r>
              <a:rPr lang="de-DE" dirty="0"/>
              <a:t>Satzspiegel sichtbar machen: [Menü &gt; Ansicht &gt; Raster und Führungslinien &gt; Zeichnungslinien auf dem Bildschirm]</a:t>
            </a:r>
          </a:p>
          <a:p>
            <a:pPr marL="685800" lvl="1" indent="-228600">
              <a:spcBef>
                <a:spcPct val="0"/>
              </a:spcBef>
            </a:pPr>
            <a:r>
              <a:rPr lang="de-DE" dirty="0"/>
              <a:t>Spalten oder ein typografisches Gestaltungsraster werden nicht vorgegeben.</a:t>
            </a:r>
          </a:p>
          <a:p>
            <a:pPr marL="685800" lvl="1" indent="-228600">
              <a:spcBef>
                <a:spcPct val="0"/>
              </a:spcBef>
            </a:pPr>
            <a:endParaRPr lang="de-DE" dirty="0"/>
          </a:p>
          <a:p>
            <a:pPr marL="685800" lvl="1" indent="-228600">
              <a:spcBef>
                <a:spcPct val="0"/>
              </a:spcBef>
            </a:pPr>
            <a:r>
              <a:rPr lang="de-DE" b="1" dirty="0"/>
              <a:t>Kopfbalken: </a:t>
            </a:r>
            <a:br>
              <a:rPr lang="de-DE" b="1" dirty="0"/>
            </a:br>
            <a:r>
              <a:rPr lang="de-DE" dirty="0"/>
              <a:t>Bleibt leer; keine Beschriftung.</a:t>
            </a:r>
          </a:p>
          <a:p>
            <a:pPr marL="685800" lvl="1" indent="-228600">
              <a:spcBef>
                <a:spcPct val="0"/>
              </a:spcBef>
            </a:pPr>
            <a:endParaRPr lang="de-DE" dirty="0"/>
          </a:p>
          <a:p>
            <a:pPr marL="685800" lvl="1" indent="-228600">
              <a:spcBef>
                <a:spcPct val="0"/>
              </a:spcBef>
            </a:pPr>
            <a:r>
              <a:rPr lang="de-DE" b="1" dirty="0"/>
              <a:t>Überschrift: </a:t>
            </a:r>
            <a:endParaRPr lang="de-DE" dirty="0"/>
          </a:p>
          <a:p>
            <a:pPr marL="685800" lvl="1" indent="-228600">
              <a:spcBef>
                <a:spcPct val="0"/>
              </a:spcBef>
            </a:pPr>
            <a:r>
              <a:rPr lang="de-DE" dirty="0"/>
              <a:t>Typografie (im Textrahmen bereits voreingestellt): </a:t>
            </a:r>
            <a:br>
              <a:rPr lang="de-DE" dirty="0"/>
            </a:br>
            <a:r>
              <a:rPr lang="de-DE" dirty="0"/>
              <a:t>Arial Fett -- 24pt -- Schwarz -- 1 bis 2 Zeilen, vertikal von unten beginnend -- Zeilenabstand: 0,9 – linksbündig</a:t>
            </a:r>
          </a:p>
          <a:p>
            <a:pPr marL="685800" lvl="1" indent="-228600">
              <a:spcBef>
                <a:spcPct val="0"/>
              </a:spcBef>
            </a:pPr>
            <a:r>
              <a:rPr lang="de-DE" dirty="0"/>
              <a:t>Alternative Schriftgröße bei großer Textmenge:</a:t>
            </a:r>
          </a:p>
          <a:p>
            <a:pPr marL="685800" lvl="1" indent="-228600">
              <a:spcBef>
                <a:spcPct val="0"/>
              </a:spcBef>
            </a:pPr>
            <a:r>
              <a:rPr lang="de-DE" dirty="0"/>
              <a:t>Arial Fett -- 21pt -- Schwarz -- 1 bis 2 Zeilen, vertikal von unten beginnend -- Zeilenabstand: 0,9 – linksbündig</a:t>
            </a:r>
          </a:p>
          <a:p>
            <a:pPr marL="685800" lvl="1" indent="-228600">
              <a:spcBef>
                <a:spcPct val="0"/>
              </a:spcBef>
            </a:pPr>
            <a:r>
              <a:rPr lang="de-DE" dirty="0"/>
              <a:t>Hinweis: Die Standard-</a:t>
            </a:r>
            <a:r>
              <a:rPr lang="de-DE" dirty="0" err="1"/>
              <a:t>Überschriftsgröße</a:t>
            </a:r>
            <a:r>
              <a:rPr lang="de-DE" dirty="0"/>
              <a:t> ist 24 </a:t>
            </a:r>
            <a:r>
              <a:rPr lang="de-DE" dirty="0" err="1"/>
              <a:t>pt</a:t>
            </a:r>
            <a:r>
              <a:rPr lang="de-DE" dirty="0"/>
              <a:t>. Eine Überschrift sollte kurz und prägnant formuliert sein (Schlagzeile). Bei begründet großen Textmengen kann auf die Schriftgröße 21 </a:t>
            </a:r>
            <a:r>
              <a:rPr lang="de-DE" dirty="0" err="1"/>
              <a:t>pt</a:t>
            </a:r>
            <a:r>
              <a:rPr lang="de-DE" dirty="0"/>
              <a:t> ausgewichen werden. Es ist ausschließlich eine </a:t>
            </a:r>
            <a:r>
              <a:rPr lang="de-DE" dirty="0" err="1"/>
              <a:t>Überschriftsgröße</a:t>
            </a:r>
            <a:r>
              <a:rPr lang="de-DE" dirty="0"/>
              <a:t> für die komplette Präsentation einzusetzen (nicht nur für die Einzelfolie).</a:t>
            </a:r>
          </a:p>
          <a:p>
            <a:pPr marL="685800" lvl="1" indent="-228600">
              <a:spcBef>
                <a:spcPct val="0"/>
              </a:spcBef>
            </a:pPr>
            <a:r>
              <a:rPr lang="de-DE" dirty="0"/>
              <a:t>Linie: 1,5pt -- BA-Rot</a:t>
            </a:r>
          </a:p>
          <a:p>
            <a:pPr marL="685800" lvl="1" indent="-228600">
              <a:spcBef>
                <a:spcPct val="0"/>
              </a:spcBef>
            </a:pPr>
            <a:endParaRPr lang="de-DE" dirty="0"/>
          </a:p>
          <a:p>
            <a:pPr marL="685800" lvl="1" indent="-228600">
              <a:spcBef>
                <a:spcPct val="0"/>
              </a:spcBef>
            </a:pPr>
            <a:r>
              <a:rPr lang="de-DE" b="1" dirty="0"/>
              <a:t>Fließtext Inhaltsbereich</a:t>
            </a:r>
            <a:endParaRPr lang="de-DE" sz="500" b="1" dirty="0"/>
          </a:p>
          <a:p>
            <a:pPr marL="685800" lvl="1" indent="-228600">
              <a:spcBef>
                <a:spcPct val="0"/>
              </a:spcBef>
            </a:pPr>
            <a:r>
              <a:rPr lang="de-DE" dirty="0"/>
              <a:t>Typografie (im Textrahmen bereits voreingestellt): </a:t>
            </a:r>
            <a:br>
              <a:rPr lang="de-DE" dirty="0"/>
            </a:br>
            <a:r>
              <a:rPr lang="de-DE" dirty="0"/>
              <a:t>Arial -- 20pt -- Schwarz -- max. 17 Zeilen, vertikal von oben beginnend -- Zeilenabstand: 0,9 -- Absatzabstand: 0,5 – linksbündig</a:t>
            </a:r>
          </a:p>
          <a:p>
            <a:pPr marL="685800" lvl="1" indent="-228600">
              <a:spcBef>
                <a:spcPct val="0"/>
              </a:spcBef>
            </a:pPr>
            <a:r>
              <a:rPr lang="de-DE" dirty="0"/>
              <a:t>Hinweis: Bei einem Vortrag sollte sparsam mit Textmengen umgegangen werden.</a:t>
            </a:r>
          </a:p>
          <a:p>
            <a:pPr marL="685800" lvl="1" indent="-228600">
              <a:spcBef>
                <a:spcPct val="0"/>
              </a:spcBef>
            </a:pPr>
            <a:endParaRPr lang="de-DE" dirty="0"/>
          </a:p>
          <a:p>
            <a:pPr marL="685800" lvl="1" indent="-228600">
              <a:spcBef>
                <a:spcPct val="0"/>
              </a:spcBef>
            </a:pPr>
            <a:endParaRPr lang="de-DE" dirty="0"/>
          </a:p>
          <a:p>
            <a:pPr marL="685800" lvl="1" indent="-228600">
              <a:spcBef>
                <a:spcPct val="0"/>
              </a:spcBef>
            </a:pPr>
            <a:r>
              <a:rPr lang="de-DE" b="1" dirty="0"/>
              <a:t>Aufzählungspunkte (</a:t>
            </a:r>
            <a:r>
              <a:rPr lang="de-DE" b="1" dirty="0" err="1"/>
              <a:t>Bullets</a:t>
            </a:r>
            <a:r>
              <a:rPr lang="de-DE" b="1" dirty="0"/>
              <a:t>)</a:t>
            </a:r>
            <a:endParaRPr lang="de-DE" sz="500" b="1" dirty="0"/>
          </a:p>
          <a:p>
            <a:pPr marL="685800" lvl="1" indent="-228600">
              <a:spcBef>
                <a:spcPct val="0"/>
              </a:spcBef>
            </a:pPr>
            <a:r>
              <a:rPr lang="de-DE" dirty="0"/>
              <a:t>Typografie (im Textrahmen bereits voreingestellt): </a:t>
            </a:r>
            <a:br>
              <a:rPr lang="de-DE" dirty="0"/>
            </a:br>
            <a:endParaRPr lang="de-DE" dirty="0"/>
          </a:p>
          <a:p>
            <a:pPr marL="685800" lvl="1" indent="-228600">
              <a:spcBef>
                <a:spcPct val="0"/>
              </a:spcBef>
            </a:pPr>
            <a:r>
              <a:rPr lang="de-DE" dirty="0"/>
              <a:t>Erste Gliederungsebene – aufbauend auf der Typografie des Fließtexts: </a:t>
            </a:r>
            <a:br>
              <a:rPr lang="de-DE" dirty="0"/>
            </a:br>
            <a:r>
              <a:rPr lang="de-DE" dirty="0"/>
              <a:t>Aufzählungspunkt: rot/graues Quadrat mit Seitengröße in Höhe eines Kleinbuchstabens.</a:t>
            </a:r>
            <a:br>
              <a:rPr lang="de-DE" dirty="0"/>
            </a:br>
            <a:r>
              <a:rPr lang="de-DE" dirty="0"/>
              <a:t>Arial -- 20pt -- Schwarz -- Zeilenabstand: 0,9 -- Absatzabstand: 0,5 – linksbündig</a:t>
            </a:r>
          </a:p>
          <a:p>
            <a:pPr marL="685800" lvl="1" indent="-228600">
              <a:spcBef>
                <a:spcPct val="0"/>
              </a:spcBef>
              <a:buFontTx/>
              <a:buAutoNum type="arabicPeriod"/>
            </a:pPr>
            <a:endParaRPr lang="de-DE" dirty="0"/>
          </a:p>
          <a:p>
            <a:pPr marL="685800" lvl="1" indent="-228600">
              <a:spcBef>
                <a:spcPct val="0"/>
              </a:spcBef>
            </a:pPr>
            <a:r>
              <a:rPr lang="de-DE" dirty="0"/>
              <a:t>Zweite Gliederungsebene : </a:t>
            </a:r>
            <a:br>
              <a:rPr lang="de-DE" dirty="0"/>
            </a:br>
            <a:r>
              <a:rPr lang="de-DE" dirty="0"/>
              <a:t>Aufzählungspunkt: graues Quadrat (R150 – G150 – B150); Größe: 100%</a:t>
            </a:r>
            <a:br>
              <a:rPr lang="de-DE" dirty="0"/>
            </a:br>
            <a:r>
              <a:rPr lang="de-DE" dirty="0"/>
              <a:t>Arial -- 17pt -- Schwarz -- Zeilenabstand: 1 -- Absatzabstand: 0,2 – linksbündig</a:t>
            </a:r>
          </a:p>
          <a:p>
            <a:pPr marL="685800" lvl="1" indent="-228600">
              <a:spcBef>
                <a:spcPct val="0"/>
              </a:spcBef>
            </a:pPr>
            <a:endParaRPr lang="de-DE" dirty="0"/>
          </a:p>
          <a:p>
            <a:pPr marL="685800" lvl="1" indent="-228600">
              <a:spcBef>
                <a:spcPct val="0"/>
              </a:spcBef>
            </a:pPr>
            <a:r>
              <a:rPr lang="de-DE" dirty="0"/>
              <a:t>Dritte Gliederungsebene : </a:t>
            </a:r>
            <a:br>
              <a:rPr lang="de-DE" dirty="0"/>
            </a:br>
            <a:r>
              <a:rPr lang="de-DE" dirty="0"/>
              <a:t>Aufzählungspunkt: graues Quadrat (R150 – G150 – B150) in 100%</a:t>
            </a:r>
            <a:br>
              <a:rPr lang="de-DE" dirty="0"/>
            </a:br>
            <a:r>
              <a:rPr lang="de-DE" dirty="0"/>
              <a:t>Arial -- 14pt -- Schwarz -- Zeilenabstand: 1 -- Absatzabstand: 0,2 – linksbündig</a:t>
            </a:r>
          </a:p>
          <a:p>
            <a:pPr marL="685800" lvl="1" indent="-228600">
              <a:spcBef>
                <a:spcPct val="0"/>
              </a:spcBef>
              <a:buFontTx/>
              <a:buAutoNum type="arabicPeriod"/>
            </a:pPr>
            <a:endParaRPr lang="de-DE" dirty="0"/>
          </a:p>
          <a:p>
            <a:pPr marL="685800" lvl="1" indent="-228600">
              <a:spcBef>
                <a:spcPct val="0"/>
              </a:spcBef>
            </a:pPr>
            <a:r>
              <a:rPr lang="de-DE" dirty="0"/>
              <a:t>Hinweis: Maximal 6 Punkte. Möglichst bis zur zweiten Ebene auskommen.</a:t>
            </a:r>
          </a:p>
          <a:p>
            <a:pPr marL="685800" lvl="1" indent="-228600">
              <a:spcBef>
                <a:spcPct val="0"/>
              </a:spcBef>
            </a:pPr>
            <a:endParaRPr lang="de-DE" dirty="0"/>
          </a:p>
          <a:p>
            <a:pPr marL="685800" lvl="1" indent="-228600">
              <a:spcBef>
                <a:spcPct val="0"/>
              </a:spcBef>
            </a:pPr>
            <a:endParaRPr lang="de-DE" dirty="0"/>
          </a:p>
          <a:p>
            <a:pPr marL="685800" lvl="1" indent="-228600">
              <a:spcBef>
                <a:spcPct val="0"/>
              </a:spcBef>
            </a:pPr>
            <a:r>
              <a:rPr lang="de-DE" b="1" dirty="0"/>
              <a:t>Fußzeile</a:t>
            </a:r>
          </a:p>
          <a:p>
            <a:pPr marL="685800" lvl="1" indent="-228600">
              <a:spcBef>
                <a:spcPct val="0"/>
              </a:spcBef>
            </a:pPr>
            <a:r>
              <a:rPr lang="de-DE" dirty="0"/>
              <a:t>Individuell betexten unter [Menü &gt; Ansicht &gt; Kopf und Fußzeile].</a:t>
            </a:r>
          </a:p>
          <a:p>
            <a:pPr marL="685800" lvl="1" indent="-228600">
              <a:spcBef>
                <a:spcPct val="0"/>
              </a:spcBef>
            </a:pPr>
            <a:r>
              <a:rPr lang="de-DE" dirty="0"/>
              <a:t>Ausnahme: Kapitelsetzung: Muss </a:t>
            </a:r>
            <a:r>
              <a:rPr lang="de-DE" dirty="0" err="1"/>
              <a:t>händisch</a:t>
            </a:r>
            <a:r>
              <a:rPr lang="de-DE" dirty="0"/>
              <a:t>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a:spcBef>
                <a:spcPct val="0"/>
              </a:spcBef>
            </a:pPr>
            <a:r>
              <a:rPr lang="de-DE" dirty="0"/>
              <a:t>Die Angaben im Fußbereich werden empfohlen. Sie können sich jedoch fallweise unterscheiden.</a:t>
            </a:r>
          </a:p>
          <a:p>
            <a:pPr marL="685800" lvl="1" indent="-228600">
              <a:spcBef>
                <a:spcPct val="0"/>
              </a:spcBef>
            </a:pPr>
            <a:r>
              <a:rPr lang="de-DE" dirty="0"/>
              <a:t>Die Seitenzahl wird automatisch gesetzt.</a:t>
            </a:r>
          </a:p>
          <a:p>
            <a:pPr marL="685800" lvl="1" indent="-228600">
              <a:spcBef>
                <a:spcPct val="0"/>
              </a:spcBef>
            </a:pPr>
            <a:endParaRPr lang="de-DE" dirty="0"/>
          </a:p>
          <a:p>
            <a:pPr marL="685800" lvl="1" indent="-228600">
              <a:spcBef>
                <a:spcPct val="0"/>
              </a:spcBef>
            </a:pPr>
            <a:endParaRPr lang="de-DE" dirty="0"/>
          </a:p>
          <a:p>
            <a:pPr marL="685800" lvl="1" indent="-228600">
              <a:spcBef>
                <a:spcPct val="0"/>
              </a:spcBef>
            </a:pPr>
            <a:r>
              <a:rPr lang="de-DE" b="1" dirty="0">
                <a:solidFill>
                  <a:srgbClr val="E2001A"/>
                </a:solidFill>
              </a:rPr>
              <a:t>RGB-Wert BA-Rot: R226 G0 B26</a:t>
            </a:r>
          </a:p>
          <a:p>
            <a:pPr marL="685800" lvl="1" indent="-228600">
              <a:spcBef>
                <a:spcPct val="0"/>
              </a:spcBef>
            </a:pPr>
            <a:endParaRPr lang="de-DE" b="1" dirty="0">
              <a:solidFill>
                <a:srgbClr val="E2001A"/>
              </a:solidFill>
            </a:endParaRPr>
          </a:p>
          <a:p>
            <a:pPr marL="228600" indent="-228600"/>
            <a:endParaRPr lang="de-DE"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2C40D-C031-4B45-8548-CBBBB1CD0487}" type="slidenum">
              <a:rPr lang="de-DE"/>
              <a:pPr/>
              <a:t>61</a:t>
            </a:fld>
            <a:endParaRPr lang="de-DE"/>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pPr marL="685800" lvl="1" indent="-228600">
              <a:spcBef>
                <a:spcPct val="0"/>
              </a:spcBef>
            </a:pPr>
            <a:r>
              <a:rPr lang="de-DE" dirty="0"/>
              <a:t>Nutzungshinweise zur Inhaltsfolie:</a:t>
            </a:r>
            <a:endParaRPr lang="de-DE" b="1" dirty="0"/>
          </a:p>
          <a:p>
            <a:pPr marL="685800" lvl="1" indent="-228600">
              <a:spcBef>
                <a:spcPct val="0"/>
              </a:spcBef>
            </a:pPr>
            <a:endParaRPr lang="de-DE" b="1" dirty="0"/>
          </a:p>
          <a:p>
            <a:pPr marL="685800" lvl="1" indent="-228600">
              <a:spcBef>
                <a:spcPct val="0"/>
              </a:spcBef>
            </a:pPr>
            <a:r>
              <a:rPr lang="de-DE" b="1" dirty="0"/>
              <a:t>Rahmen-Layout und Satzspiegel:</a:t>
            </a:r>
          </a:p>
          <a:p>
            <a:pPr marL="685800" lvl="1" indent="-228600">
              <a:spcBef>
                <a:spcPct val="0"/>
              </a:spcBef>
            </a:pPr>
            <a:r>
              <a:rPr lang="de-DE" dirty="0"/>
              <a:t>Rahmen-Layout (Kopf-, Fuß- und Inhaltsbereich) nicht abänderbar.</a:t>
            </a:r>
          </a:p>
          <a:p>
            <a:pPr marL="685800" lvl="1" indent="-228600">
              <a:spcBef>
                <a:spcPct val="0"/>
              </a:spcBef>
            </a:pPr>
            <a:r>
              <a:rPr lang="de-DE" dirty="0"/>
              <a:t>Der Satzspiegel ist der Raum, in welchem der Inhalt stehen darf. Das betrifft Texte, Bilder, Grafiken und Diagramme. Ausnahme von der Regel sind ggf. detailreiche Tabellen und Diagramme. </a:t>
            </a:r>
          </a:p>
          <a:p>
            <a:pPr marL="685800" lvl="1" indent="-228600">
              <a:spcBef>
                <a:spcPct val="0"/>
              </a:spcBef>
            </a:pPr>
            <a:r>
              <a:rPr lang="de-DE" dirty="0"/>
              <a:t>Satzspiegel sichtbar machen: [Menü &gt; Ansicht &gt; Raster und Führungslinien &gt; Zeichnungslinien auf dem Bildschirm]</a:t>
            </a:r>
          </a:p>
          <a:p>
            <a:pPr marL="685800" lvl="1" indent="-228600">
              <a:spcBef>
                <a:spcPct val="0"/>
              </a:spcBef>
            </a:pPr>
            <a:r>
              <a:rPr lang="de-DE" dirty="0"/>
              <a:t>Spalten oder ein typografisches Gestaltungsraster werden nicht vorgegeben.</a:t>
            </a:r>
          </a:p>
          <a:p>
            <a:pPr marL="685800" lvl="1" indent="-228600">
              <a:spcBef>
                <a:spcPct val="0"/>
              </a:spcBef>
            </a:pPr>
            <a:endParaRPr lang="de-DE" dirty="0"/>
          </a:p>
          <a:p>
            <a:pPr marL="685800" lvl="1" indent="-228600">
              <a:spcBef>
                <a:spcPct val="0"/>
              </a:spcBef>
            </a:pPr>
            <a:r>
              <a:rPr lang="de-DE" b="1" dirty="0"/>
              <a:t>Kopfbalken: </a:t>
            </a:r>
            <a:br>
              <a:rPr lang="de-DE" b="1" dirty="0"/>
            </a:br>
            <a:r>
              <a:rPr lang="de-DE" dirty="0"/>
              <a:t>Bleibt leer; keine Beschriftung.</a:t>
            </a:r>
          </a:p>
          <a:p>
            <a:pPr marL="685800" lvl="1" indent="-228600">
              <a:spcBef>
                <a:spcPct val="0"/>
              </a:spcBef>
            </a:pPr>
            <a:endParaRPr lang="de-DE" dirty="0"/>
          </a:p>
          <a:p>
            <a:pPr marL="685800" lvl="1" indent="-228600">
              <a:spcBef>
                <a:spcPct val="0"/>
              </a:spcBef>
            </a:pPr>
            <a:r>
              <a:rPr lang="de-DE" b="1" dirty="0"/>
              <a:t>Überschrift: </a:t>
            </a:r>
            <a:endParaRPr lang="de-DE" dirty="0"/>
          </a:p>
          <a:p>
            <a:pPr marL="685800" lvl="1" indent="-228600">
              <a:spcBef>
                <a:spcPct val="0"/>
              </a:spcBef>
            </a:pPr>
            <a:r>
              <a:rPr lang="de-DE" dirty="0"/>
              <a:t>Typografie (im Textrahmen bereits voreingestellt): </a:t>
            </a:r>
            <a:br>
              <a:rPr lang="de-DE" dirty="0"/>
            </a:br>
            <a:r>
              <a:rPr lang="de-DE" dirty="0"/>
              <a:t>Arial Fett -- 24pt -- Schwarz -- 1 bis 2 Zeilen, vertikal von unten beginnend -- Zeilenabstand: 0,9 – linksbündig</a:t>
            </a:r>
          </a:p>
          <a:p>
            <a:pPr marL="685800" lvl="1" indent="-228600">
              <a:spcBef>
                <a:spcPct val="0"/>
              </a:spcBef>
            </a:pPr>
            <a:r>
              <a:rPr lang="de-DE" dirty="0"/>
              <a:t>Alternative Schriftgröße bei großer Textmenge:</a:t>
            </a:r>
          </a:p>
          <a:p>
            <a:pPr marL="685800" lvl="1" indent="-228600">
              <a:spcBef>
                <a:spcPct val="0"/>
              </a:spcBef>
            </a:pPr>
            <a:r>
              <a:rPr lang="de-DE" dirty="0"/>
              <a:t>Arial Fett -- 21pt -- Schwarz -- 1 bis 2 Zeilen, vertikal von unten beginnend -- Zeilenabstand: 0,9 – linksbündig</a:t>
            </a:r>
          </a:p>
          <a:p>
            <a:pPr marL="685800" lvl="1" indent="-228600">
              <a:spcBef>
                <a:spcPct val="0"/>
              </a:spcBef>
            </a:pPr>
            <a:r>
              <a:rPr lang="de-DE" dirty="0"/>
              <a:t>Hinweis: Die Standard-</a:t>
            </a:r>
            <a:r>
              <a:rPr lang="de-DE" dirty="0" err="1"/>
              <a:t>Überschriftsgröße</a:t>
            </a:r>
            <a:r>
              <a:rPr lang="de-DE" dirty="0"/>
              <a:t> ist 24 </a:t>
            </a:r>
            <a:r>
              <a:rPr lang="de-DE" dirty="0" err="1"/>
              <a:t>pt</a:t>
            </a:r>
            <a:r>
              <a:rPr lang="de-DE" dirty="0"/>
              <a:t>. Eine Überschrift sollte kurz und prägnant formuliert sein (Schlagzeile). Bei begründet großen Textmengen kann auf die Schriftgröße 21 </a:t>
            </a:r>
            <a:r>
              <a:rPr lang="de-DE" dirty="0" err="1"/>
              <a:t>pt</a:t>
            </a:r>
            <a:r>
              <a:rPr lang="de-DE" dirty="0"/>
              <a:t> ausgewichen werden. Es ist ausschließlich eine </a:t>
            </a:r>
            <a:r>
              <a:rPr lang="de-DE" dirty="0" err="1"/>
              <a:t>Überschriftsgröße</a:t>
            </a:r>
            <a:r>
              <a:rPr lang="de-DE" dirty="0"/>
              <a:t> für die komplette Präsentation einzusetzen (nicht nur für die Einzelfolie).</a:t>
            </a:r>
          </a:p>
          <a:p>
            <a:pPr marL="685800" lvl="1" indent="-228600">
              <a:spcBef>
                <a:spcPct val="0"/>
              </a:spcBef>
            </a:pPr>
            <a:r>
              <a:rPr lang="de-DE" dirty="0"/>
              <a:t>Linie: 1,5pt -- BA-Rot</a:t>
            </a:r>
          </a:p>
          <a:p>
            <a:pPr marL="685800" lvl="1" indent="-228600">
              <a:spcBef>
                <a:spcPct val="0"/>
              </a:spcBef>
            </a:pPr>
            <a:endParaRPr lang="de-DE" dirty="0"/>
          </a:p>
          <a:p>
            <a:pPr marL="685800" lvl="1" indent="-228600">
              <a:spcBef>
                <a:spcPct val="0"/>
              </a:spcBef>
            </a:pPr>
            <a:r>
              <a:rPr lang="de-DE" b="1" dirty="0"/>
              <a:t>Fließtext Inhaltsbereich</a:t>
            </a:r>
            <a:endParaRPr lang="de-DE" sz="500" b="1" dirty="0"/>
          </a:p>
          <a:p>
            <a:pPr marL="685800" lvl="1" indent="-228600">
              <a:spcBef>
                <a:spcPct val="0"/>
              </a:spcBef>
            </a:pPr>
            <a:r>
              <a:rPr lang="de-DE" dirty="0"/>
              <a:t>Typografie (im Textrahmen bereits voreingestellt): </a:t>
            </a:r>
            <a:br>
              <a:rPr lang="de-DE" dirty="0"/>
            </a:br>
            <a:r>
              <a:rPr lang="de-DE" dirty="0"/>
              <a:t>Arial -- 20pt -- Schwarz -- max. 17 Zeilen, vertikal von oben beginnend -- Zeilenabstand: 0,9 -- Absatzabstand: 0,5 – linksbündig</a:t>
            </a:r>
          </a:p>
          <a:p>
            <a:pPr marL="685800" lvl="1" indent="-228600">
              <a:spcBef>
                <a:spcPct val="0"/>
              </a:spcBef>
            </a:pPr>
            <a:r>
              <a:rPr lang="de-DE" dirty="0"/>
              <a:t>Hinweis: Bei einem Vortrag sollte sparsam mit Textmengen umgegangen werden.</a:t>
            </a:r>
          </a:p>
          <a:p>
            <a:pPr marL="685800" lvl="1" indent="-228600">
              <a:spcBef>
                <a:spcPct val="0"/>
              </a:spcBef>
            </a:pPr>
            <a:endParaRPr lang="de-DE" dirty="0"/>
          </a:p>
          <a:p>
            <a:pPr marL="685800" lvl="1" indent="-228600">
              <a:spcBef>
                <a:spcPct val="0"/>
              </a:spcBef>
            </a:pPr>
            <a:endParaRPr lang="de-DE" dirty="0"/>
          </a:p>
          <a:p>
            <a:pPr marL="685800" lvl="1" indent="-228600">
              <a:spcBef>
                <a:spcPct val="0"/>
              </a:spcBef>
            </a:pPr>
            <a:r>
              <a:rPr lang="de-DE" b="1" dirty="0"/>
              <a:t>Aufzählungspunkte (</a:t>
            </a:r>
            <a:r>
              <a:rPr lang="de-DE" b="1" dirty="0" err="1"/>
              <a:t>Bullets</a:t>
            </a:r>
            <a:r>
              <a:rPr lang="de-DE" b="1" dirty="0"/>
              <a:t>)</a:t>
            </a:r>
            <a:endParaRPr lang="de-DE" sz="500" b="1" dirty="0"/>
          </a:p>
          <a:p>
            <a:pPr marL="685800" lvl="1" indent="-228600">
              <a:spcBef>
                <a:spcPct val="0"/>
              </a:spcBef>
            </a:pPr>
            <a:r>
              <a:rPr lang="de-DE" dirty="0"/>
              <a:t>Typografie (im Textrahmen bereits voreingestellt): </a:t>
            </a:r>
            <a:br>
              <a:rPr lang="de-DE" dirty="0"/>
            </a:br>
            <a:endParaRPr lang="de-DE" dirty="0"/>
          </a:p>
          <a:p>
            <a:pPr marL="685800" lvl="1" indent="-228600">
              <a:spcBef>
                <a:spcPct val="0"/>
              </a:spcBef>
            </a:pPr>
            <a:r>
              <a:rPr lang="de-DE" dirty="0"/>
              <a:t>Erste Gliederungsebene – aufbauend auf der Typografie des Fließtexts: </a:t>
            </a:r>
            <a:br>
              <a:rPr lang="de-DE" dirty="0"/>
            </a:br>
            <a:r>
              <a:rPr lang="de-DE" dirty="0"/>
              <a:t>Aufzählungspunkt: rot/graues Quadrat mit Seitengröße in Höhe eines Kleinbuchstabens.</a:t>
            </a:r>
            <a:br>
              <a:rPr lang="de-DE" dirty="0"/>
            </a:br>
            <a:r>
              <a:rPr lang="de-DE" dirty="0"/>
              <a:t>Arial -- 20pt -- Schwarz -- Zeilenabstand: 0,9 -- Absatzabstand: 0,5 – linksbündig</a:t>
            </a:r>
          </a:p>
          <a:p>
            <a:pPr marL="685800" lvl="1" indent="-228600">
              <a:spcBef>
                <a:spcPct val="0"/>
              </a:spcBef>
              <a:buFontTx/>
              <a:buAutoNum type="arabicPeriod"/>
            </a:pPr>
            <a:endParaRPr lang="de-DE" dirty="0"/>
          </a:p>
          <a:p>
            <a:pPr marL="685800" lvl="1" indent="-228600">
              <a:spcBef>
                <a:spcPct val="0"/>
              </a:spcBef>
            </a:pPr>
            <a:r>
              <a:rPr lang="de-DE" dirty="0"/>
              <a:t>Zweite Gliederungsebene : </a:t>
            </a:r>
            <a:br>
              <a:rPr lang="de-DE" dirty="0"/>
            </a:br>
            <a:r>
              <a:rPr lang="de-DE" dirty="0"/>
              <a:t>Aufzählungspunkt: graues Quadrat (R150 – G150 – B150); Größe: 100%</a:t>
            </a:r>
            <a:br>
              <a:rPr lang="de-DE" dirty="0"/>
            </a:br>
            <a:r>
              <a:rPr lang="de-DE" dirty="0"/>
              <a:t>Arial -- 17pt -- Schwarz -- Zeilenabstand: 1 -- Absatzabstand: 0,2 – linksbündig</a:t>
            </a:r>
          </a:p>
          <a:p>
            <a:pPr marL="685800" lvl="1" indent="-228600">
              <a:spcBef>
                <a:spcPct val="0"/>
              </a:spcBef>
            </a:pPr>
            <a:endParaRPr lang="de-DE" dirty="0"/>
          </a:p>
          <a:p>
            <a:pPr marL="685800" lvl="1" indent="-228600">
              <a:spcBef>
                <a:spcPct val="0"/>
              </a:spcBef>
            </a:pPr>
            <a:r>
              <a:rPr lang="de-DE" dirty="0"/>
              <a:t>Dritte Gliederungsebene : </a:t>
            </a:r>
            <a:br>
              <a:rPr lang="de-DE" dirty="0"/>
            </a:br>
            <a:r>
              <a:rPr lang="de-DE" dirty="0"/>
              <a:t>Aufzählungspunkt: graues Quadrat (R150 – G150 – B150) in 100%</a:t>
            </a:r>
            <a:br>
              <a:rPr lang="de-DE" dirty="0"/>
            </a:br>
            <a:r>
              <a:rPr lang="de-DE" dirty="0"/>
              <a:t>Arial -- 14pt -- Schwarz -- Zeilenabstand: 1 -- Absatzabstand: 0,2 – linksbündig</a:t>
            </a:r>
          </a:p>
          <a:p>
            <a:pPr marL="685800" lvl="1" indent="-228600">
              <a:spcBef>
                <a:spcPct val="0"/>
              </a:spcBef>
              <a:buFontTx/>
              <a:buAutoNum type="arabicPeriod"/>
            </a:pPr>
            <a:endParaRPr lang="de-DE" dirty="0"/>
          </a:p>
          <a:p>
            <a:pPr marL="685800" lvl="1" indent="-228600">
              <a:spcBef>
                <a:spcPct val="0"/>
              </a:spcBef>
            </a:pPr>
            <a:r>
              <a:rPr lang="de-DE" dirty="0"/>
              <a:t>Hinweis: Maximal 6 Punkte. Möglichst bis zur zweiten Ebene auskommen.</a:t>
            </a:r>
          </a:p>
          <a:p>
            <a:pPr marL="685800" lvl="1" indent="-228600">
              <a:spcBef>
                <a:spcPct val="0"/>
              </a:spcBef>
            </a:pPr>
            <a:endParaRPr lang="de-DE" dirty="0"/>
          </a:p>
          <a:p>
            <a:pPr marL="685800" lvl="1" indent="-228600">
              <a:spcBef>
                <a:spcPct val="0"/>
              </a:spcBef>
            </a:pPr>
            <a:endParaRPr lang="de-DE" dirty="0"/>
          </a:p>
          <a:p>
            <a:pPr marL="685800" lvl="1" indent="-228600">
              <a:spcBef>
                <a:spcPct val="0"/>
              </a:spcBef>
            </a:pPr>
            <a:r>
              <a:rPr lang="de-DE" b="1" dirty="0"/>
              <a:t>Fußzeile</a:t>
            </a:r>
          </a:p>
          <a:p>
            <a:pPr marL="685800" lvl="1" indent="-228600">
              <a:spcBef>
                <a:spcPct val="0"/>
              </a:spcBef>
            </a:pPr>
            <a:r>
              <a:rPr lang="de-DE" dirty="0"/>
              <a:t>Individuell betexten unter [Menü &gt; Ansicht &gt; Kopf und Fußzeile].</a:t>
            </a:r>
          </a:p>
          <a:p>
            <a:pPr marL="685800" lvl="1" indent="-228600">
              <a:spcBef>
                <a:spcPct val="0"/>
              </a:spcBef>
            </a:pPr>
            <a:r>
              <a:rPr lang="de-DE" dirty="0"/>
              <a:t>Ausnahme: Kapitelsetzung: Muss </a:t>
            </a:r>
            <a:r>
              <a:rPr lang="de-DE" dirty="0" err="1"/>
              <a:t>händisch</a:t>
            </a:r>
            <a:r>
              <a:rPr lang="de-DE" dirty="0"/>
              <a:t>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a:spcBef>
                <a:spcPct val="0"/>
              </a:spcBef>
            </a:pPr>
            <a:r>
              <a:rPr lang="de-DE" dirty="0"/>
              <a:t>Die Angaben im Fußbereich werden empfohlen. Sie können sich jedoch fallweise unterscheiden.</a:t>
            </a:r>
          </a:p>
          <a:p>
            <a:pPr marL="685800" lvl="1" indent="-228600">
              <a:spcBef>
                <a:spcPct val="0"/>
              </a:spcBef>
            </a:pPr>
            <a:r>
              <a:rPr lang="de-DE" dirty="0"/>
              <a:t>Die Seitenzahl wird automatisch gesetzt.</a:t>
            </a:r>
          </a:p>
          <a:p>
            <a:pPr marL="685800" lvl="1" indent="-228600">
              <a:spcBef>
                <a:spcPct val="0"/>
              </a:spcBef>
            </a:pPr>
            <a:endParaRPr lang="de-DE" dirty="0"/>
          </a:p>
          <a:p>
            <a:pPr marL="685800" lvl="1" indent="-228600">
              <a:spcBef>
                <a:spcPct val="0"/>
              </a:spcBef>
            </a:pPr>
            <a:endParaRPr lang="de-DE" dirty="0"/>
          </a:p>
          <a:p>
            <a:pPr marL="685800" lvl="1" indent="-228600">
              <a:spcBef>
                <a:spcPct val="0"/>
              </a:spcBef>
            </a:pPr>
            <a:r>
              <a:rPr lang="de-DE" b="1" dirty="0">
                <a:solidFill>
                  <a:srgbClr val="E2001A"/>
                </a:solidFill>
              </a:rPr>
              <a:t>RGB-Wert BA-Rot: R226 G0 B26</a:t>
            </a:r>
          </a:p>
          <a:p>
            <a:pPr marL="685800" lvl="1" indent="-228600">
              <a:spcBef>
                <a:spcPct val="0"/>
              </a:spcBef>
            </a:pPr>
            <a:endParaRPr lang="de-DE" b="1" dirty="0">
              <a:solidFill>
                <a:srgbClr val="E2001A"/>
              </a:solidFill>
            </a:endParaRPr>
          </a:p>
          <a:p>
            <a:pPr marL="228600" indent="-228600"/>
            <a:endParaRPr lang="de-DE"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DE" b="1" dirty="0" smtClean="0"/>
              <a:t>SFBT</a:t>
            </a:r>
          </a:p>
          <a:p>
            <a:r>
              <a:rPr lang="de-DE" dirty="0" smtClean="0"/>
              <a:t>Entspricht mein Wahlstudium meinen Fähigkeiten?</a:t>
            </a:r>
          </a:p>
          <a:p>
            <a:r>
              <a:rPr lang="de-DE" dirty="0" smtClean="0"/>
              <a:t>Vorteil; auch Arbeitsprobe: Macht es mir</a:t>
            </a:r>
            <a:r>
              <a:rPr lang="de-DE" baseline="0" dirty="0" smtClean="0"/>
              <a:t> Spaß, mich mit solchen Inhalten zu beschäftigen?</a:t>
            </a:r>
          </a:p>
          <a:p>
            <a:endParaRPr lang="de-DE" baseline="0" dirty="0" smtClean="0"/>
          </a:p>
          <a:p>
            <a:r>
              <a:rPr lang="de-DE" baseline="0" dirty="0" smtClean="0"/>
              <a:t>fachtypische Aufgabenstellungen aus dem jeweiligen Fachgebiet</a:t>
            </a:r>
          </a:p>
          <a:p>
            <a:endParaRPr lang="de-DE" baseline="0" dirty="0" smtClean="0"/>
          </a:p>
          <a:p>
            <a:r>
              <a:rPr lang="de-DE" baseline="0" dirty="0" err="1" smtClean="0"/>
              <a:t>Naturwiss</a:t>
            </a:r>
            <a:r>
              <a:rPr lang="de-DE" baseline="0" dirty="0" smtClean="0"/>
              <a:t>., </a:t>
            </a:r>
            <a:r>
              <a:rPr lang="de-DE" baseline="0" dirty="0" err="1" smtClean="0"/>
              <a:t>Ing.wiss</a:t>
            </a:r>
            <a:r>
              <a:rPr lang="de-DE" baseline="0" dirty="0" smtClean="0"/>
              <a:t>., </a:t>
            </a:r>
            <a:r>
              <a:rPr lang="de-DE" baseline="0" dirty="0" err="1" smtClean="0"/>
              <a:t>Wiwi</a:t>
            </a:r>
            <a:r>
              <a:rPr lang="de-DE" baseline="0" dirty="0" smtClean="0"/>
              <a:t>, Informatik/Mathe, </a:t>
            </a:r>
            <a:r>
              <a:rPr lang="de-DE" baseline="0" dirty="0" err="1" smtClean="0"/>
              <a:t>Philolog</a:t>
            </a:r>
            <a:r>
              <a:rPr lang="de-DE" baseline="0" dirty="0" smtClean="0"/>
              <a:t>., </a:t>
            </a:r>
            <a:r>
              <a:rPr lang="de-DE" baseline="0" dirty="0" err="1" smtClean="0"/>
              <a:t>Rechtswiss</a:t>
            </a:r>
            <a:r>
              <a:rPr lang="de-DE" baseline="0" dirty="0" smtClean="0"/>
              <a:t>.</a:t>
            </a:r>
          </a:p>
          <a:p>
            <a:endParaRPr lang="de-DE" baseline="0" dirty="0" smtClean="0"/>
          </a:p>
          <a:p>
            <a:r>
              <a:rPr lang="de-DE" baseline="0" dirty="0" smtClean="0"/>
              <a:t>Ing.: (technische) Ursache-Wirkungs-Zusammenhänge erkennen; einfache praxisbezogene Problemstellungen</a:t>
            </a:r>
          </a:p>
          <a:p>
            <a:r>
              <a:rPr lang="de-DE" baseline="0" dirty="0" err="1" smtClean="0"/>
              <a:t>Wiwi</a:t>
            </a:r>
            <a:r>
              <a:rPr lang="de-DE" baseline="0" dirty="0" smtClean="0"/>
              <a:t>: komplexe, formalisierte </a:t>
            </a:r>
            <a:r>
              <a:rPr lang="de-DE" baseline="0" dirty="0" err="1" smtClean="0"/>
              <a:t>Funktionszusammenhaänge</a:t>
            </a:r>
            <a:r>
              <a:rPr lang="de-DE" baseline="0" dirty="0" smtClean="0"/>
              <a:t> analysieren und Erkenntnisse auf konkrete Fragestellungen übertragen</a:t>
            </a:r>
          </a:p>
          <a:p>
            <a:r>
              <a:rPr lang="de-DE" baseline="0" dirty="0" err="1" smtClean="0"/>
              <a:t>Philo</a:t>
            </a:r>
            <a:r>
              <a:rPr lang="de-DE" baseline="0" dirty="0" smtClean="0"/>
              <a:t>: prüft Sprachkompetenz; Sprachverständnis, Sprachbeherrschung</a:t>
            </a:r>
          </a:p>
          <a:p>
            <a:r>
              <a:rPr lang="de-DE" baseline="0" dirty="0" err="1" smtClean="0"/>
              <a:t>Rechtswiss</a:t>
            </a:r>
            <a:r>
              <a:rPr lang="de-DE" baseline="0" dirty="0" smtClean="0"/>
              <a:t>.: Abstraktionsvermögen, log.-analytisches Denken; Kompetenz zum differenzierten </a:t>
            </a:r>
            <a:r>
              <a:rPr lang="de-DE" baseline="0" dirty="0" err="1" smtClean="0"/>
              <a:t>sprachl</a:t>
            </a:r>
            <a:r>
              <a:rPr lang="de-DE" baseline="0" dirty="0" smtClean="0"/>
              <a:t>. Ausdruck; Fähigkeit komplexe Infos auf das </a:t>
            </a:r>
            <a:r>
              <a:rPr lang="de-DE" baseline="0" dirty="0" err="1" smtClean="0"/>
              <a:t>wesentl</a:t>
            </a:r>
            <a:r>
              <a:rPr lang="de-DE" baseline="0" dirty="0" smtClean="0"/>
              <a:t>. zu reduzieren</a:t>
            </a:r>
          </a:p>
          <a:p>
            <a:endParaRPr lang="de-DE" baseline="0" dirty="0" smtClean="0"/>
          </a:p>
          <a:p>
            <a:r>
              <a:rPr lang="de-DE" baseline="0" dirty="0" err="1" smtClean="0"/>
              <a:t>Wiwi</a:t>
            </a:r>
            <a:r>
              <a:rPr lang="de-DE" baseline="0" dirty="0" smtClean="0"/>
              <a:t> und philologische Studiengänge neu normiert; bis vor kurzem sehr strenge Normen</a:t>
            </a:r>
          </a:p>
          <a:p>
            <a:endParaRPr lang="de-DE" baseline="0" dirty="0" smtClean="0"/>
          </a:p>
          <a:p>
            <a:r>
              <a:rPr lang="de-DE" baseline="0" dirty="0" smtClean="0"/>
              <a:t>Auswertung: Rückmeldung im persönlichen Gespräch; Auswertung zum Mitnehmen</a:t>
            </a:r>
          </a:p>
          <a:p>
            <a:endParaRPr lang="de-DE" baseline="0" dirty="0" smtClean="0"/>
          </a:p>
          <a:p>
            <a:endParaRPr lang="de-DE" baseline="0" dirty="0" smtClean="0"/>
          </a:p>
          <a:p>
            <a:r>
              <a:rPr lang="de-DE" b="1" baseline="0" dirty="0" smtClean="0"/>
              <a:t>SSP</a:t>
            </a:r>
          </a:p>
          <a:p>
            <a:r>
              <a:rPr lang="de-DE" baseline="0" dirty="0" smtClean="0"/>
              <a:t>Aussagen zu Interessen und Selbsteinschätzung persönlicher Merkmale</a:t>
            </a:r>
          </a:p>
          <a:p>
            <a:endParaRPr lang="de-DE" baseline="0" dirty="0" smtClean="0"/>
          </a:p>
          <a:p>
            <a:r>
              <a:rPr lang="de-DE" baseline="0" dirty="0" smtClean="0"/>
              <a:t>Auswertung: Rückmeldung im persönlichen Gespräch; KEINE Auswertung zum Mitnehmen</a:t>
            </a:r>
          </a:p>
          <a:p>
            <a:endParaRPr lang="de-DE" baseline="0" dirty="0" smtClean="0"/>
          </a:p>
          <a:p>
            <a:endParaRPr lang="de-DE" baseline="0" dirty="0" smtClean="0"/>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54A377E6-0DF8-42C8-988D-705DA6A9E214}" type="slidenum">
              <a:rPr lang="de-DE" smtClean="0"/>
              <a:pPr/>
              <a:t>64</a:t>
            </a:fld>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Arial" charset="0"/>
                <a:ea typeface="+mn-ea"/>
                <a:cs typeface="+mn-cs"/>
              </a:rPr>
              <a:t>www.geva-institut.de </a:t>
            </a:r>
            <a:endParaRPr lang="de-DE" sz="1200" b="0" i="0" u="none" strike="noStrike" kern="1200" baseline="0" dirty="0" smtClean="0">
              <a:solidFill>
                <a:schemeClr val="tx1"/>
              </a:solidFill>
              <a:latin typeface="Arial" charset="0"/>
              <a:ea typeface="+mn-ea"/>
              <a:cs typeface="+mn-cs"/>
            </a:endParaRPr>
          </a:p>
          <a:p>
            <a:r>
              <a:rPr lang="de-DE" sz="1200" b="0" i="0" u="none" strike="noStrike" kern="1200" baseline="0" dirty="0" smtClean="0">
                <a:solidFill>
                  <a:schemeClr val="tx1"/>
                </a:solidFill>
                <a:latin typeface="Arial" charset="0"/>
                <a:ea typeface="+mn-ea"/>
                <a:cs typeface="+mn-cs"/>
              </a:rPr>
              <a:t>Der </a:t>
            </a:r>
            <a:r>
              <a:rPr lang="de-DE" sz="1200" b="0" i="0" u="none" strike="noStrike" kern="1200" baseline="0" dirty="0" err="1" smtClean="0">
                <a:solidFill>
                  <a:schemeClr val="tx1"/>
                </a:solidFill>
                <a:latin typeface="Arial" charset="0"/>
                <a:ea typeface="+mn-ea"/>
                <a:cs typeface="+mn-cs"/>
              </a:rPr>
              <a:t>geva</a:t>
            </a:r>
            <a:r>
              <a:rPr lang="de-DE" sz="1200" b="0" i="0" u="none" strike="noStrike" kern="1200" baseline="0" dirty="0" smtClean="0">
                <a:solidFill>
                  <a:schemeClr val="tx1"/>
                </a:solidFill>
                <a:latin typeface="Arial" charset="0"/>
                <a:ea typeface="+mn-ea"/>
                <a:cs typeface="+mn-cs"/>
              </a:rPr>
              <a:t> Eignungstest Berufswahl A ist richtig für Sie, wenn Sie sich gründlich über Ihre beruflichen Ziele und Fähigkeiten im Klaren werden wollen. Er eignet sich vor allem für Schüler ab Klasse 9, die das (Fach-)Abitur anstreben. Doch auch als Zivil- und Wehrdienstleistender, Azubi, Student und junger Erwachsener (bis 25 Jahre) können Sie mit dem </a:t>
            </a:r>
            <a:r>
              <a:rPr lang="de-DE" sz="1200" b="0" i="0" u="none" strike="noStrike" kern="1200" baseline="0" dirty="0" err="1" smtClean="0">
                <a:solidFill>
                  <a:schemeClr val="tx1"/>
                </a:solidFill>
                <a:latin typeface="Arial" charset="0"/>
                <a:ea typeface="+mn-ea"/>
                <a:cs typeface="+mn-cs"/>
              </a:rPr>
              <a:t>geva</a:t>
            </a:r>
            <a:r>
              <a:rPr lang="de-DE" sz="1200" b="0" i="0" u="none" strike="noStrike" kern="1200" baseline="0" dirty="0" smtClean="0">
                <a:solidFill>
                  <a:schemeClr val="tx1"/>
                </a:solidFill>
                <a:latin typeface="Arial" charset="0"/>
                <a:ea typeface="+mn-ea"/>
                <a:cs typeface="+mn-cs"/>
              </a:rPr>
              <a:t> Eignungstest Berufswahl Ihre Berufswahl überprüfen oder vertiefen. </a:t>
            </a:r>
          </a:p>
          <a:p>
            <a:r>
              <a:rPr lang="de-DE" sz="1200" b="1" i="0" u="none" strike="noStrike" kern="1200" baseline="0" dirty="0" smtClean="0">
                <a:solidFill>
                  <a:schemeClr val="tx1"/>
                </a:solidFill>
                <a:latin typeface="Arial" charset="0"/>
                <a:ea typeface="+mn-ea"/>
                <a:cs typeface="+mn-cs"/>
              </a:rPr>
              <a:t>Kosten: </a:t>
            </a:r>
            <a:r>
              <a:rPr lang="de-DE" sz="1200" b="0" i="0" u="none" strike="noStrike" kern="1200" baseline="0" dirty="0" smtClean="0">
                <a:solidFill>
                  <a:schemeClr val="tx1"/>
                </a:solidFill>
                <a:latin typeface="Arial" charset="0"/>
                <a:ea typeface="+mn-ea"/>
                <a:cs typeface="+mn-cs"/>
              </a:rPr>
              <a:t>Der Test kostet 38,- Euro als Online-Version (zzgl. 6,- Euro Bearbeitungsgebühr bei Versand der Auswertung per Post) und 45,- Euro als Print-Version (zzgl. 4,50 Euro Versandkosten für Fragebogen und Auswertung.) </a:t>
            </a:r>
          </a:p>
          <a:p>
            <a:endParaRPr lang="de-DE" sz="1200" b="0" i="0" u="none" strike="noStrike" kern="1200" baseline="0" dirty="0" smtClean="0">
              <a:solidFill>
                <a:schemeClr val="tx1"/>
              </a:solidFill>
              <a:latin typeface="Arial" charset="0"/>
              <a:ea typeface="+mn-ea"/>
              <a:cs typeface="+mn-cs"/>
            </a:endParaRPr>
          </a:p>
          <a:p>
            <a:r>
              <a:rPr lang="de-DE" sz="1200" b="1" i="0" u="none" strike="noStrike" kern="1200" baseline="0" dirty="0" smtClean="0">
                <a:solidFill>
                  <a:schemeClr val="tx1"/>
                </a:solidFill>
                <a:latin typeface="Arial" charset="0"/>
                <a:ea typeface="+mn-ea"/>
                <a:cs typeface="+mn-cs"/>
              </a:rPr>
              <a:t>www.ruhr-uni-bochum.de </a:t>
            </a:r>
            <a:r>
              <a:rPr lang="de-DE" sz="1200" b="0" i="0" u="none" strike="noStrike" kern="1200" baseline="0" dirty="0" smtClean="0">
                <a:solidFill>
                  <a:schemeClr val="tx1"/>
                </a:solidFill>
                <a:latin typeface="Arial" charset="0"/>
                <a:ea typeface="+mn-ea"/>
                <a:cs typeface="+mn-cs"/>
              </a:rPr>
              <a:t>Basierend auf einer fundierten und individuellen Stärken-/Schwächenanalyse gibt der Test maßgeschneiderte Empfehlungen für den künftigen Lebensweg in den Bereichen "Mein Berufsweg", "Mein Studium" und "Meine Uni". Damit ist BORAKEL das </a:t>
            </a:r>
            <a:r>
              <a:rPr lang="de-DE" sz="1200" b="0" i="0" u="none" strike="noStrike" kern="1200" baseline="0" dirty="0" err="1" smtClean="0">
                <a:solidFill>
                  <a:schemeClr val="tx1"/>
                </a:solidFill>
                <a:latin typeface="Arial" charset="0"/>
                <a:ea typeface="+mn-ea"/>
                <a:cs typeface="+mn-cs"/>
              </a:rPr>
              <a:t>I-Tüpfelchen</a:t>
            </a:r>
            <a:r>
              <a:rPr lang="de-DE" sz="1200" b="0" i="0" u="none" strike="noStrike" kern="1200" baseline="0" dirty="0" smtClean="0">
                <a:solidFill>
                  <a:schemeClr val="tx1"/>
                </a:solidFill>
                <a:latin typeface="Arial" charset="0"/>
                <a:ea typeface="+mn-ea"/>
                <a:cs typeface="+mn-cs"/>
              </a:rPr>
              <a:t> auf der eigenen Karriereplanung. </a:t>
            </a:r>
            <a:r>
              <a:rPr lang="de-DE" sz="1200" b="1" i="0" u="none" strike="noStrike" kern="1200" baseline="0" dirty="0" smtClean="0">
                <a:solidFill>
                  <a:schemeClr val="tx1"/>
                </a:solidFill>
                <a:latin typeface="Arial" charset="0"/>
                <a:ea typeface="+mn-ea"/>
                <a:cs typeface="+mn-cs"/>
              </a:rPr>
              <a:t>Kostenlos </a:t>
            </a:r>
          </a:p>
          <a:p>
            <a:r>
              <a:rPr lang="de-DE" dirty="0" smtClean="0">
                <a:effectLst/>
              </a:rPr>
              <a:t>Für </a:t>
            </a:r>
            <a:r>
              <a:rPr lang="de-DE" b="1" dirty="0" smtClean="0">
                <a:effectLst/>
              </a:rPr>
              <a:t>alle Studiengänge</a:t>
            </a:r>
            <a:r>
              <a:rPr lang="de-DE" dirty="0" smtClean="0">
                <a:effectLst/>
              </a:rPr>
              <a:t> der Ruhr-Universität Bochum ist das „Online-Beratungstool“ „BORAKEL“ gedacht. In drei Modulen („Mein Berufsweg“, „Mein Studiengang“, „Meine Uni“), die natürlich auf die Hochschule bezogen sind, jedoch auch allgemein nutzbar sind, können Sie Ihre Interessen, Fähigkeiten etc. testen:</a:t>
            </a:r>
            <a:br>
              <a:rPr lang="de-DE" dirty="0" smtClean="0">
                <a:effectLst/>
              </a:rPr>
            </a:br>
            <a:endParaRPr lang="de-DE" sz="1200" b="1" i="0" u="none" strike="noStrike" kern="1200" baseline="0" dirty="0" smtClean="0">
              <a:solidFill>
                <a:schemeClr val="tx1"/>
              </a:solidFill>
              <a:latin typeface="Arial" charset="0"/>
              <a:ea typeface="+mn-ea"/>
              <a:cs typeface="+mn-cs"/>
            </a:endParaRPr>
          </a:p>
          <a:p>
            <a:endParaRPr lang="de-DE" sz="1200" b="1" i="0" u="none" strike="noStrike" kern="1200" baseline="0" dirty="0" smtClean="0">
              <a:solidFill>
                <a:schemeClr val="tx1"/>
              </a:solidFill>
              <a:latin typeface="Arial" charset="0"/>
              <a:ea typeface="+mn-ea"/>
              <a:cs typeface="+mn-cs"/>
            </a:endParaRPr>
          </a:p>
          <a:p>
            <a:r>
              <a:rPr lang="de-DE" sz="1200" b="1" i="0" u="none" strike="noStrike" kern="1200" baseline="0" dirty="0" smtClean="0">
                <a:solidFill>
                  <a:schemeClr val="tx1"/>
                </a:solidFill>
                <a:latin typeface="Arial" charset="0"/>
                <a:ea typeface="+mn-ea"/>
                <a:cs typeface="+mn-cs"/>
              </a:rPr>
              <a:t>www.was-studiere-ich.de </a:t>
            </a:r>
            <a:endParaRPr lang="de-DE" sz="1200" b="0" i="0" u="none" strike="noStrike" kern="1200" baseline="0" dirty="0" smtClean="0">
              <a:solidFill>
                <a:schemeClr val="tx1"/>
              </a:solidFill>
              <a:latin typeface="Arial" charset="0"/>
              <a:ea typeface="+mn-ea"/>
              <a:cs typeface="+mn-cs"/>
            </a:endParaRPr>
          </a:p>
          <a:p>
            <a:r>
              <a:rPr lang="de-DE" sz="1200" b="0" i="0" u="none" strike="noStrike" kern="1200" baseline="0" dirty="0" smtClean="0">
                <a:solidFill>
                  <a:schemeClr val="tx1"/>
                </a:solidFill>
                <a:latin typeface="Arial" charset="0"/>
                <a:ea typeface="+mn-ea"/>
                <a:cs typeface="+mn-cs"/>
              </a:rPr>
              <a:t>Der neue landesweite Selbsttest zur Studienorientierung (kurz: Orientierungstest oder OT) umfasst alle Fächer und Hochschulen in Baden-Württemberg. Mit diesem Orientierungstest werden Ihre studien- und berufsrelevanten Interessen und Fähigkeiten wissenschaftlich erhoben und Ihnen in einer ausführlichen Rückmeldung erläutert. Das heißt: Sie erfahren mit dem OT, welches Studium und welcher Beruf zu Ihnen passt. Sie erhalten ein Teilnahmezertifikat, das allerdings diese inhaltlichen Testergebnisse nicht anzeigt, sondern nur bestätigt, dass Sie den OT gemacht haben. Dieses offizielle Zertifikat benötigen Sie seit dem Wintersemester 2011/12 für eine Bewerbung um einen Studienplatz an den Hochschulen in Baden-Württemberg. </a:t>
            </a:r>
          </a:p>
          <a:p>
            <a:r>
              <a:rPr lang="de-DE" sz="1200" b="1" i="0" u="none" strike="noStrike" kern="1200" baseline="0" dirty="0" smtClean="0">
                <a:solidFill>
                  <a:schemeClr val="tx1"/>
                </a:solidFill>
                <a:latin typeface="Arial" charset="0"/>
                <a:ea typeface="+mn-ea"/>
                <a:cs typeface="+mn-cs"/>
              </a:rPr>
              <a:t>Kostenlos</a:t>
            </a:r>
          </a:p>
          <a:p>
            <a:r>
              <a:rPr lang="de-DE" dirty="0" smtClean="0">
                <a:effectLst/>
              </a:rPr>
              <a:t>Der „Orientierungstest (OT)“ wird von den Hochschulen des Landes Baden-Württemberg angeboten. Er ist gegliedert in einen Interessenteil und einen Fähigkeitstest. Der Interessenteil dauert ca. 15 Minuten und liefert Infos und Empfehlungen für passende Studiengänge und Berufsfelder. Dieser Teil ist für Studienbewerber/innen in Baden-Württemberg seit dem Wintersemester 2011/12 Pflicht für eine Bewerbung. Dabei ist jedoch lediglich die Teilnahme entscheidend. Testergebnisse werden für die Teilnahmebescheinigung nicht berücksichtigt:</a:t>
            </a:r>
            <a:br>
              <a:rPr lang="de-DE" dirty="0" smtClean="0">
                <a:effectLst/>
              </a:rPr>
            </a:br>
            <a:endParaRPr lang="de-DE" dirty="0"/>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pPr>
                <a:defRPr/>
              </a:pPr>
              <a:t>65</a:t>
            </a:fld>
            <a:endParaRPr lang="de-DE"/>
          </a:p>
        </p:txBody>
      </p:sp>
    </p:spTree>
    <p:extLst>
      <p:ext uri="{BB962C8B-B14F-4D97-AF65-F5344CB8AC3E}">
        <p14:creationId xmlns:p14="http://schemas.microsoft.com/office/powerpoint/2010/main" val="476431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fontScale="77500" lnSpcReduction="20000"/>
          </a:bodyPr>
          <a:lstStyle/>
          <a:p>
            <a:pPr eaLnBrk="1" hangingPunct="1">
              <a:defRPr/>
            </a:pPr>
            <a:r>
              <a:rPr lang="de-DE" sz="900" smtClean="0"/>
              <a:t>HRK Stand WS 2011/2012: </a:t>
            </a:r>
            <a:r>
              <a:rPr lang="de-DE" sz="900" dirty="0" smtClean="0"/>
              <a:t>85% aller in Deutschland angebotene Studiengänge führen zu den Abschlüssen Bachelor/Master.</a:t>
            </a:r>
          </a:p>
          <a:p>
            <a:pPr eaLnBrk="1" hangingPunct="1">
              <a:defRPr/>
            </a:pPr>
            <a:r>
              <a:rPr lang="de-DE" sz="900" dirty="0" smtClean="0"/>
              <a:t>In Niedersachsen sind schon 98% der Studiengänge umgestellt.</a:t>
            </a:r>
          </a:p>
          <a:p>
            <a:pPr eaLnBrk="1" hangingPunct="1">
              <a:defRPr/>
            </a:pPr>
            <a:endParaRPr lang="de-DE" sz="900" dirty="0" smtClean="0"/>
          </a:p>
          <a:p>
            <a:pPr eaLnBrk="1" hangingPunct="1">
              <a:defRPr/>
            </a:pPr>
            <a:r>
              <a:rPr lang="de-DE" sz="900" dirty="0" smtClean="0"/>
              <a:t>An der Uni GÖ nahmen die ersten Bachelor-Kandidaten 1998 ihr Studium auf: </a:t>
            </a:r>
            <a:r>
              <a:rPr lang="de-DE" sz="900" dirty="0" err="1" smtClean="0"/>
              <a:t>Agrarwiss</a:t>
            </a:r>
            <a:r>
              <a:rPr lang="de-DE" sz="900" dirty="0" smtClean="0"/>
              <a:t>., </a:t>
            </a:r>
            <a:r>
              <a:rPr lang="de-DE" sz="900" dirty="0" err="1" smtClean="0"/>
              <a:t>Forstwiss</a:t>
            </a:r>
            <a:r>
              <a:rPr lang="de-DE" sz="900" dirty="0" smtClean="0"/>
              <a:t>., </a:t>
            </a:r>
            <a:r>
              <a:rPr lang="de-DE" sz="900" dirty="0" err="1" smtClean="0"/>
              <a:t>Geowiss</a:t>
            </a:r>
            <a:r>
              <a:rPr lang="de-DE" sz="900" dirty="0" smtClean="0"/>
              <a:t>.</a:t>
            </a:r>
          </a:p>
          <a:p>
            <a:pPr eaLnBrk="1" hangingPunct="1">
              <a:defRPr/>
            </a:pPr>
            <a:r>
              <a:rPr lang="de-DE" sz="900" dirty="0" smtClean="0"/>
              <a:t>Seit 2006 Bachelor/Master flächendeckend in allen Fakultäten außer Jura, Medizin und Zahnmedizin</a:t>
            </a:r>
          </a:p>
          <a:p>
            <a:pPr eaLnBrk="1" hangingPunct="1">
              <a:defRPr/>
            </a:pPr>
            <a:endParaRPr lang="de-DE" sz="900" dirty="0" smtClean="0"/>
          </a:p>
          <a:p>
            <a:pPr eaLnBrk="1" hangingPunct="1">
              <a:defRPr/>
            </a:pPr>
            <a:r>
              <a:rPr lang="de-DE" sz="900" dirty="0" smtClean="0"/>
              <a:t>Es gibt einige Studienfächer, die sich der Umstellung bislang verschlossen haben:</a:t>
            </a:r>
          </a:p>
          <a:p>
            <a:pPr eaLnBrk="1" hangingPunct="1">
              <a:defRPr/>
            </a:pPr>
            <a:r>
              <a:rPr lang="de-DE" sz="900" dirty="0" smtClean="0"/>
              <a:t>Medizin (kein Berufsbild für potenzielle Medizin-Bachelor),</a:t>
            </a:r>
          </a:p>
          <a:p>
            <a:pPr eaLnBrk="1" hangingPunct="1">
              <a:defRPr/>
            </a:pPr>
            <a:r>
              <a:rPr lang="de-DE" sz="900" dirty="0" smtClean="0"/>
              <a:t>Jura [2011: Mögl. einer Umstellung werden geprüft; Bucerius Law School hat Bachelor </a:t>
            </a:r>
            <a:r>
              <a:rPr lang="de-DE" sz="900" dirty="0" err="1" smtClean="0"/>
              <a:t>of</a:t>
            </a:r>
            <a:r>
              <a:rPr lang="de-DE" sz="900" dirty="0" smtClean="0"/>
              <a:t> Laws (LL.B.)]</a:t>
            </a:r>
          </a:p>
          <a:p>
            <a:pPr eaLnBrk="1" hangingPunct="1">
              <a:defRPr/>
            </a:pPr>
            <a:r>
              <a:rPr lang="de-DE" sz="900" dirty="0" smtClean="0"/>
              <a:t>Pharmazie und Theologie</a:t>
            </a:r>
          </a:p>
          <a:p>
            <a:pPr eaLnBrk="1" hangingPunct="1">
              <a:defRPr/>
            </a:pPr>
            <a:r>
              <a:rPr lang="de-DE" sz="900" dirty="0" smtClean="0"/>
              <a:t>Lehramt nach Bundesland unterschiedlich:</a:t>
            </a:r>
          </a:p>
          <a:p>
            <a:pPr eaLnBrk="1" hangingPunct="1">
              <a:defRPr/>
            </a:pPr>
            <a:r>
              <a:rPr lang="de-DE" sz="900" dirty="0" smtClean="0"/>
              <a:t>a) umgestellt: Berlin, Brandenburg, </a:t>
            </a:r>
            <a:r>
              <a:rPr lang="de-DE" sz="900" dirty="0" err="1" smtClean="0"/>
              <a:t>Nds</a:t>
            </a:r>
            <a:r>
              <a:rPr lang="de-DE" sz="900" dirty="0" smtClean="0"/>
              <a:t>., Schleswig-Holstein;</a:t>
            </a:r>
          </a:p>
          <a:p>
            <a:pPr eaLnBrk="1" hangingPunct="1">
              <a:defRPr/>
            </a:pPr>
            <a:r>
              <a:rPr lang="de-DE" sz="900" dirty="0" smtClean="0"/>
              <a:t>b) Sachsen, NRW im Prozess der Umstellung; Besonderheit NRW: Für das Lehramt müssen sich Studierende erst mit dem Masterstudium entscheiden; Voraussetzung: 2-Fach-Bachelor Kombi, die an Schulen unterrichtet wird.</a:t>
            </a:r>
          </a:p>
          <a:p>
            <a:pPr eaLnBrk="1" hangingPunct="1">
              <a:defRPr/>
            </a:pPr>
            <a:r>
              <a:rPr lang="de-DE" sz="900" dirty="0" smtClean="0"/>
              <a:t>c) nicht umgestellt: Bayern, BW, Hessen (Lehramtsstudiengänge sind modularisiert; Staatsexamina bleiben vorerst erhalten)</a:t>
            </a:r>
          </a:p>
          <a:p>
            <a:pPr eaLnBrk="1" hangingPunct="1">
              <a:defRPr/>
            </a:pPr>
            <a:endParaRPr lang="de-DE" sz="900" dirty="0" smtClean="0"/>
          </a:p>
          <a:p>
            <a:pPr eaLnBrk="1" hangingPunct="1">
              <a:defRPr/>
            </a:pPr>
            <a:r>
              <a:rPr lang="de-DE" dirty="0" smtClean="0"/>
              <a:t>Hintergrund Reformidee: </a:t>
            </a:r>
            <a:r>
              <a:rPr lang="de-DE" b="1" dirty="0" smtClean="0"/>
              <a:t>einheitliche</a:t>
            </a:r>
            <a:r>
              <a:rPr lang="de-DE" dirty="0" smtClean="0"/>
              <a:t> Abschlüsse, </a:t>
            </a:r>
            <a:r>
              <a:rPr lang="de-DE" b="1" dirty="0" smtClean="0"/>
              <a:t>einheitliche</a:t>
            </a:r>
            <a:r>
              <a:rPr lang="de-DE" dirty="0" smtClean="0"/>
              <a:t> Standards = mehr Mobilität, fliegender Wechsel zwischen Studiengängen und Hochschulen in ganz Europa</a:t>
            </a:r>
          </a:p>
          <a:p>
            <a:pPr eaLnBrk="1" hangingPunct="1">
              <a:defRPr/>
            </a:pPr>
            <a:endParaRPr lang="de-DE" dirty="0" smtClean="0"/>
          </a:p>
          <a:p>
            <a:pPr eaLnBrk="1" hangingPunct="1">
              <a:defRPr/>
            </a:pPr>
            <a:r>
              <a:rPr lang="de-DE" u="sng" dirty="0" smtClean="0"/>
              <a:t>Realität:</a:t>
            </a:r>
            <a:r>
              <a:rPr lang="de-DE" dirty="0" smtClean="0"/>
              <a:t> Es ist oft nicht möglich von Lüneburg nach Hamburg zu wechseln; von Bachelor Geschichte in Lüneburg in Bachelor Geschichte in Hamburg.</a:t>
            </a:r>
          </a:p>
          <a:p>
            <a:pPr eaLnBrk="1" hangingPunct="1">
              <a:defRPr/>
            </a:pPr>
            <a:r>
              <a:rPr lang="de-DE" u="sng" dirty="0" smtClean="0"/>
              <a:t>Realität:</a:t>
            </a:r>
            <a:r>
              <a:rPr lang="de-DE" dirty="0" smtClean="0"/>
              <a:t> Es ist auch oft schwierig, nach einem Soziologie-Bachelor der einen Uni in einen Soziologie-Master einer anderen Uni zu wechseln.</a:t>
            </a:r>
          </a:p>
          <a:p>
            <a:pPr eaLnBrk="1" hangingPunct="1">
              <a:defRPr/>
            </a:pPr>
            <a:r>
              <a:rPr lang="de-DE" sz="900" dirty="0" smtClean="0"/>
              <a:t>Wechselkandidaten haben ein Problem, wenn die erste Uni im Bachelor 8 </a:t>
            </a:r>
            <a:r>
              <a:rPr lang="de-DE" sz="900" dirty="0" err="1" smtClean="0"/>
              <a:t>Credits</a:t>
            </a:r>
            <a:r>
              <a:rPr lang="de-DE" sz="900" dirty="0" smtClean="0"/>
              <a:t> in Statistik vergibt, die Wunschuni aber für den Master 10 C. verlangt.</a:t>
            </a:r>
          </a:p>
          <a:p>
            <a:pPr eaLnBrk="1" hangingPunct="1">
              <a:defRPr/>
            </a:pPr>
            <a:endParaRPr lang="de-DE" sz="900" dirty="0" smtClean="0"/>
          </a:p>
          <a:p>
            <a:pPr eaLnBrk="1" hangingPunct="1">
              <a:defRPr/>
            </a:pPr>
            <a:r>
              <a:rPr lang="de-DE" u="sng" dirty="0" smtClean="0"/>
              <a:t>Realität:</a:t>
            </a:r>
            <a:r>
              <a:rPr lang="de-DE" dirty="0" smtClean="0"/>
              <a:t> (a) Weniger Auslandsaufenthalte während des Studiums und (b) Auslandaufenthalte werden immer kürzer; nur noch 3-6 Monate</a:t>
            </a:r>
          </a:p>
          <a:p>
            <a:pPr eaLnBrk="1" hangingPunct="1">
              <a:defRPr/>
            </a:pPr>
            <a:r>
              <a:rPr lang="de-DE" dirty="0" smtClean="0"/>
              <a:t>Problem: (a) Auslandaufenthalte passen nicht in die straffen Stundenpläne; (b) Idee, wegzugehen, kommt/kam meist im 4./5. Semester. Da neigt sich das Bachelorstudium fast schon dem Ende zu, die Studis müssen sich auf Abschlussprüfungen vorbereiten.</a:t>
            </a:r>
          </a:p>
          <a:p>
            <a:pPr eaLnBrk="1" hangingPunct="1">
              <a:defRPr/>
            </a:pPr>
            <a:r>
              <a:rPr lang="de-DE" dirty="0" smtClean="0"/>
              <a:t>Indiz: Im Master gehen mehr ins Ausland.</a:t>
            </a:r>
          </a:p>
          <a:p>
            <a:pPr eaLnBrk="1" hangingPunct="1">
              <a:defRPr/>
            </a:pPr>
            <a:endParaRPr lang="de-DE" dirty="0" smtClean="0"/>
          </a:p>
          <a:p>
            <a:pPr eaLnBrk="1" hangingPunct="1">
              <a:defRPr/>
            </a:pPr>
            <a:r>
              <a:rPr lang="de-DE" dirty="0" smtClean="0"/>
              <a:t>Arbeitsgruppe Bologna-Prozess in </a:t>
            </a:r>
            <a:r>
              <a:rPr lang="de-DE" dirty="0" err="1" smtClean="0"/>
              <a:t>Nds</a:t>
            </a:r>
            <a:r>
              <a:rPr lang="de-DE" dirty="0" smtClean="0"/>
              <a:t>.: Einbau von Mobilitätsfenster in die Studiengänge.</a:t>
            </a:r>
          </a:p>
          <a:p>
            <a:pPr eaLnBrk="1" hangingPunct="1">
              <a:defRPr/>
            </a:pPr>
            <a:endParaRPr lang="de-DE" sz="1000" dirty="0"/>
          </a:p>
        </p:txBody>
      </p:sp>
      <p:sp>
        <p:nvSpPr>
          <p:cNvPr id="141316" name="Foliennummernplatzhalter 3"/>
          <p:cNvSpPr>
            <a:spLocks noGrp="1"/>
          </p:cNvSpPr>
          <p:nvPr>
            <p:ph type="sldNum" sz="quarter" idx="5"/>
          </p:nvPr>
        </p:nvSpPr>
        <p:spPr>
          <a:noFill/>
        </p:spPr>
        <p:txBody>
          <a:bodyPr/>
          <a:lstStyle/>
          <a:p>
            <a:fld id="{15550F12-BBBB-4609-A433-35C3598A9442}" type="slidenum">
              <a:rPr lang="de-DE" smtClean="0"/>
              <a:pPr/>
              <a:t>66</a:t>
            </a:fld>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pPr>
                <a:defRPr/>
              </a:pPr>
              <a:t>67</a:t>
            </a:fld>
            <a:endParaRPr lang="de-DE"/>
          </a:p>
        </p:txBody>
      </p:sp>
    </p:spTree>
    <p:extLst>
      <p:ext uri="{BB962C8B-B14F-4D97-AF65-F5344CB8AC3E}">
        <p14:creationId xmlns:p14="http://schemas.microsoft.com/office/powerpoint/2010/main" val="40493232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54C2F8D-DC2C-4422-995F-2018436FE119}" type="slidenum">
              <a:rPr lang="de-DE" smtClean="0"/>
              <a:pPr>
                <a:defRPr/>
              </a:pPr>
              <a:t>68</a:t>
            </a:fld>
            <a:endParaRPr lang="de-DE"/>
          </a:p>
        </p:txBody>
      </p:sp>
    </p:spTree>
    <p:extLst>
      <p:ext uri="{BB962C8B-B14F-4D97-AF65-F5344CB8AC3E}">
        <p14:creationId xmlns:p14="http://schemas.microsoft.com/office/powerpoint/2010/main" val="2758408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de-DE" sz="1200" b="1" kern="1200" baseline="0" dirty="0" smtClean="0">
                <a:solidFill>
                  <a:schemeClr val="tx1"/>
                </a:solidFill>
                <a:latin typeface="+mn-lt"/>
                <a:ea typeface="+mn-ea"/>
                <a:cs typeface="+mn-cs"/>
              </a:rPr>
              <a:t>Modul:</a:t>
            </a:r>
          </a:p>
          <a:p>
            <a:endParaRPr lang="de-DE" sz="1200" b="1" kern="1200" baseline="0" dirty="0" smtClean="0">
              <a:solidFill>
                <a:schemeClr val="tx1"/>
              </a:solidFill>
              <a:latin typeface="+mn-lt"/>
              <a:ea typeface="+mn-ea"/>
              <a:cs typeface="+mn-cs"/>
            </a:endParaRPr>
          </a:p>
          <a:p>
            <a:r>
              <a:rPr lang="de-DE" sz="1200" b="0" kern="1200" baseline="0" dirty="0" smtClean="0">
                <a:solidFill>
                  <a:schemeClr val="tx1"/>
                </a:solidFill>
                <a:latin typeface="+mn-lt"/>
                <a:ea typeface="+mn-ea"/>
                <a:cs typeface="+mn-cs"/>
              </a:rPr>
              <a:t>Lehrveranstaltungen sind: Vorlesungen, Seminare, Übungen, Laborzeiten, Praktika</a:t>
            </a:r>
          </a:p>
          <a:p>
            <a:endParaRPr lang="de-DE" sz="1200" b="1" kern="1200" baseline="0" dirty="0" smtClean="0">
              <a:solidFill>
                <a:schemeClr val="tx1"/>
              </a:solidFill>
              <a:latin typeface="+mn-lt"/>
              <a:ea typeface="+mn-ea"/>
              <a:cs typeface="+mn-cs"/>
            </a:endParaRPr>
          </a:p>
          <a:p>
            <a:r>
              <a:rPr lang="de-DE" sz="1200" kern="1200" baseline="0" dirty="0" smtClean="0">
                <a:solidFill>
                  <a:schemeClr val="tx1"/>
                </a:solidFill>
                <a:latin typeface="+mn-lt"/>
                <a:ea typeface="+mn-ea"/>
                <a:cs typeface="+mn-cs"/>
              </a:rPr>
              <a:t>Das Studium ist in Module unterteilt. Ein Modul</a:t>
            </a:r>
          </a:p>
          <a:p>
            <a:r>
              <a:rPr lang="de-DE" sz="1200" kern="1200" baseline="0" dirty="0" smtClean="0">
                <a:solidFill>
                  <a:schemeClr val="tx1"/>
                </a:solidFill>
                <a:latin typeface="+mn-lt"/>
                <a:ea typeface="+mn-ea"/>
                <a:cs typeface="+mn-cs"/>
              </a:rPr>
              <a:t>behandelt über ein oder zwei Semester ein übergeordnetes</a:t>
            </a:r>
          </a:p>
          <a:p>
            <a:r>
              <a:rPr lang="de-DE" sz="1200" kern="1200" baseline="0" dirty="0" smtClean="0">
                <a:solidFill>
                  <a:schemeClr val="tx1"/>
                </a:solidFill>
                <a:latin typeface="+mn-lt"/>
                <a:ea typeface="+mn-ea"/>
                <a:cs typeface="+mn-cs"/>
              </a:rPr>
              <a:t> Thema in verschiedenen Veranstaltungen.</a:t>
            </a:r>
          </a:p>
          <a:p>
            <a:r>
              <a:rPr lang="de-DE" sz="800" kern="1200" baseline="0" dirty="0" smtClean="0">
                <a:solidFill>
                  <a:schemeClr val="tx1"/>
                </a:solidFill>
                <a:latin typeface="+mn-lt"/>
                <a:ea typeface="+mn-ea"/>
                <a:cs typeface="+mn-cs"/>
              </a:rPr>
              <a:t>Für Studenten der Stadt- und Regionalplanung kann zum</a:t>
            </a:r>
          </a:p>
          <a:p>
            <a:r>
              <a:rPr lang="de-DE" sz="800" kern="1200" baseline="0" dirty="0" smtClean="0">
                <a:solidFill>
                  <a:schemeClr val="tx1"/>
                </a:solidFill>
                <a:latin typeface="+mn-lt"/>
                <a:ea typeface="+mn-ea"/>
                <a:cs typeface="+mn-cs"/>
              </a:rPr>
              <a:t>Beispiel ein Modul zum  </a:t>
            </a:r>
            <a:r>
              <a:rPr lang="de-DE" sz="800" kern="1200" baseline="0" dirty="0" err="1" smtClean="0">
                <a:solidFill>
                  <a:schemeClr val="tx1"/>
                </a:solidFill>
                <a:latin typeface="+mn-lt"/>
                <a:ea typeface="+mn-ea"/>
                <a:cs typeface="+mn-cs"/>
              </a:rPr>
              <a:t>ema</a:t>
            </a:r>
            <a:r>
              <a:rPr lang="de-DE" sz="800" kern="1200" baseline="0" dirty="0" smtClean="0">
                <a:solidFill>
                  <a:schemeClr val="tx1"/>
                </a:solidFill>
                <a:latin typeface="+mn-lt"/>
                <a:ea typeface="+mn-ea"/>
                <a:cs typeface="+mn-cs"/>
              </a:rPr>
              <a:t> Stadttechnik auf dem</a:t>
            </a:r>
          </a:p>
          <a:p>
            <a:r>
              <a:rPr lang="de-DE" sz="800" kern="1200" baseline="0" dirty="0" smtClean="0">
                <a:solidFill>
                  <a:schemeClr val="tx1"/>
                </a:solidFill>
                <a:latin typeface="+mn-lt"/>
                <a:ea typeface="+mn-ea"/>
                <a:cs typeface="+mn-cs"/>
              </a:rPr>
              <a:t>Stundenplan stehen: Dazu gehören dann beispielsweise</a:t>
            </a:r>
          </a:p>
          <a:p>
            <a:r>
              <a:rPr lang="de-DE" sz="800" kern="1200" baseline="0" dirty="0" smtClean="0">
                <a:solidFill>
                  <a:schemeClr val="tx1"/>
                </a:solidFill>
                <a:latin typeface="+mn-lt"/>
                <a:ea typeface="+mn-ea"/>
                <a:cs typeface="+mn-cs"/>
              </a:rPr>
              <a:t>eine Vorlesung zu Straßenbau, ein Seminar zu</a:t>
            </a:r>
          </a:p>
          <a:p>
            <a:r>
              <a:rPr lang="de-DE" sz="800" kern="1200" baseline="0" dirty="0" smtClean="0">
                <a:solidFill>
                  <a:schemeClr val="tx1"/>
                </a:solidFill>
                <a:latin typeface="+mn-lt"/>
                <a:ea typeface="+mn-ea"/>
                <a:cs typeface="+mn-cs"/>
              </a:rPr>
              <a:t>Infrastrukturmaßnahmen und eines zu Mobilität. Am</a:t>
            </a:r>
          </a:p>
          <a:p>
            <a:r>
              <a:rPr lang="de-DE" sz="800" kern="1200" baseline="0" dirty="0" smtClean="0">
                <a:solidFill>
                  <a:schemeClr val="tx1"/>
                </a:solidFill>
                <a:latin typeface="+mn-lt"/>
                <a:ea typeface="+mn-ea"/>
                <a:cs typeface="+mn-cs"/>
              </a:rPr>
              <a:t>Ende müssen die Studenten in der Modulprüfung ihr</a:t>
            </a:r>
          </a:p>
          <a:p>
            <a:r>
              <a:rPr lang="de-DE" sz="800" kern="1200" baseline="0" dirty="0" smtClean="0">
                <a:solidFill>
                  <a:schemeClr val="tx1"/>
                </a:solidFill>
                <a:latin typeface="+mn-lt"/>
                <a:ea typeface="+mn-ea"/>
                <a:cs typeface="+mn-cs"/>
              </a:rPr>
              <a:t>Wissen unter Beweis stellen.</a:t>
            </a:r>
          </a:p>
          <a:p>
            <a:r>
              <a:rPr lang="de-DE" sz="1200" kern="1200" baseline="0" dirty="0" smtClean="0">
                <a:solidFill>
                  <a:schemeClr val="tx1"/>
                </a:solidFill>
                <a:latin typeface="+mn-lt"/>
                <a:ea typeface="+mn-ea"/>
                <a:cs typeface="+mn-cs"/>
              </a:rPr>
              <a:t>Vorlesungen geben meist einen Überblick über ein  </a:t>
            </a:r>
            <a:r>
              <a:rPr lang="de-DE" sz="1200" kern="1200" baseline="0" dirty="0" err="1" smtClean="0">
                <a:solidFill>
                  <a:schemeClr val="tx1"/>
                </a:solidFill>
                <a:latin typeface="+mn-lt"/>
                <a:ea typeface="+mn-ea"/>
                <a:cs typeface="+mn-cs"/>
              </a:rPr>
              <a:t>ema</a:t>
            </a:r>
            <a:r>
              <a:rPr lang="de-DE" sz="1200" kern="1200" baseline="0" dirty="0" smtClean="0">
                <a:solidFill>
                  <a:schemeClr val="tx1"/>
                </a:solidFill>
                <a:latin typeface="+mn-lt"/>
                <a:ea typeface="+mn-ea"/>
                <a:cs typeface="+mn-cs"/>
              </a:rPr>
              <a:t> – ein Professor steht</a:t>
            </a:r>
          </a:p>
          <a:p>
            <a:r>
              <a:rPr lang="de-DE" sz="1200" kern="1200" baseline="0" dirty="0" smtClean="0">
                <a:solidFill>
                  <a:schemeClr val="tx1"/>
                </a:solidFill>
                <a:latin typeface="+mn-lt"/>
                <a:ea typeface="+mn-ea"/>
                <a:cs typeface="+mn-cs"/>
              </a:rPr>
              <a:t>vorne und redet, die Studenten schreiben mit.</a:t>
            </a:r>
          </a:p>
          <a:p>
            <a:r>
              <a:rPr lang="de-DE" sz="1200" kern="1200" baseline="0" dirty="0" smtClean="0">
                <a:solidFill>
                  <a:schemeClr val="tx1"/>
                </a:solidFill>
                <a:latin typeface="+mn-lt"/>
                <a:ea typeface="+mn-ea"/>
                <a:cs typeface="+mn-cs"/>
              </a:rPr>
              <a:t>Die Seminare, die von wissenschaftlichen Mitarbeitern oder</a:t>
            </a:r>
          </a:p>
          <a:p>
            <a:r>
              <a:rPr lang="de-DE" sz="1200" kern="1200" baseline="0" dirty="0" smtClean="0">
                <a:solidFill>
                  <a:schemeClr val="tx1"/>
                </a:solidFill>
                <a:latin typeface="+mn-lt"/>
                <a:ea typeface="+mn-ea"/>
                <a:cs typeface="+mn-cs"/>
              </a:rPr>
              <a:t>Professoren gehalten werden, vertiefen den Stoff . Hier</a:t>
            </a:r>
          </a:p>
          <a:p>
            <a:r>
              <a:rPr lang="de-DE" sz="1200" kern="1200" baseline="0" dirty="0" smtClean="0">
                <a:solidFill>
                  <a:schemeClr val="tx1"/>
                </a:solidFill>
                <a:latin typeface="+mn-lt"/>
                <a:ea typeface="+mn-ea"/>
                <a:cs typeface="+mn-cs"/>
              </a:rPr>
              <a:t>sollen die Studenten selbstständig wissenschaftlich</a:t>
            </a:r>
          </a:p>
          <a:p>
            <a:r>
              <a:rPr lang="de-DE" sz="1200" kern="1200" baseline="0" dirty="0" smtClean="0">
                <a:solidFill>
                  <a:schemeClr val="tx1"/>
                </a:solidFill>
                <a:latin typeface="+mn-lt"/>
                <a:ea typeface="+mn-ea"/>
                <a:cs typeface="+mn-cs"/>
              </a:rPr>
              <a:t>arbeiten: Alle Teilnehmer lesen sich zur Vorbereitung</a:t>
            </a:r>
          </a:p>
          <a:p>
            <a:r>
              <a:rPr lang="de-DE" sz="1200" kern="1200" baseline="0" dirty="0" smtClean="0">
                <a:solidFill>
                  <a:schemeClr val="tx1"/>
                </a:solidFill>
                <a:latin typeface="+mn-lt"/>
                <a:ea typeface="+mn-ea"/>
                <a:cs typeface="+mn-cs"/>
              </a:rPr>
              <a:t>in die Literatur zum  </a:t>
            </a:r>
            <a:r>
              <a:rPr lang="de-DE" sz="1200" kern="1200" baseline="0" dirty="0" err="1" smtClean="0">
                <a:solidFill>
                  <a:schemeClr val="tx1"/>
                </a:solidFill>
                <a:latin typeface="+mn-lt"/>
                <a:ea typeface="+mn-ea"/>
                <a:cs typeface="+mn-cs"/>
              </a:rPr>
              <a:t>ema</a:t>
            </a:r>
            <a:r>
              <a:rPr lang="de-DE" sz="1200" kern="1200" baseline="0" dirty="0" smtClean="0">
                <a:solidFill>
                  <a:schemeClr val="tx1"/>
                </a:solidFill>
                <a:latin typeface="+mn-lt"/>
                <a:ea typeface="+mn-ea"/>
                <a:cs typeface="+mn-cs"/>
              </a:rPr>
              <a:t> ein, während meist einer</a:t>
            </a:r>
          </a:p>
          <a:p>
            <a:r>
              <a:rPr lang="de-DE" sz="1200" kern="1200" baseline="0" dirty="0" smtClean="0">
                <a:solidFill>
                  <a:schemeClr val="tx1"/>
                </a:solidFill>
                <a:latin typeface="+mn-lt"/>
                <a:ea typeface="+mn-ea"/>
                <a:cs typeface="+mn-cs"/>
              </a:rPr>
              <a:t>oder eine Gruppe ein Referat vorbereitet, über das</a:t>
            </a:r>
          </a:p>
          <a:p>
            <a:r>
              <a:rPr lang="de-DE" sz="1200" kern="1200" baseline="0" dirty="0" smtClean="0">
                <a:solidFill>
                  <a:schemeClr val="tx1"/>
                </a:solidFill>
                <a:latin typeface="+mn-lt"/>
                <a:ea typeface="+mn-ea"/>
                <a:cs typeface="+mn-cs"/>
              </a:rPr>
              <a:t>dann in der Runde diskutiert wird. Seminare sind</a:t>
            </a:r>
          </a:p>
          <a:p>
            <a:r>
              <a:rPr lang="de-DE" sz="1200" kern="1200" baseline="0" dirty="0" smtClean="0">
                <a:solidFill>
                  <a:schemeClr val="tx1"/>
                </a:solidFill>
                <a:latin typeface="+mn-lt"/>
                <a:ea typeface="+mn-ea"/>
                <a:cs typeface="+mn-cs"/>
              </a:rPr>
              <a:t>die gängige Veranstaltungsform in den Sozial- und</a:t>
            </a:r>
          </a:p>
          <a:p>
            <a:r>
              <a:rPr lang="de-DE" sz="1200" kern="1200" baseline="0" dirty="0" smtClean="0">
                <a:solidFill>
                  <a:schemeClr val="tx1"/>
                </a:solidFill>
                <a:latin typeface="+mn-lt"/>
                <a:ea typeface="+mn-ea"/>
                <a:cs typeface="+mn-cs"/>
              </a:rPr>
              <a:t>Geisteswissenschaften.</a:t>
            </a:r>
          </a:p>
          <a:p>
            <a:r>
              <a:rPr lang="de-DE" sz="1200" kern="1200" baseline="0" dirty="0" smtClean="0">
                <a:solidFill>
                  <a:schemeClr val="tx1"/>
                </a:solidFill>
                <a:latin typeface="+mn-lt"/>
                <a:ea typeface="+mn-ea"/>
                <a:cs typeface="+mn-cs"/>
              </a:rPr>
              <a:t>In Jura und in den Wirtschaftswissenschaften</a:t>
            </a:r>
          </a:p>
          <a:p>
            <a:r>
              <a:rPr lang="de-DE" sz="1200" kern="1200" baseline="0" dirty="0" smtClean="0">
                <a:solidFill>
                  <a:schemeClr val="tx1"/>
                </a:solidFill>
                <a:latin typeface="+mn-lt"/>
                <a:ea typeface="+mn-ea"/>
                <a:cs typeface="+mn-cs"/>
              </a:rPr>
              <a:t>dominieren Vorlesungen, die</a:t>
            </a:r>
          </a:p>
          <a:p>
            <a:r>
              <a:rPr lang="de-DE" sz="1200" kern="1200" baseline="0" dirty="0" smtClean="0">
                <a:solidFill>
                  <a:schemeClr val="tx1"/>
                </a:solidFill>
                <a:latin typeface="+mn-lt"/>
                <a:ea typeface="+mn-ea"/>
                <a:cs typeface="+mn-cs"/>
              </a:rPr>
              <a:t>von Übungen begleitet werden. In Übungen werden</a:t>
            </a:r>
          </a:p>
          <a:p>
            <a:r>
              <a:rPr lang="de-DE" sz="1200" kern="1200" baseline="0" dirty="0" smtClean="0">
                <a:solidFill>
                  <a:schemeClr val="tx1"/>
                </a:solidFill>
                <a:latin typeface="+mn-lt"/>
                <a:ea typeface="+mn-ea"/>
                <a:cs typeface="+mn-cs"/>
              </a:rPr>
              <a:t>meist einige  </a:t>
            </a:r>
            <a:r>
              <a:rPr lang="de-DE" sz="1200" kern="1200" baseline="0" dirty="0" err="1" smtClean="0">
                <a:solidFill>
                  <a:schemeClr val="tx1"/>
                </a:solidFill>
                <a:latin typeface="+mn-lt"/>
                <a:ea typeface="+mn-ea"/>
                <a:cs typeface="+mn-cs"/>
              </a:rPr>
              <a:t>emen</a:t>
            </a:r>
            <a:r>
              <a:rPr lang="de-DE" sz="1200" kern="1200" baseline="0" dirty="0" smtClean="0">
                <a:solidFill>
                  <a:schemeClr val="tx1"/>
                </a:solidFill>
                <a:latin typeface="+mn-lt"/>
                <a:ea typeface="+mn-ea"/>
                <a:cs typeface="+mn-cs"/>
              </a:rPr>
              <a:t> oder Problemstellungen anschaulich</a:t>
            </a:r>
          </a:p>
          <a:p>
            <a:r>
              <a:rPr lang="de-DE" sz="1200" kern="1200" baseline="0" dirty="0" smtClean="0">
                <a:solidFill>
                  <a:schemeClr val="tx1"/>
                </a:solidFill>
                <a:latin typeface="+mn-lt"/>
                <a:ea typeface="+mn-ea"/>
                <a:cs typeface="+mn-cs"/>
              </a:rPr>
              <a:t>und praxisnah gemeinsam erarbeitet. In Tutorien</a:t>
            </a:r>
          </a:p>
          <a:p>
            <a:r>
              <a:rPr lang="de-DE" sz="1200" kern="1200" baseline="0" dirty="0" smtClean="0">
                <a:solidFill>
                  <a:schemeClr val="tx1"/>
                </a:solidFill>
                <a:latin typeface="+mn-lt"/>
                <a:ea typeface="+mn-ea"/>
                <a:cs typeface="+mn-cs"/>
              </a:rPr>
              <a:t>werden Seminare oder Vorlesungen nachbereitet, man</a:t>
            </a:r>
          </a:p>
          <a:p>
            <a:r>
              <a:rPr lang="de-DE" sz="1200" kern="1200" baseline="0" dirty="0" smtClean="0">
                <a:solidFill>
                  <a:schemeClr val="tx1"/>
                </a:solidFill>
                <a:latin typeface="+mn-lt"/>
                <a:ea typeface="+mn-ea"/>
                <a:cs typeface="+mn-cs"/>
              </a:rPr>
              <a:t>lernt schwierigen Stoff gemeinsam und übt wissenschaftliche</a:t>
            </a:r>
          </a:p>
          <a:p>
            <a:r>
              <a:rPr lang="de-DE" sz="1200" kern="1200" baseline="0" dirty="0" smtClean="0">
                <a:solidFill>
                  <a:schemeClr val="tx1"/>
                </a:solidFill>
                <a:latin typeface="+mn-lt"/>
                <a:ea typeface="+mn-ea"/>
                <a:cs typeface="+mn-cs"/>
              </a:rPr>
              <a:t>Arbeitstechniken – betreut von Studenten</a:t>
            </a:r>
          </a:p>
          <a:p>
            <a:r>
              <a:rPr lang="de-DE" sz="1200" kern="1200" baseline="0" dirty="0" smtClean="0">
                <a:solidFill>
                  <a:schemeClr val="tx1"/>
                </a:solidFill>
                <a:latin typeface="+mn-lt"/>
                <a:ea typeface="+mn-ea"/>
                <a:cs typeface="+mn-cs"/>
              </a:rPr>
              <a:t>höherer Semester. In Laborpraktika experimentieren</a:t>
            </a:r>
          </a:p>
          <a:p>
            <a:r>
              <a:rPr lang="de-DE" sz="1200" kern="1200" baseline="0" dirty="0" smtClean="0">
                <a:solidFill>
                  <a:schemeClr val="tx1"/>
                </a:solidFill>
                <a:latin typeface="+mn-lt"/>
                <a:ea typeface="+mn-ea"/>
                <a:cs typeface="+mn-cs"/>
              </a:rPr>
              <a:t>Studenten naturwissenschaftlicher Fächer in Kleingruppen.</a:t>
            </a:r>
          </a:p>
          <a:p>
            <a:r>
              <a:rPr lang="de-DE" sz="1200" kern="1200" baseline="0" dirty="0" smtClean="0">
                <a:solidFill>
                  <a:schemeClr val="tx1"/>
                </a:solidFill>
                <a:latin typeface="+mn-lt"/>
                <a:ea typeface="+mn-ea"/>
                <a:cs typeface="+mn-cs"/>
              </a:rPr>
              <a:t>Sein Wissen anwenden kann man in praxisnahen</a:t>
            </a:r>
          </a:p>
          <a:p>
            <a:r>
              <a:rPr lang="de-DE" sz="1200" kern="1200" baseline="0" dirty="0" smtClean="0">
                <a:solidFill>
                  <a:schemeClr val="tx1"/>
                </a:solidFill>
                <a:latin typeface="+mn-lt"/>
                <a:ea typeface="+mn-ea"/>
                <a:cs typeface="+mn-cs"/>
              </a:rPr>
              <a:t>Projekten: </a:t>
            </a:r>
            <a:r>
              <a:rPr lang="de-DE" sz="1200" kern="1200" baseline="0" dirty="0" err="1" smtClean="0">
                <a:solidFill>
                  <a:schemeClr val="tx1"/>
                </a:solidFill>
                <a:latin typeface="+mn-lt"/>
                <a:ea typeface="+mn-ea"/>
                <a:cs typeface="+mn-cs"/>
              </a:rPr>
              <a:t>Ethnologiestudenten</a:t>
            </a:r>
            <a:r>
              <a:rPr lang="de-DE" sz="1200" kern="1200" baseline="0" dirty="0" smtClean="0">
                <a:solidFill>
                  <a:schemeClr val="tx1"/>
                </a:solidFill>
                <a:latin typeface="+mn-lt"/>
                <a:ea typeface="+mn-ea"/>
                <a:cs typeface="+mn-cs"/>
              </a:rPr>
              <a:t> zum Beispiel</a:t>
            </a:r>
          </a:p>
          <a:p>
            <a:r>
              <a:rPr lang="de-DE" sz="1200" kern="1200" baseline="0" dirty="0" smtClean="0">
                <a:solidFill>
                  <a:schemeClr val="tx1"/>
                </a:solidFill>
                <a:latin typeface="+mn-lt"/>
                <a:ea typeface="+mn-ea"/>
                <a:cs typeface="+mn-cs"/>
              </a:rPr>
              <a:t>gestalten ihre eigenen Ausstellungen</a:t>
            </a:r>
          </a:p>
          <a:p>
            <a:endParaRPr lang="de-DE" sz="1200" kern="1200" baseline="0" dirty="0" smtClean="0">
              <a:solidFill>
                <a:schemeClr val="tx1"/>
              </a:solidFill>
              <a:latin typeface="+mn-lt"/>
              <a:ea typeface="+mn-ea"/>
              <a:cs typeface="+mn-cs"/>
            </a:endParaRPr>
          </a:p>
          <a:p>
            <a:r>
              <a:rPr lang="de-DE" sz="1200" kern="1200" baseline="0" dirty="0" smtClean="0">
                <a:solidFill>
                  <a:schemeClr val="tx1"/>
                </a:solidFill>
                <a:latin typeface="+mn-lt"/>
                <a:ea typeface="+mn-ea"/>
                <a:cs typeface="+mn-cs"/>
              </a:rPr>
              <a:t>Die </a:t>
            </a:r>
            <a:r>
              <a:rPr lang="de-DE" sz="1200" kern="1200" baseline="0" dirty="0" err="1" smtClean="0">
                <a:solidFill>
                  <a:schemeClr val="tx1"/>
                </a:solidFill>
                <a:latin typeface="+mn-lt"/>
                <a:ea typeface="+mn-ea"/>
                <a:cs typeface="+mn-cs"/>
              </a:rPr>
              <a:t>Stukturierung</a:t>
            </a:r>
            <a:r>
              <a:rPr lang="de-DE" sz="1200" kern="1200" baseline="0" dirty="0" smtClean="0">
                <a:solidFill>
                  <a:schemeClr val="tx1"/>
                </a:solidFill>
                <a:latin typeface="+mn-lt"/>
                <a:ea typeface="+mn-ea"/>
                <a:cs typeface="+mn-cs"/>
              </a:rPr>
              <a:t> des Lehr- und Lernangebote in Module ist der versuch, stärker in Zusammenhängen zu lernen.</a:t>
            </a:r>
          </a:p>
          <a:p>
            <a:endParaRPr lang="de-DE" sz="1200" kern="1200" baseline="0" dirty="0" smtClean="0">
              <a:solidFill>
                <a:schemeClr val="tx1"/>
              </a:solidFill>
              <a:latin typeface="+mn-lt"/>
              <a:ea typeface="+mn-ea"/>
              <a:cs typeface="+mn-cs"/>
            </a:endParaRPr>
          </a:p>
          <a:p>
            <a:endParaRPr lang="de-D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 </a:t>
            </a:r>
            <a:r>
              <a:rPr lang="de-DE" b="1" dirty="0" err="1" smtClean="0"/>
              <a:t>Credit</a:t>
            </a:r>
            <a:r>
              <a:rPr lang="de-DE" b="1" dirty="0" smtClean="0"/>
              <a:t> Point </a:t>
            </a:r>
            <a:r>
              <a:rPr lang="de-DE" dirty="0" smtClean="0"/>
              <a:t>entspricht dem Arbeitsaufwand von 30 Arbeitsstunden (</a:t>
            </a:r>
            <a:r>
              <a:rPr lang="de-DE" dirty="0" err="1" smtClean="0"/>
              <a:t>workload</a:t>
            </a:r>
            <a:r>
              <a:rPr lang="de-DE" dirty="0" smtClean="0"/>
              <a:t>). Ein Semester sollte 30 CP nicht überschreiten</a:t>
            </a:r>
          </a:p>
          <a:p>
            <a:r>
              <a:rPr lang="de-DE" sz="1200" kern="1200" baseline="0" dirty="0" smtClean="0">
                <a:solidFill>
                  <a:schemeClr val="tx1"/>
                </a:solidFill>
                <a:latin typeface="+mn-lt"/>
                <a:ea typeface="+mn-ea"/>
                <a:cs typeface="+mn-cs"/>
              </a:rPr>
              <a:t>Anders als viele glauben, haben </a:t>
            </a:r>
            <a:r>
              <a:rPr lang="de-DE" sz="1200" kern="1200" baseline="0" dirty="0" err="1" smtClean="0">
                <a:solidFill>
                  <a:schemeClr val="tx1"/>
                </a:solidFill>
                <a:latin typeface="+mn-lt"/>
                <a:ea typeface="+mn-ea"/>
                <a:cs typeface="+mn-cs"/>
              </a:rPr>
              <a:t>Credit</a:t>
            </a:r>
            <a:r>
              <a:rPr lang="de-DE" sz="1200" kern="1200" baseline="0" dirty="0" smtClean="0">
                <a:solidFill>
                  <a:schemeClr val="tx1"/>
                </a:solidFill>
                <a:latin typeface="+mn-lt"/>
                <a:ea typeface="+mn-ea"/>
                <a:cs typeface="+mn-cs"/>
              </a:rPr>
              <a:t> Points nichts</a:t>
            </a:r>
          </a:p>
          <a:p>
            <a:r>
              <a:rPr lang="de-DE" sz="1200" kern="1200" baseline="0" dirty="0" smtClean="0">
                <a:solidFill>
                  <a:schemeClr val="tx1"/>
                </a:solidFill>
                <a:latin typeface="+mn-lt"/>
                <a:ea typeface="+mn-ea"/>
                <a:cs typeface="+mn-cs"/>
              </a:rPr>
              <a:t>mit Noten zu tun. Sie werden unabhängig davon gesammelt</a:t>
            </a:r>
          </a:p>
          <a:p>
            <a:r>
              <a:rPr lang="de-DE" sz="1200" kern="1200" baseline="0" dirty="0" smtClean="0">
                <a:solidFill>
                  <a:schemeClr val="tx1"/>
                </a:solidFill>
                <a:latin typeface="+mn-lt"/>
                <a:ea typeface="+mn-ea"/>
                <a:cs typeface="+mn-cs"/>
              </a:rPr>
              <a:t>und stehen für den Arbeitsaufwand (Work</a:t>
            </a:r>
          </a:p>
          <a:p>
            <a:r>
              <a:rPr lang="de-DE" sz="1200" kern="1200" baseline="0" dirty="0" err="1" smtClean="0">
                <a:solidFill>
                  <a:schemeClr val="tx1"/>
                </a:solidFill>
                <a:latin typeface="+mn-lt"/>
                <a:ea typeface="+mn-ea"/>
                <a:cs typeface="+mn-cs"/>
              </a:rPr>
              <a:t>load</a:t>
            </a:r>
            <a:r>
              <a:rPr lang="de-DE" sz="1200" kern="1200" baseline="0" dirty="0" smtClean="0">
                <a:solidFill>
                  <a:schemeClr val="tx1"/>
                </a:solidFill>
                <a:latin typeface="+mn-lt"/>
                <a:ea typeface="+mn-ea"/>
                <a:cs typeface="+mn-cs"/>
              </a:rPr>
              <a:t>), den eine Studieneinheit mit Vor- und Nachbereitung</a:t>
            </a:r>
          </a:p>
          <a:p>
            <a:r>
              <a:rPr lang="de-DE" sz="1200" kern="1200" baseline="0" dirty="0" smtClean="0">
                <a:solidFill>
                  <a:schemeClr val="tx1"/>
                </a:solidFill>
                <a:latin typeface="+mn-lt"/>
                <a:ea typeface="+mn-ea"/>
                <a:cs typeface="+mn-cs"/>
              </a:rPr>
              <a:t>erfordert. Ein </a:t>
            </a:r>
            <a:r>
              <a:rPr lang="de-DE" sz="1200" kern="1200" baseline="0" dirty="0" err="1" smtClean="0">
                <a:solidFill>
                  <a:schemeClr val="tx1"/>
                </a:solidFill>
                <a:latin typeface="+mn-lt"/>
                <a:ea typeface="+mn-ea"/>
                <a:cs typeface="+mn-cs"/>
              </a:rPr>
              <a:t>Credit</a:t>
            </a:r>
            <a:r>
              <a:rPr lang="de-DE" sz="1200" kern="1200" baseline="0" dirty="0" smtClean="0">
                <a:solidFill>
                  <a:schemeClr val="tx1"/>
                </a:solidFill>
                <a:latin typeface="+mn-lt"/>
                <a:ea typeface="+mn-ea"/>
                <a:cs typeface="+mn-cs"/>
              </a:rPr>
              <a:t> Point (CP) oder Leistungspunkt</a:t>
            </a:r>
          </a:p>
          <a:p>
            <a:r>
              <a:rPr lang="de-DE" sz="1200" kern="1200" baseline="0" dirty="0" smtClean="0">
                <a:solidFill>
                  <a:schemeClr val="tx1"/>
                </a:solidFill>
                <a:latin typeface="+mn-lt"/>
                <a:ea typeface="+mn-ea"/>
                <a:cs typeface="+mn-cs"/>
              </a:rPr>
              <a:t>(LP) soll laut Hochschulrektorenkonferenz</a:t>
            </a:r>
          </a:p>
          <a:p>
            <a:r>
              <a:rPr lang="de-DE" sz="1200" kern="1200" baseline="0" dirty="0" smtClean="0">
                <a:solidFill>
                  <a:schemeClr val="tx1"/>
                </a:solidFill>
                <a:latin typeface="+mn-lt"/>
                <a:ea typeface="+mn-ea"/>
                <a:cs typeface="+mn-cs"/>
              </a:rPr>
              <a:t>25 bis 30 Stunden Arbeitsaufwand entsprechen.</a:t>
            </a:r>
          </a:p>
          <a:p>
            <a:r>
              <a:rPr lang="de-DE" sz="1200" kern="1200" baseline="0" dirty="0" smtClean="0">
                <a:solidFill>
                  <a:schemeClr val="tx1"/>
                </a:solidFill>
                <a:latin typeface="+mn-lt"/>
                <a:ea typeface="+mn-ea"/>
                <a:cs typeface="+mn-cs"/>
              </a:rPr>
              <a:t>Die Menge der CPs, die pro Modul vergeben werden,</a:t>
            </a:r>
          </a:p>
          <a:p>
            <a:r>
              <a:rPr lang="de-DE" sz="1200" kern="1200" baseline="0" dirty="0" smtClean="0">
                <a:solidFill>
                  <a:schemeClr val="tx1"/>
                </a:solidFill>
                <a:latin typeface="+mn-lt"/>
                <a:ea typeface="+mn-ea"/>
                <a:cs typeface="+mn-cs"/>
              </a:rPr>
              <a:t>ist je nach Zahl der Veranstaltungen, Lernstoff und</a:t>
            </a:r>
          </a:p>
          <a:p>
            <a:r>
              <a:rPr lang="de-DE" sz="1200" kern="1200" baseline="0" dirty="0" smtClean="0">
                <a:solidFill>
                  <a:schemeClr val="tx1"/>
                </a:solidFill>
                <a:latin typeface="+mn-lt"/>
                <a:ea typeface="+mn-ea"/>
                <a:cs typeface="+mn-cs"/>
              </a:rPr>
              <a:t>Lektüreumfang ganz unterschiedlich – mal gibt es nur</a:t>
            </a:r>
          </a:p>
          <a:p>
            <a:r>
              <a:rPr lang="de-DE" sz="1200" kern="1200" baseline="0" dirty="0" smtClean="0">
                <a:solidFill>
                  <a:schemeClr val="tx1"/>
                </a:solidFill>
                <a:latin typeface="+mn-lt"/>
                <a:ea typeface="+mn-ea"/>
                <a:cs typeface="+mn-cs"/>
              </a:rPr>
              <a:t>ein paar, mal sogar bis zu 15 für ein einzelnes Modul;</a:t>
            </a:r>
          </a:p>
          <a:p>
            <a:r>
              <a:rPr lang="de-DE" sz="1200" kern="1200" baseline="0" dirty="0" smtClean="0">
                <a:solidFill>
                  <a:schemeClr val="tx1"/>
                </a:solidFill>
                <a:latin typeface="+mn-lt"/>
                <a:ea typeface="+mn-ea"/>
                <a:cs typeface="+mn-cs"/>
              </a:rPr>
              <a:t>mal erhält man </a:t>
            </a:r>
            <a:r>
              <a:rPr lang="de-DE" sz="1200" kern="1200" baseline="0" dirty="0" err="1" smtClean="0">
                <a:solidFill>
                  <a:schemeClr val="tx1"/>
                </a:solidFill>
                <a:latin typeface="+mn-lt"/>
                <a:ea typeface="+mn-ea"/>
                <a:cs typeface="+mn-cs"/>
              </a:rPr>
              <a:t>Credit</a:t>
            </a:r>
            <a:r>
              <a:rPr lang="de-DE" sz="1200" kern="1200" baseline="0" dirty="0" smtClean="0">
                <a:solidFill>
                  <a:schemeClr val="tx1"/>
                </a:solidFill>
                <a:latin typeface="+mn-lt"/>
                <a:ea typeface="+mn-ea"/>
                <a:cs typeface="+mn-cs"/>
              </a:rPr>
              <a:t> Points allein für die Teilnahme,</a:t>
            </a:r>
          </a:p>
          <a:p>
            <a:r>
              <a:rPr lang="de-DE" sz="1200" kern="1200" baseline="0" dirty="0" smtClean="0">
                <a:solidFill>
                  <a:schemeClr val="tx1"/>
                </a:solidFill>
                <a:latin typeface="+mn-lt"/>
                <a:ea typeface="+mn-ea"/>
                <a:cs typeface="+mn-cs"/>
              </a:rPr>
              <a:t>mal müssen bestimmte Leistungen wie eine Hausarbeit</a:t>
            </a:r>
          </a:p>
          <a:p>
            <a:r>
              <a:rPr lang="de-DE" sz="1200" kern="1200" baseline="0" dirty="0" smtClean="0">
                <a:solidFill>
                  <a:schemeClr val="tx1"/>
                </a:solidFill>
                <a:latin typeface="+mn-lt"/>
                <a:ea typeface="+mn-ea"/>
                <a:cs typeface="+mn-cs"/>
              </a:rPr>
              <a:t>erbracht werden. Pro Semester sammelt man</a:t>
            </a:r>
          </a:p>
          <a:p>
            <a:r>
              <a:rPr lang="de-DE" sz="1200" kern="1200" baseline="0" dirty="0" smtClean="0">
                <a:solidFill>
                  <a:schemeClr val="tx1"/>
                </a:solidFill>
                <a:latin typeface="+mn-lt"/>
                <a:ea typeface="+mn-ea"/>
                <a:cs typeface="+mn-cs"/>
              </a:rPr>
              <a:t>rund 30 </a:t>
            </a:r>
            <a:r>
              <a:rPr lang="de-DE" sz="1200" kern="1200" baseline="0" dirty="0" err="1" smtClean="0">
                <a:solidFill>
                  <a:schemeClr val="tx1"/>
                </a:solidFill>
                <a:latin typeface="+mn-lt"/>
                <a:ea typeface="+mn-ea"/>
                <a:cs typeface="+mn-cs"/>
              </a:rPr>
              <a:t>Credit</a:t>
            </a:r>
            <a:r>
              <a:rPr lang="de-DE" sz="1200" kern="1200" baseline="0" dirty="0" smtClean="0">
                <a:solidFill>
                  <a:schemeClr val="tx1"/>
                </a:solidFill>
                <a:latin typeface="+mn-lt"/>
                <a:ea typeface="+mn-ea"/>
                <a:cs typeface="+mn-cs"/>
              </a:rPr>
              <a:t> Points – bei einem sechssemestrigen</a:t>
            </a:r>
          </a:p>
          <a:p>
            <a:r>
              <a:rPr lang="de-DE" sz="1200" kern="1200" baseline="0" dirty="0" smtClean="0">
                <a:solidFill>
                  <a:schemeClr val="tx1"/>
                </a:solidFill>
                <a:latin typeface="+mn-lt"/>
                <a:ea typeface="+mn-ea"/>
                <a:cs typeface="+mn-cs"/>
              </a:rPr>
              <a:t>Bachelor macht das insgesamt 180. Dahinter stecken</a:t>
            </a:r>
          </a:p>
          <a:p>
            <a:r>
              <a:rPr lang="de-DE" sz="1200" kern="1200" baseline="0" dirty="0" smtClean="0">
                <a:solidFill>
                  <a:schemeClr val="tx1"/>
                </a:solidFill>
                <a:latin typeface="+mn-lt"/>
                <a:ea typeface="+mn-ea"/>
                <a:cs typeface="+mn-cs"/>
              </a:rPr>
              <a:t>900 Stunden Arbeit pro Semester und 5400 Stunden</a:t>
            </a:r>
          </a:p>
          <a:p>
            <a:r>
              <a:rPr lang="de-DE" sz="1200" kern="1200" baseline="0" dirty="0" smtClean="0">
                <a:solidFill>
                  <a:schemeClr val="tx1"/>
                </a:solidFill>
                <a:latin typeface="+mn-lt"/>
                <a:ea typeface="+mn-ea"/>
                <a:cs typeface="+mn-cs"/>
              </a:rPr>
              <a:t>bis zum Abschluss. </a:t>
            </a:r>
          </a:p>
          <a:p>
            <a:r>
              <a:rPr lang="de-DE" sz="1200" kern="1200" baseline="0" dirty="0" smtClean="0">
                <a:solidFill>
                  <a:schemeClr val="tx1"/>
                </a:solidFill>
                <a:latin typeface="+mn-lt"/>
                <a:ea typeface="+mn-ea"/>
                <a:cs typeface="+mn-cs"/>
              </a:rPr>
              <a:t>Studienjahr= 60 </a:t>
            </a:r>
            <a:r>
              <a:rPr lang="de-DE" sz="1200" kern="1200" baseline="0" dirty="0" err="1" smtClean="0">
                <a:solidFill>
                  <a:schemeClr val="tx1"/>
                </a:solidFill>
                <a:latin typeface="+mn-lt"/>
                <a:ea typeface="+mn-ea"/>
                <a:cs typeface="+mn-cs"/>
              </a:rPr>
              <a:t>credits</a:t>
            </a:r>
            <a:r>
              <a:rPr lang="de-DE" sz="1200" kern="1200" baseline="0" dirty="0" smtClean="0">
                <a:solidFill>
                  <a:schemeClr val="tx1"/>
                </a:solidFill>
                <a:latin typeface="+mn-lt"/>
                <a:ea typeface="+mn-ea"/>
                <a:cs typeface="+mn-cs"/>
              </a:rPr>
              <a:t> = 1800 Zeitstunden (im europäischen Vergleich überdurchschnittlich)</a:t>
            </a:r>
          </a:p>
          <a:p>
            <a:r>
              <a:rPr lang="de-DE" sz="1200" kern="1200" baseline="0" dirty="0" smtClean="0">
                <a:solidFill>
                  <a:schemeClr val="tx1"/>
                </a:solidFill>
                <a:latin typeface="+mn-lt"/>
                <a:ea typeface="+mn-ea"/>
                <a:cs typeface="+mn-cs"/>
              </a:rPr>
              <a:t>Darüber hinaus werden wie in der</a:t>
            </a:r>
          </a:p>
          <a:p>
            <a:r>
              <a:rPr lang="de-DE" sz="1200" kern="1200" baseline="0" dirty="0" smtClean="0">
                <a:solidFill>
                  <a:schemeClr val="tx1"/>
                </a:solidFill>
                <a:latin typeface="+mn-lt"/>
                <a:ea typeface="+mn-ea"/>
                <a:cs typeface="+mn-cs"/>
              </a:rPr>
              <a:t>Schule auch im Studium die Leistungen bewertet – je</a:t>
            </a:r>
          </a:p>
          <a:p>
            <a:r>
              <a:rPr lang="de-DE" sz="1200" kern="1200" baseline="0" dirty="0" smtClean="0">
                <a:solidFill>
                  <a:schemeClr val="tx1"/>
                </a:solidFill>
                <a:latin typeface="+mn-lt"/>
                <a:ea typeface="+mn-ea"/>
                <a:cs typeface="+mn-cs"/>
              </a:rPr>
              <a:t>nach Fach und  </a:t>
            </a:r>
            <a:r>
              <a:rPr lang="de-DE" sz="1200" kern="1200" baseline="0" dirty="0" err="1" smtClean="0">
                <a:solidFill>
                  <a:schemeClr val="tx1"/>
                </a:solidFill>
                <a:latin typeface="+mn-lt"/>
                <a:ea typeface="+mn-ea"/>
                <a:cs typeface="+mn-cs"/>
              </a:rPr>
              <a:t>ema</a:t>
            </a:r>
            <a:r>
              <a:rPr lang="de-DE" sz="1200" kern="1200" baseline="0" dirty="0" smtClean="0">
                <a:solidFill>
                  <a:schemeClr val="tx1"/>
                </a:solidFill>
                <a:latin typeface="+mn-lt"/>
                <a:ea typeface="+mn-ea"/>
                <a:cs typeface="+mn-cs"/>
              </a:rPr>
              <a:t> in Klausuren, Seminararbeiten,</a:t>
            </a:r>
          </a:p>
          <a:p>
            <a:r>
              <a:rPr lang="de-DE" sz="1200" kern="1200" baseline="0" dirty="0" smtClean="0">
                <a:solidFill>
                  <a:schemeClr val="tx1"/>
                </a:solidFill>
                <a:latin typeface="+mn-lt"/>
                <a:ea typeface="+mn-ea"/>
                <a:cs typeface="+mn-cs"/>
              </a:rPr>
              <a:t>schriftlichen oder mündlichen Prüfungen und in Pro-</a:t>
            </a:r>
            <a:endParaRPr lang="de-DE" sz="1200" b="1" kern="1200" baseline="0" dirty="0" smtClean="0">
              <a:solidFill>
                <a:schemeClr val="tx1"/>
              </a:solidFill>
              <a:latin typeface="+mn-lt"/>
              <a:ea typeface="+mn-ea"/>
              <a:cs typeface="+mn-cs"/>
            </a:endParaRPr>
          </a:p>
          <a:p>
            <a:r>
              <a:rPr lang="de-DE" sz="1200" kern="1200" baseline="0" dirty="0" err="1" smtClean="0">
                <a:solidFill>
                  <a:schemeClr val="tx1"/>
                </a:solidFill>
                <a:latin typeface="+mn-lt"/>
                <a:ea typeface="+mn-ea"/>
                <a:cs typeface="+mn-cs"/>
              </a:rPr>
              <a:t>jektarbeiten</a:t>
            </a:r>
            <a:r>
              <a:rPr lang="de-DE" sz="1200" kern="1200" baseline="0" dirty="0" smtClean="0">
                <a:solidFill>
                  <a:schemeClr val="tx1"/>
                </a:solidFill>
                <a:latin typeface="+mn-lt"/>
                <a:ea typeface="+mn-ea"/>
                <a:cs typeface="+mn-cs"/>
              </a:rPr>
              <a:t>. Es werden Noten zwischen 1 und 5 vergeben;</a:t>
            </a:r>
          </a:p>
          <a:p>
            <a:r>
              <a:rPr lang="de-DE" sz="1200" kern="1200" baseline="0" dirty="0" smtClean="0">
                <a:solidFill>
                  <a:schemeClr val="tx1"/>
                </a:solidFill>
                <a:latin typeface="+mn-lt"/>
                <a:ea typeface="+mn-ea"/>
                <a:cs typeface="+mn-cs"/>
              </a:rPr>
              <a:t>alles, was schlechter als 4,0 ist, gilt als nicht</a:t>
            </a:r>
          </a:p>
          <a:p>
            <a:r>
              <a:rPr lang="de-DE" sz="1200" kern="1200" baseline="0" dirty="0" smtClean="0">
                <a:solidFill>
                  <a:schemeClr val="tx1"/>
                </a:solidFill>
                <a:latin typeface="+mn-lt"/>
                <a:ea typeface="+mn-ea"/>
                <a:cs typeface="+mn-cs"/>
              </a:rPr>
              <a:t>bestanden. Die Ergebnisse aus sämtlichen Modulen</a:t>
            </a:r>
          </a:p>
          <a:p>
            <a:r>
              <a:rPr lang="de-DE" sz="1200" kern="1200" baseline="0" dirty="0" smtClean="0">
                <a:solidFill>
                  <a:schemeClr val="tx1"/>
                </a:solidFill>
                <a:latin typeface="+mn-lt"/>
                <a:ea typeface="+mn-ea"/>
                <a:cs typeface="+mn-cs"/>
              </a:rPr>
              <a:t>und der Bachelorarbeit werden zu einer Gesamtnote</a:t>
            </a:r>
          </a:p>
          <a:p>
            <a:r>
              <a:rPr lang="de-DE" sz="1200" kern="1200" baseline="0" dirty="0" smtClean="0">
                <a:solidFill>
                  <a:schemeClr val="tx1"/>
                </a:solidFill>
                <a:latin typeface="+mn-lt"/>
                <a:ea typeface="+mn-ea"/>
                <a:cs typeface="+mn-cs"/>
              </a:rPr>
              <a:t>verrechnet, die später auf dem Abschlusszeugnis steht.</a:t>
            </a:r>
          </a:p>
          <a:p>
            <a:r>
              <a:rPr lang="de-DE" sz="1200" kern="1200" baseline="0" dirty="0" smtClean="0">
                <a:solidFill>
                  <a:schemeClr val="tx1"/>
                </a:solidFill>
                <a:latin typeface="+mn-lt"/>
                <a:ea typeface="+mn-ea"/>
                <a:cs typeface="+mn-cs"/>
              </a:rPr>
              <a:t>Die Noten werden entsprechend dem </a:t>
            </a:r>
            <a:r>
              <a:rPr lang="de-DE" sz="1200" kern="1200" baseline="0" dirty="0" err="1" smtClean="0">
                <a:solidFill>
                  <a:schemeClr val="tx1"/>
                </a:solidFill>
                <a:latin typeface="+mn-lt"/>
                <a:ea typeface="+mn-ea"/>
                <a:cs typeface="+mn-cs"/>
              </a:rPr>
              <a:t>Workload</a:t>
            </a:r>
            <a:r>
              <a:rPr lang="de-DE" sz="1200" kern="1200" baseline="0" dirty="0" smtClean="0">
                <a:solidFill>
                  <a:schemeClr val="tx1"/>
                </a:solidFill>
                <a:latin typeface="+mn-lt"/>
                <a:ea typeface="+mn-ea"/>
                <a:cs typeface="+mn-cs"/>
              </a:rPr>
              <a:t> eines</a:t>
            </a:r>
          </a:p>
          <a:p>
            <a:r>
              <a:rPr lang="de-DE" sz="1200" kern="1200" baseline="0" dirty="0" smtClean="0">
                <a:solidFill>
                  <a:schemeClr val="tx1"/>
                </a:solidFill>
                <a:latin typeface="+mn-lt"/>
                <a:ea typeface="+mn-ea"/>
                <a:cs typeface="+mn-cs"/>
              </a:rPr>
              <a:t>Moduls gewichtet, die in einem Modul mit vielen </a:t>
            </a:r>
            <a:r>
              <a:rPr lang="de-DE" sz="1200" kern="1200" baseline="0" dirty="0" err="1" smtClean="0">
                <a:solidFill>
                  <a:schemeClr val="tx1"/>
                </a:solidFill>
                <a:latin typeface="+mn-lt"/>
                <a:ea typeface="+mn-ea"/>
                <a:cs typeface="+mn-cs"/>
              </a:rPr>
              <a:t>Credit</a:t>
            </a:r>
            <a:endParaRPr lang="de-DE" sz="1200" kern="1200" baseline="0" dirty="0" smtClean="0">
              <a:solidFill>
                <a:schemeClr val="tx1"/>
              </a:solidFill>
              <a:latin typeface="+mn-lt"/>
              <a:ea typeface="+mn-ea"/>
              <a:cs typeface="+mn-cs"/>
            </a:endParaRPr>
          </a:p>
          <a:p>
            <a:r>
              <a:rPr lang="de-DE" sz="1200" kern="1200" baseline="0" dirty="0" smtClean="0">
                <a:solidFill>
                  <a:schemeClr val="tx1"/>
                </a:solidFill>
                <a:latin typeface="+mn-lt"/>
                <a:ea typeface="+mn-ea"/>
                <a:cs typeface="+mn-cs"/>
              </a:rPr>
              <a:t>Points wiegen also schwerer. Neben der absoluten</a:t>
            </a:r>
          </a:p>
          <a:p>
            <a:r>
              <a:rPr lang="de-DE" sz="1200" kern="1200" baseline="0" dirty="0" smtClean="0">
                <a:solidFill>
                  <a:schemeClr val="tx1"/>
                </a:solidFill>
                <a:latin typeface="+mn-lt"/>
                <a:ea typeface="+mn-ea"/>
                <a:cs typeface="+mn-cs"/>
              </a:rPr>
              <a:t>Note gibt es eine relative Notenskala von A bis E nach</a:t>
            </a:r>
          </a:p>
          <a:p>
            <a:r>
              <a:rPr lang="en-US" sz="1200" kern="1200" baseline="0" dirty="0" smtClean="0">
                <a:solidFill>
                  <a:schemeClr val="tx1"/>
                </a:solidFill>
                <a:latin typeface="+mn-lt"/>
                <a:ea typeface="+mn-ea"/>
                <a:cs typeface="+mn-cs"/>
              </a:rPr>
              <a:t>ECTS, </a:t>
            </a:r>
            <a:r>
              <a:rPr lang="en-US" sz="1200" kern="1200" baseline="0" dirty="0" err="1" smtClean="0">
                <a:solidFill>
                  <a:schemeClr val="tx1"/>
                </a:solidFill>
                <a:latin typeface="+mn-lt"/>
                <a:ea typeface="+mn-ea"/>
                <a:cs typeface="+mn-cs"/>
              </a:rPr>
              <a:t>dem</a:t>
            </a:r>
            <a:r>
              <a:rPr lang="en-US" sz="1200" kern="1200" baseline="0" dirty="0" smtClean="0">
                <a:solidFill>
                  <a:schemeClr val="tx1"/>
                </a:solidFill>
                <a:latin typeface="+mn-lt"/>
                <a:ea typeface="+mn-ea"/>
                <a:cs typeface="+mn-cs"/>
              </a:rPr>
              <a:t> European Credit Transfer and Accumulation</a:t>
            </a:r>
          </a:p>
          <a:p>
            <a:r>
              <a:rPr lang="de-DE" sz="1200" kern="1200" baseline="0" dirty="0" smtClean="0">
                <a:solidFill>
                  <a:schemeClr val="tx1"/>
                </a:solidFill>
                <a:latin typeface="+mn-lt"/>
                <a:ea typeface="+mn-ea"/>
                <a:cs typeface="+mn-cs"/>
              </a:rPr>
              <a:t>System. Ein A bekommen nur die besten zehn</a:t>
            </a:r>
          </a:p>
          <a:p>
            <a:r>
              <a:rPr lang="de-DE" sz="1200" kern="1200" baseline="0" dirty="0" smtClean="0">
                <a:solidFill>
                  <a:schemeClr val="tx1"/>
                </a:solidFill>
                <a:latin typeface="+mn-lt"/>
                <a:ea typeface="+mn-ea"/>
                <a:cs typeface="+mn-cs"/>
              </a:rPr>
              <a:t>Prozent der Studenten, ein E die schwächsten zehn</a:t>
            </a:r>
          </a:p>
          <a:p>
            <a:r>
              <a:rPr lang="de-DE" sz="1200" kern="1200" baseline="0" dirty="0" smtClean="0">
                <a:solidFill>
                  <a:schemeClr val="tx1"/>
                </a:solidFill>
                <a:latin typeface="+mn-lt"/>
                <a:ea typeface="+mn-ea"/>
                <a:cs typeface="+mn-cs"/>
              </a:rPr>
              <a:t>Prozent. Noten und </a:t>
            </a:r>
            <a:r>
              <a:rPr lang="de-DE" sz="1200" kern="1200" baseline="0" dirty="0" err="1" smtClean="0">
                <a:solidFill>
                  <a:schemeClr val="tx1"/>
                </a:solidFill>
                <a:latin typeface="+mn-lt"/>
                <a:ea typeface="+mn-ea"/>
                <a:cs typeface="+mn-cs"/>
              </a:rPr>
              <a:t>Credit</a:t>
            </a:r>
            <a:r>
              <a:rPr lang="de-DE" sz="1200" kern="1200" baseline="0" dirty="0" smtClean="0">
                <a:solidFill>
                  <a:schemeClr val="tx1"/>
                </a:solidFill>
                <a:latin typeface="+mn-lt"/>
                <a:ea typeface="+mn-ea"/>
                <a:cs typeface="+mn-cs"/>
              </a:rPr>
              <a:t> Points nach ECTS sollen</a:t>
            </a:r>
          </a:p>
          <a:p>
            <a:r>
              <a:rPr lang="de-DE" sz="1200" kern="1200" baseline="0" dirty="0" smtClean="0">
                <a:solidFill>
                  <a:schemeClr val="tx1"/>
                </a:solidFill>
                <a:latin typeface="+mn-lt"/>
                <a:ea typeface="+mn-ea"/>
                <a:cs typeface="+mn-cs"/>
              </a:rPr>
              <a:t>Leistungen europaweit vergleichbar machen und den</a:t>
            </a:r>
          </a:p>
          <a:p>
            <a:r>
              <a:rPr lang="de-DE" sz="1200" kern="1200" baseline="0" dirty="0" smtClean="0">
                <a:solidFill>
                  <a:schemeClr val="tx1"/>
                </a:solidFill>
                <a:latin typeface="+mn-lt"/>
                <a:ea typeface="+mn-ea"/>
                <a:cs typeface="+mn-cs"/>
              </a:rPr>
              <a:t>Wechsel an andere Hochschulen erleichtern.</a:t>
            </a:r>
            <a:endParaRPr lang="de-DE" dirty="0" smtClean="0"/>
          </a:p>
          <a:p>
            <a:endParaRPr lang="de-DE" dirty="0"/>
          </a:p>
        </p:txBody>
      </p:sp>
      <p:sp>
        <p:nvSpPr>
          <p:cNvPr id="4" name="Foliennummernplatzhalter 3"/>
          <p:cNvSpPr>
            <a:spLocks noGrp="1"/>
          </p:cNvSpPr>
          <p:nvPr>
            <p:ph type="sldNum" sz="quarter" idx="10"/>
          </p:nvPr>
        </p:nvSpPr>
        <p:spPr/>
        <p:txBody>
          <a:bodyPr/>
          <a:lstStyle/>
          <a:p>
            <a:fld id="{864FF167-6CEF-4387-BF44-F3A3B32A22D7}" type="slidenum">
              <a:rPr lang="de-DE" smtClean="0"/>
              <a:pPr/>
              <a:t>69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lnSpcReduction="10000"/>
          </a:bodyPr>
          <a:lstStyle/>
          <a:p>
            <a:pPr>
              <a:defRPr/>
            </a:pPr>
            <a:r>
              <a:rPr lang="de-DE" sz="1000" u="sng" dirty="0" smtClean="0"/>
              <a:t>Meisterprüfung</a:t>
            </a:r>
            <a:r>
              <a:rPr lang="de-DE" sz="1000" dirty="0" smtClean="0"/>
              <a:t>: Dazu gehören alle nach dem Berufsbildungsgesetz, den Handwerksordnungen und dem Seemannsgesetz abgelegten Meisterprüfungen.</a:t>
            </a:r>
          </a:p>
          <a:p>
            <a:pPr>
              <a:defRPr/>
            </a:pPr>
            <a:endParaRPr lang="de-DE" sz="1000" dirty="0" smtClean="0"/>
          </a:p>
          <a:p>
            <a:pPr>
              <a:defRPr/>
            </a:pPr>
            <a:r>
              <a:rPr lang="de-DE" sz="1000" u="sng" dirty="0" smtClean="0"/>
              <a:t>Staatl. geprüfte/r Betriebswirt/in oder Techniker/in</a:t>
            </a:r>
            <a:r>
              <a:rPr lang="de-DE" sz="1000" dirty="0" smtClean="0"/>
              <a:t>: Dazu gehören alle Weiterbildungsprüfungen an zweijährigen Fachschulen im Vollzeitunterricht oder entsprechenden Teilzeitbildungsgängen nach einer beruflichen Erstausbildung oder ersatzweise siebenjähriger einschlägiger Berufstätigkeit bei bestimmten Fachrichtungen.</a:t>
            </a:r>
          </a:p>
          <a:p>
            <a:pPr>
              <a:defRPr/>
            </a:pPr>
            <a:endParaRPr lang="de-DE" sz="1000" dirty="0" smtClean="0"/>
          </a:p>
          <a:p>
            <a:pPr>
              <a:defRPr/>
            </a:pPr>
            <a:r>
              <a:rPr lang="de-DE" sz="1000" u="sng" dirty="0" smtClean="0"/>
              <a:t>Fachwirt/in</a:t>
            </a:r>
            <a:r>
              <a:rPr lang="de-DE" sz="1000" dirty="0" smtClean="0"/>
              <a:t>: Fortbildungen auf Grundlage von besonderen Rechtsvorschriften der zuständigen Stellen (§ 54 Berufsbildungsgesetz/§ 42a Handwerksordnung), die grundsätzlich mehr als 400 Unterrichtsstunden umfassen.</a:t>
            </a:r>
          </a:p>
          <a:p>
            <a:pPr>
              <a:defRPr/>
            </a:pPr>
            <a:endParaRPr lang="de-DE" sz="1000" dirty="0" smtClean="0"/>
          </a:p>
          <a:p>
            <a:pPr>
              <a:defRPr/>
            </a:pPr>
            <a:r>
              <a:rPr lang="de-DE" sz="1000" u="sng" dirty="0" smtClean="0"/>
              <a:t>Erzieherin</a:t>
            </a:r>
            <a:r>
              <a:rPr lang="de-DE" sz="1000" dirty="0" smtClean="0"/>
              <a:t>: Fachschulabschluss auf Grundlage der </a:t>
            </a:r>
            <a:r>
              <a:rPr lang="de-DE" sz="1000" b="1" dirty="0" smtClean="0">
                <a:hlinkClick r:id="rId3" action="ppaction://hlinkfile"/>
              </a:rPr>
              <a:t>Rahmenvereinbarung über Fachschulen</a:t>
            </a:r>
            <a:r>
              <a:rPr lang="de-DE" sz="1000" dirty="0" smtClean="0"/>
              <a:t> der Kultusministerkonferenz vom 7. November 2002</a:t>
            </a:r>
          </a:p>
          <a:p>
            <a:pPr>
              <a:defRPr/>
            </a:pPr>
            <a:endParaRPr lang="de-DE" sz="1000" dirty="0" smtClean="0"/>
          </a:p>
          <a:p>
            <a:pPr>
              <a:defRPr/>
            </a:pPr>
            <a:r>
              <a:rPr lang="de-DE" sz="1000" u="sng" dirty="0" smtClean="0"/>
              <a:t>Fachkraft Intensiv- und </a:t>
            </a:r>
            <a:r>
              <a:rPr lang="de-DE" sz="1000" u="sng" dirty="0" err="1" smtClean="0"/>
              <a:t>Anästhesiepflege</a:t>
            </a:r>
            <a:r>
              <a:rPr lang="de-DE" sz="1000" u="sng" dirty="0" smtClean="0"/>
              <a:t>/ Pflegedienstleitung</a:t>
            </a:r>
            <a:r>
              <a:rPr lang="de-DE" sz="1000" dirty="0" smtClean="0"/>
              <a:t>: Abschluss einer </a:t>
            </a:r>
            <a:r>
              <a:rPr lang="de-DE" sz="1000" b="1" dirty="0" smtClean="0"/>
              <a:t>Fortbildung für Berufe im Gesundheitswesen</a:t>
            </a:r>
            <a:r>
              <a:rPr lang="de-DE" sz="1000" dirty="0" smtClean="0"/>
              <a:t> oder für </a:t>
            </a:r>
            <a:r>
              <a:rPr lang="de-DE" sz="1000" b="1" dirty="0" smtClean="0"/>
              <a:t>sozialpflegerische</a:t>
            </a:r>
            <a:r>
              <a:rPr lang="de-DE" sz="1000" dirty="0" smtClean="0"/>
              <a:t> oder </a:t>
            </a:r>
            <a:r>
              <a:rPr lang="de-DE" sz="1000" b="1" dirty="0" smtClean="0"/>
              <a:t>sozialpädagogische Berufe</a:t>
            </a:r>
            <a:r>
              <a:rPr lang="de-DE" sz="1000" dirty="0" smtClean="0"/>
              <a:t> auf Grundlage landesrechtlicher Regelungen. Der Abschluss muss auf einem mind. 400 Unterrichtsstunden umfassenden Lehrgang beruhen. Eine Bescheinigung des Umfangs ist ggf. erforderlich.</a:t>
            </a:r>
          </a:p>
          <a:p>
            <a:pPr>
              <a:defRPr/>
            </a:pPr>
            <a:endParaRPr lang="de-DE" dirty="0"/>
          </a:p>
        </p:txBody>
      </p:sp>
      <p:sp>
        <p:nvSpPr>
          <p:cNvPr id="1239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fld id="{5B908A9D-56A9-4262-A38E-5F50CACB527B}" type="slidenum">
              <a:rPr lang="de-DE" sz="1200" smtClean="0">
                <a:solidFill>
                  <a:prstClr val="black"/>
                </a:solidFill>
              </a:rPr>
              <a:pPr eaLnBrk="1" hangingPunct="1"/>
              <a:t>8</a:t>
            </a:fld>
            <a:endParaRPr lang="de-DE" sz="1200" smtClean="0">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Kritik: starre Stundenpläne, wenig Flexibilität; Anwesenheitspflicht</a:t>
            </a:r>
            <a:r>
              <a:rPr lang="de-DE" baseline="0" dirty="0" smtClean="0"/>
              <a:t> auf in Vorlesungen</a:t>
            </a:r>
            <a:endParaRPr lang="de-DE" dirty="0" smtClean="0"/>
          </a:p>
          <a:p>
            <a:endParaRPr lang="de-DE" dirty="0" smtClean="0"/>
          </a:p>
          <a:p>
            <a:r>
              <a:rPr lang="de-DE" dirty="0" smtClean="0"/>
              <a:t>Wille zur Weiterentwicklung ist da;</a:t>
            </a:r>
            <a:r>
              <a:rPr lang="de-DE" baseline="0" dirty="0" smtClean="0"/>
              <a:t> z.B. Vorschläge der KMK</a:t>
            </a:r>
            <a:endParaRPr lang="de-DE" dirty="0" smtClean="0"/>
          </a:p>
          <a:p>
            <a:r>
              <a:rPr lang="de-DE" dirty="0" smtClean="0"/>
              <a:t>Arbeitsgruppe zur</a:t>
            </a:r>
            <a:r>
              <a:rPr lang="de-DE" baseline="0" dirty="0" smtClean="0"/>
              <a:t> „Weiterentwicklung des Bologna-Prozesses in Niedersachsen“; Ergebnisse &amp; Empfehlungen von Juni 2010</a:t>
            </a:r>
          </a:p>
          <a:p>
            <a:r>
              <a:rPr lang="de-DE" baseline="0" dirty="0" smtClean="0"/>
              <a:t>initiiert </a:t>
            </a:r>
            <a:r>
              <a:rPr lang="de-DE" baseline="0" dirty="0" err="1" smtClean="0"/>
              <a:t>nds</a:t>
            </a:r>
            <a:r>
              <a:rPr lang="de-DE" baseline="0" dirty="0" smtClean="0"/>
              <a:t>. Wissenschaftsminister Lutz Stratmann im August 2009</a:t>
            </a:r>
          </a:p>
          <a:p>
            <a:endParaRPr lang="de-DE" baseline="0" dirty="0" smtClean="0"/>
          </a:p>
          <a:p>
            <a:r>
              <a:rPr lang="de-DE" baseline="0" dirty="0" smtClean="0"/>
              <a:t>Zusammensetzung: </a:t>
            </a:r>
            <a:r>
              <a:rPr lang="de-DE" baseline="0" dirty="0" err="1" smtClean="0"/>
              <a:t>Nds</a:t>
            </a:r>
            <a:r>
              <a:rPr lang="de-DE" baseline="0" dirty="0" smtClean="0"/>
              <a:t>. Ministerium f. Wissenschaft und Kultur, Vertreter </a:t>
            </a:r>
            <a:r>
              <a:rPr lang="de-DE" baseline="0" dirty="0" err="1" smtClean="0"/>
              <a:t>nds</a:t>
            </a:r>
            <a:r>
              <a:rPr lang="de-DE" baseline="0" dirty="0" smtClean="0"/>
              <a:t>. Hochschulen, Landeshochschulkonferenz, </a:t>
            </a:r>
            <a:r>
              <a:rPr lang="de-DE" baseline="0" dirty="0" err="1" smtClean="0"/>
              <a:t>Landesastenkonferenz</a:t>
            </a:r>
            <a:r>
              <a:rPr lang="de-DE" baseline="0" dirty="0" smtClean="0"/>
              <a:t>, externe Experten</a:t>
            </a:r>
          </a:p>
          <a:p>
            <a:endParaRPr lang="de-DE" baseline="0" dirty="0" smtClean="0"/>
          </a:p>
          <a:p>
            <a:r>
              <a:rPr lang="de-DE" baseline="0" dirty="0" smtClean="0"/>
              <a:t>Problem Verschulung; zwei Lösungsvorschläge:</a:t>
            </a:r>
          </a:p>
          <a:p>
            <a:pPr marL="228600" indent="-228600">
              <a:buAutoNum type="alphaLcParenR"/>
            </a:pPr>
            <a:r>
              <a:rPr lang="de-DE" baseline="0" dirty="0" smtClean="0"/>
              <a:t>Verhältnis von Pflicht- zu </a:t>
            </a:r>
            <a:r>
              <a:rPr lang="de-DE" baseline="0" dirty="0" err="1" smtClean="0"/>
              <a:t>Wahlpflichmodulen</a:t>
            </a:r>
            <a:r>
              <a:rPr lang="de-DE" baseline="0" dirty="0" smtClean="0"/>
              <a:t> überprüfen; Angebot an Wahlmöglichkeiten innerhalb eines Studiums auszubauen</a:t>
            </a:r>
          </a:p>
          <a:p>
            <a:pPr marL="228600" indent="-228600">
              <a:buAutoNum type="alphaLcParenR"/>
            </a:pPr>
            <a:r>
              <a:rPr lang="de-DE" baseline="0" dirty="0" smtClean="0"/>
              <a:t>Anwesenheitspflicht reduzieren; nur da, </a:t>
            </a:r>
            <a:r>
              <a:rPr lang="de-DE" baseline="0" dirty="0" err="1" smtClean="0"/>
              <a:t>wor</a:t>
            </a:r>
            <a:r>
              <a:rPr lang="de-DE" baseline="0" dirty="0" smtClean="0"/>
              <a:t> es lernorganisatorisch wichtig ist (z.B. Laborplätze)</a:t>
            </a:r>
          </a:p>
          <a:p>
            <a:pPr marL="228600" indent="-228600">
              <a:buAutoNum type="alphaLcParenR"/>
            </a:pPr>
            <a:endParaRPr lang="de-DE" baseline="0" dirty="0" smtClean="0"/>
          </a:p>
          <a:p>
            <a:pPr marL="228600" indent="-228600">
              <a:buNone/>
            </a:pPr>
            <a:r>
              <a:rPr lang="de-DE" b="1" baseline="0" dirty="0" smtClean="0"/>
              <a:t>Modul Relief und Boden</a:t>
            </a:r>
          </a:p>
          <a:p>
            <a:r>
              <a:rPr lang="de-DE" sz="1200" kern="1200" baseline="0" dirty="0" smtClean="0">
                <a:solidFill>
                  <a:schemeClr val="tx1"/>
                </a:solidFill>
                <a:latin typeface="+mn-lt"/>
                <a:ea typeface="+mn-ea"/>
                <a:cs typeface="+mn-cs"/>
              </a:rPr>
              <a:t>Auf den Exkursionen (= Bestandteil der Übung) werden die Studierenden in die Geländebeobachtung eingeführt und erlernen u.a. das Erstellen</a:t>
            </a:r>
          </a:p>
          <a:p>
            <a:r>
              <a:rPr lang="de-DE" sz="1200" kern="1200" baseline="0" dirty="0" smtClean="0">
                <a:solidFill>
                  <a:schemeClr val="tx1"/>
                </a:solidFill>
                <a:latin typeface="+mn-lt"/>
                <a:ea typeface="+mn-ea"/>
                <a:cs typeface="+mn-cs"/>
              </a:rPr>
              <a:t>von Protokollen und Geländeskizzen</a:t>
            </a:r>
          </a:p>
          <a:p>
            <a:endParaRPr lang="de-DE" sz="1200" kern="1200" baseline="0" dirty="0" smtClean="0">
              <a:solidFill>
                <a:schemeClr val="tx1"/>
              </a:solidFill>
              <a:latin typeface="+mn-lt"/>
              <a:ea typeface="+mn-ea"/>
              <a:cs typeface="+mn-cs"/>
            </a:endParaRPr>
          </a:p>
          <a:p>
            <a:r>
              <a:rPr lang="de-DE" sz="1200" b="0" kern="1200" baseline="0" dirty="0" smtClean="0">
                <a:solidFill>
                  <a:schemeClr val="tx1"/>
                </a:solidFill>
                <a:latin typeface="+mn-lt"/>
                <a:ea typeface="+mn-ea"/>
                <a:cs typeface="+mn-cs"/>
              </a:rPr>
              <a:t>Prüfung: Klausur (90 Minuten)</a:t>
            </a:r>
          </a:p>
          <a:p>
            <a:r>
              <a:rPr lang="de-DE" sz="1200" b="0" kern="1200" baseline="0" dirty="0" smtClean="0">
                <a:solidFill>
                  <a:schemeClr val="tx1"/>
                </a:solidFill>
                <a:latin typeface="+mn-lt"/>
                <a:ea typeface="+mn-ea"/>
                <a:cs typeface="+mn-cs"/>
              </a:rPr>
              <a:t>Prüfungsvorleistungen: </a:t>
            </a:r>
            <a:r>
              <a:rPr lang="de-DE" sz="1200" kern="1200" baseline="0" dirty="0" smtClean="0">
                <a:solidFill>
                  <a:schemeClr val="tx1"/>
                </a:solidFill>
                <a:latin typeface="+mn-lt"/>
                <a:ea typeface="+mn-ea"/>
                <a:cs typeface="+mn-cs"/>
              </a:rPr>
              <a:t>3 Gruppenprotokolle zu den Exkursionstagen à ca. 5 S.</a:t>
            </a:r>
          </a:p>
          <a:p>
            <a:endParaRPr lang="de-DE" dirty="0" smtClean="0"/>
          </a:p>
          <a:p>
            <a:r>
              <a:rPr lang="de-DE" dirty="0" smtClean="0"/>
              <a:t>Die </a:t>
            </a:r>
            <a:r>
              <a:rPr lang="de-DE" b="1" dirty="0" smtClean="0"/>
              <a:t>Geomorphologie</a:t>
            </a:r>
            <a:r>
              <a:rPr lang="de-DE" dirty="0" smtClean="0"/>
              <a:t> (von </a:t>
            </a:r>
            <a:r>
              <a:rPr lang="de-DE" dirty="0" smtClean="0">
                <a:hlinkClick r:id="rId3" action="ppaction://hlinkfile" tooltip="Griechische Sprache"/>
              </a:rPr>
              <a:t>griechisch</a:t>
            </a:r>
            <a:r>
              <a:rPr lang="de-DE" dirty="0" smtClean="0"/>
              <a:t> </a:t>
            </a:r>
            <a:r>
              <a:rPr lang="de-DE" dirty="0" err="1" smtClean="0"/>
              <a:t>γῆ</a:t>
            </a:r>
            <a:r>
              <a:rPr lang="de-DE" dirty="0" smtClean="0"/>
              <a:t> </a:t>
            </a:r>
            <a:r>
              <a:rPr lang="de-DE" i="1" dirty="0" err="1" smtClean="0"/>
              <a:t>ge</a:t>
            </a:r>
            <a:r>
              <a:rPr lang="de-DE" dirty="0" smtClean="0"/>
              <a:t> ‚Erde‘, </a:t>
            </a:r>
            <a:r>
              <a:rPr lang="de-DE" dirty="0" err="1" smtClean="0"/>
              <a:t>μορφή</a:t>
            </a:r>
            <a:r>
              <a:rPr lang="de-DE" dirty="0" smtClean="0"/>
              <a:t> </a:t>
            </a:r>
            <a:r>
              <a:rPr lang="de-DE" i="1" dirty="0" err="1" smtClean="0"/>
              <a:t>morphé</a:t>
            </a:r>
            <a:r>
              <a:rPr lang="de-DE" dirty="0" smtClean="0"/>
              <a:t> ‚Gestalt‘, ‚Form‘ und </a:t>
            </a:r>
            <a:r>
              <a:rPr lang="de-DE" dirty="0" err="1" smtClean="0"/>
              <a:t>λόγος</a:t>
            </a:r>
            <a:r>
              <a:rPr lang="de-DE" dirty="0" smtClean="0"/>
              <a:t> </a:t>
            </a:r>
            <a:r>
              <a:rPr lang="de-DE" i="1" dirty="0" err="1" smtClean="0"/>
              <a:t>lógos</a:t>
            </a:r>
            <a:r>
              <a:rPr lang="de-DE" dirty="0" smtClean="0"/>
              <a:t> ‚Wort‘, ‚Lehre‘, ‚Vernunft‘) oder </a:t>
            </a:r>
            <a:r>
              <a:rPr lang="de-DE" b="1" dirty="0" smtClean="0"/>
              <a:t>Landformenkunde</a:t>
            </a:r>
            <a:r>
              <a:rPr lang="de-DE" dirty="0" smtClean="0"/>
              <a:t> ist ein Teilgebiet der </a:t>
            </a:r>
            <a:r>
              <a:rPr lang="de-DE" dirty="0" smtClean="0">
                <a:hlinkClick r:id="rId4" action="ppaction://hlinkfile" tooltip="Physische Geographie"/>
              </a:rPr>
              <a:t>Physischen Geographie</a:t>
            </a:r>
            <a:r>
              <a:rPr lang="de-DE" dirty="0" smtClean="0"/>
              <a:t> und untersucht die Formen und formbildenden Prozesse der Oberfläche der </a:t>
            </a:r>
            <a:r>
              <a:rPr lang="de-DE" dirty="0" smtClean="0">
                <a:hlinkClick r:id="rId5" action="ppaction://hlinkfile" tooltip="Erde"/>
              </a:rPr>
              <a:t>Erde</a:t>
            </a:r>
            <a:r>
              <a:rPr lang="de-DE" dirty="0" smtClean="0"/>
              <a:t>, aber auch jene des </a:t>
            </a:r>
            <a:r>
              <a:rPr lang="de-DE" dirty="0" smtClean="0">
                <a:hlinkClick r:id="rId6" action="ppaction://hlinkfile" tooltip="Mond"/>
              </a:rPr>
              <a:t>Mondes</a:t>
            </a:r>
            <a:r>
              <a:rPr lang="de-DE" dirty="0" smtClean="0"/>
              <a:t>, des </a:t>
            </a:r>
            <a:r>
              <a:rPr lang="de-DE" dirty="0" smtClean="0">
                <a:hlinkClick r:id="rId7" action="ppaction://hlinkfile" tooltip="Mars (Planet)"/>
              </a:rPr>
              <a:t>Mars</a:t>
            </a:r>
            <a:r>
              <a:rPr lang="de-DE" dirty="0" smtClean="0"/>
              <a:t> und anderer Planeten. Hierbei gibt es Überschneidungen mit anderen </a:t>
            </a:r>
            <a:r>
              <a:rPr lang="de-DE" dirty="0" smtClean="0">
                <a:hlinkClick r:id="rId8" action="ppaction://hlinkfile" tooltip="Geowissenschaften"/>
              </a:rPr>
              <a:t>Geowissenschaften</a:t>
            </a:r>
            <a:r>
              <a:rPr lang="de-DE" dirty="0" smtClean="0"/>
              <a:t> wie der </a:t>
            </a:r>
            <a:r>
              <a:rPr lang="de-DE" dirty="0" smtClean="0">
                <a:hlinkClick r:id="rId9" action="ppaction://hlinkfile" tooltip="Geologie"/>
              </a:rPr>
              <a:t>Geologie</a:t>
            </a:r>
            <a:r>
              <a:rPr lang="de-DE" dirty="0" smtClean="0"/>
              <a:t>, der </a:t>
            </a:r>
            <a:r>
              <a:rPr lang="de-DE" dirty="0" smtClean="0">
                <a:hlinkClick r:id="rId10" action="ppaction://hlinkfile" tooltip="Kartografie"/>
              </a:rPr>
              <a:t>Kartografie</a:t>
            </a:r>
            <a:r>
              <a:rPr lang="de-DE" dirty="0" smtClean="0"/>
              <a:t>, der </a:t>
            </a:r>
            <a:r>
              <a:rPr lang="de-DE" dirty="0" smtClean="0">
                <a:hlinkClick r:id="rId11" action="ppaction://hlinkfile" tooltip="Bodenkunde"/>
              </a:rPr>
              <a:t>Bodenkunde</a:t>
            </a:r>
            <a:r>
              <a:rPr lang="de-DE" dirty="0" smtClean="0"/>
              <a:t> und der </a:t>
            </a:r>
            <a:r>
              <a:rPr lang="de-DE" dirty="0" smtClean="0">
                <a:hlinkClick r:id="rId12" action="ppaction://hlinkfile" tooltip="Klimatologie"/>
              </a:rPr>
              <a:t>Klimatologie</a:t>
            </a:r>
            <a:r>
              <a:rPr lang="de-DE" dirty="0" smtClean="0"/>
              <a:t>.</a:t>
            </a:r>
          </a:p>
          <a:p>
            <a:r>
              <a:rPr lang="de-DE" dirty="0" smtClean="0"/>
              <a:t>Die Geomorphologie untersucht die Zusammenhänge und gegenseitigen Beeinflussungen von </a:t>
            </a:r>
            <a:r>
              <a:rPr lang="de-DE" dirty="0" smtClean="0">
                <a:hlinkClick r:id="rId13" action="ppaction://hlinkfile" tooltip="Lithosphäre"/>
              </a:rPr>
              <a:t>Lithosphäre</a:t>
            </a:r>
            <a:r>
              <a:rPr lang="de-DE" dirty="0" smtClean="0"/>
              <a:t> (Erdkruste,</a:t>
            </a:r>
            <a:r>
              <a:rPr lang="de-DE" baseline="0" dirty="0" smtClean="0"/>
              <a:t> Erdmantel</a:t>
            </a:r>
            <a:r>
              <a:rPr lang="de-DE" dirty="0" smtClean="0"/>
              <a:t>), </a:t>
            </a:r>
            <a:r>
              <a:rPr lang="de-DE" dirty="0" smtClean="0">
                <a:hlinkClick r:id="rId14" action="ppaction://hlinkfile" tooltip="Atmosphäre (Astronomie)"/>
              </a:rPr>
              <a:t>Atmosphäre</a:t>
            </a:r>
            <a:r>
              <a:rPr lang="de-DE" dirty="0" smtClean="0"/>
              <a:t> (von griechisch ἀτμός </a:t>
            </a:r>
            <a:r>
              <a:rPr lang="de-DE" i="1" dirty="0" smtClean="0"/>
              <a:t>atmós</a:t>
            </a:r>
            <a:r>
              <a:rPr lang="de-DE" dirty="0" smtClean="0"/>
              <a:t> ‚Luft‘, ‚Dampf‘), </a:t>
            </a:r>
            <a:r>
              <a:rPr lang="de-DE" dirty="0" smtClean="0">
                <a:hlinkClick r:id="rId15" action="ppaction://hlinkfile" tooltip="Hydrosphäre"/>
              </a:rPr>
              <a:t>Hydrosphäre</a:t>
            </a:r>
            <a:r>
              <a:rPr lang="de-DE" dirty="0" smtClean="0"/>
              <a:t> (von griechisch ὕδωρ </a:t>
            </a:r>
            <a:r>
              <a:rPr lang="de-DE" i="1" dirty="0" smtClean="0"/>
              <a:t>hýdor</a:t>
            </a:r>
            <a:r>
              <a:rPr lang="de-DE" dirty="0" smtClean="0"/>
              <a:t> ‚Wasser‘), </a:t>
            </a:r>
            <a:r>
              <a:rPr lang="de-DE" dirty="0" smtClean="0">
                <a:hlinkClick r:id="rId16" action="ppaction://hlinkfile" tooltip="Kryosphäre"/>
              </a:rPr>
              <a:t>Kryosphäre</a:t>
            </a:r>
            <a:r>
              <a:rPr lang="de-DE" dirty="0" smtClean="0"/>
              <a:t>, </a:t>
            </a:r>
            <a:r>
              <a:rPr lang="de-DE" dirty="0" smtClean="0">
                <a:hlinkClick r:id="rId17" action="ppaction://hlinkfile" tooltip="Pedosphäre"/>
              </a:rPr>
              <a:t>Pedosphäre</a:t>
            </a:r>
            <a:r>
              <a:rPr lang="de-DE" dirty="0" smtClean="0"/>
              <a:t> (von griechisch πέδον </a:t>
            </a:r>
            <a:r>
              <a:rPr lang="de-DE" i="1" dirty="0" smtClean="0"/>
              <a:t>pédon</a:t>
            </a:r>
            <a:r>
              <a:rPr lang="de-DE" dirty="0" smtClean="0"/>
              <a:t> Boden) und </a:t>
            </a:r>
            <a:r>
              <a:rPr lang="de-DE" dirty="0" smtClean="0">
                <a:hlinkClick r:id="rId18" action="ppaction://hlinkfile" tooltip="Biosphäre"/>
              </a:rPr>
              <a:t>Biosphäre</a:t>
            </a:r>
            <a:r>
              <a:rPr lang="de-DE" dirty="0" smtClean="0"/>
              <a:t> (von griechisch βίος </a:t>
            </a:r>
            <a:r>
              <a:rPr lang="de-DE" i="1" dirty="0" smtClean="0"/>
              <a:t>bíos</a:t>
            </a:r>
            <a:r>
              <a:rPr lang="de-DE" dirty="0" smtClean="0"/>
              <a:t> ‚Leben‘). Diese werden im geomorphologischen Kontext zur </a:t>
            </a:r>
            <a:r>
              <a:rPr lang="de-DE" dirty="0" smtClean="0">
                <a:hlinkClick r:id="rId19" action="ppaction://hlinkfile" tooltip="Reliefsphäre"/>
              </a:rPr>
              <a:t>Reliefsphäre</a:t>
            </a:r>
            <a:r>
              <a:rPr lang="de-DE" dirty="0" smtClean="0"/>
              <a:t> zusammengefasst.</a:t>
            </a:r>
            <a:endParaRPr lang="de-DE" sz="1200" kern="1200" baseline="0" dirty="0" smtClean="0">
              <a:solidFill>
                <a:schemeClr val="tx1"/>
              </a:solidFill>
              <a:latin typeface="+mn-lt"/>
              <a:ea typeface="+mn-ea"/>
              <a:cs typeface="+mn-cs"/>
            </a:endParaRPr>
          </a:p>
          <a:p>
            <a:endParaRPr lang="de-DE" sz="1200" kern="1200" baseline="0" dirty="0" smtClean="0">
              <a:solidFill>
                <a:schemeClr val="tx1"/>
              </a:solidFill>
              <a:latin typeface="+mn-lt"/>
              <a:ea typeface="+mn-ea"/>
              <a:cs typeface="+mn-cs"/>
            </a:endParaRPr>
          </a:p>
          <a:p>
            <a:r>
              <a:rPr lang="de-DE" sz="1200" b="1" kern="1200" baseline="0" dirty="0" smtClean="0">
                <a:solidFill>
                  <a:schemeClr val="tx1"/>
                </a:solidFill>
                <a:latin typeface="+mn-lt"/>
                <a:ea typeface="+mn-ea"/>
                <a:cs typeface="+mn-cs"/>
              </a:rPr>
              <a:t>Modul Geoinformatik</a:t>
            </a:r>
          </a:p>
          <a:p>
            <a:r>
              <a:rPr lang="de-DE" sz="1200" b="0" kern="1200" baseline="0" dirty="0" smtClean="0">
                <a:solidFill>
                  <a:schemeClr val="tx1"/>
                </a:solidFill>
                <a:latin typeface="+mn-lt"/>
                <a:ea typeface="+mn-ea"/>
                <a:cs typeface="+mn-cs"/>
              </a:rPr>
              <a:t>1. Grundlagen der Geoinformatik (Vorlesung)</a:t>
            </a:r>
          </a:p>
          <a:p>
            <a:r>
              <a:rPr lang="de-DE" sz="1200" b="0" i="1" kern="1200" baseline="0" dirty="0" smtClean="0">
                <a:solidFill>
                  <a:schemeClr val="tx1"/>
                </a:solidFill>
                <a:latin typeface="+mn-lt"/>
                <a:ea typeface="+mn-ea"/>
                <a:cs typeface="+mn-cs"/>
              </a:rPr>
              <a:t>Angebotshäufigkeit: Jedes Sommersemester </a:t>
            </a:r>
            <a:r>
              <a:rPr lang="de-DE" sz="1200" b="0" kern="1200" baseline="0" dirty="0" smtClean="0">
                <a:solidFill>
                  <a:schemeClr val="tx1"/>
                </a:solidFill>
                <a:latin typeface="+mn-lt"/>
                <a:ea typeface="+mn-ea"/>
                <a:cs typeface="+mn-cs"/>
              </a:rPr>
              <a:t>1 SWS</a:t>
            </a:r>
          </a:p>
          <a:p>
            <a:r>
              <a:rPr lang="de-DE" sz="1200" b="0" kern="1200" baseline="0" dirty="0" smtClean="0">
                <a:solidFill>
                  <a:schemeClr val="tx1"/>
                </a:solidFill>
                <a:latin typeface="+mn-lt"/>
                <a:ea typeface="+mn-ea"/>
                <a:cs typeface="+mn-cs"/>
              </a:rPr>
              <a:t>2. Einführung in Geographische Informationssysteme (Übung)</a:t>
            </a:r>
          </a:p>
          <a:p>
            <a:r>
              <a:rPr lang="de-DE" sz="1200" b="0" i="1" kern="1200" baseline="0" dirty="0" smtClean="0">
                <a:solidFill>
                  <a:schemeClr val="tx1"/>
                </a:solidFill>
                <a:latin typeface="+mn-lt"/>
                <a:ea typeface="+mn-ea"/>
                <a:cs typeface="+mn-cs"/>
              </a:rPr>
              <a:t>Angebotshäufigkeit: Jedes Sommersemester </a:t>
            </a:r>
            <a:r>
              <a:rPr lang="de-DE" sz="1200" b="0" kern="1200" baseline="0" dirty="0" smtClean="0">
                <a:solidFill>
                  <a:schemeClr val="tx1"/>
                </a:solidFill>
                <a:latin typeface="+mn-lt"/>
                <a:ea typeface="+mn-ea"/>
                <a:cs typeface="+mn-cs"/>
              </a:rPr>
              <a:t>2 SWS</a:t>
            </a:r>
          </a:p>
          <a:p>
            <a:endParaRPr lang="de-DE" sz="1200" b="0" kern="1200" baseline="0" dirty="0" smtClean="0">
              <a:solidFill>
                <a:schemeClr val="tx1"/>
              </a:solidFill>
              <a:latin typeface="+mn-lt"/>
              <a:ea typeface="+mn-ea"/>
              <a:cs typeface="+mn-cs"/>
            </a:endParaRPr>
          </a:p>
          <a:p>
            <a:r>
              <a:rPr lang="de-DE" sz="1200" b="0" kern="1200" baseline="0" dirty="0" smtClean="0">
                <a:solidFill>
                  <a:schemeClr val="tx1"/>
                </a:solidFill>
                <a:latin typeface="+mn-lt"/>
                <a:ea typeface="+mn-ea"/>
                <a:cs typeface="+mn-cs"/>
              </a:rPr>
              <a:t>Prüfung: Projektarbeitsbericht (max. 15 S.)</a:t>
            </a:r>
          </a:p>
          <a:p>
            <a:r>
              <a:rPr lang="de-DE" sz="1200" b="0" kern="1200" baseline="0" dirty="0" smtClean="0">
                <a:solidFill>
                  <a:schemeClr val="tx1"/>
                </a:solidFill>
                <a:latin typeface="+mn-lt"/>
                <a:ea typeface="+mn-ea"/>
                <a:cs typeface="+mn-cs"/>
              </a:rPr>
              <a:t>Prüfungsanforderungen:</a:t>
            </a:r>
          </a:p>
          <a:p>
            <a:r>
              <a:rPr lang="de-DE" sz="1200" b="0" kern="1200" baseline="0" dirty="0" smtClean="0">
                <a:solidFill>
                  <a:schemeClr val="tx1"/>
                </a:solidFill>
                <a:latin typeface="+mn-lt"/>
                <a:ea typeface="+mn-ea"/>
                <a:cs typeface="+mn-cs"/>
              </a:rPr>
              <a:t>Die Studierenden erbringen den Nachweis, dass sie die Grundlagen der Geoinformatik mit Schwerpunkt auf GIS-Methoden und praxisorientiertem Einsatz Geographischer Informationssysteme (GIS-Software, geometrisch-topologische Analyse, Geodatenbanken, Web-GIS, etc.) beherrschen und in Grundzügen anwenden können. 5 C</a:t>
            </a:r>
          </a:p>
          <a:p>
            <a:endParaRPr lang="de-DE" sz="1200" b="0" kern="1200" baseline="0" dirty="0" smtClean="0">
              <a:solidFill>
                <a:schemeClr val="tx1"/>
              </a:solidFill>
              <a:latin typeface="+mn-lt"/>
              <a:ea typeface="+mn-ea"/>
              <a:cs typeface="+mn-cs"/>
            </a:endParaRPr>
          </a:p>
          <a:p>
            <a:r>
              <a:rPr lang="de-DE" sz="1200" b="0" kern="1200" baseline="0" dirty="0" smtClean="0">
                <a:solidFill>
                  <a:schemeClr val="tx1"/>
                </a:solidFill>
                <a:latin typeface="+mn-lt"/>
                <a:ea typeface="+mn-ea"/>
                <a:cs typeface="+mn-cs"/>
              </a:rPr>
              <a:t>Lehrveranstaltungen:</a:t>
            </a:r>
          </a:p>
          <a:p>
            <a:r>
              <a:rPr lang="de-DE" sz="1200" b="0" kern="1200" baseline="0" dirty="0" smtClean="0">
                <a:solidFill>
                  <a:schemeClr val="tx1"/>
                </a:solidFill>
                <a:latin typeface="+mn-lt"/>
                <a:ea typeface="+mn-ea"/>
                <a:cs typeface="+mn-cs"/>
              </a:rPr>
              <a:t>1. Einführung in die Luft- und Satellitenbildauswertung (Vorlesung)</a:t>
            </a:r>
          </a:p>
          <a:p>
            <a:r>
              <a:rPr lang="de-DE" sz="1200" b="0" i="1" kern="1200" baseline="0" dirty="0" smtClean="0">
                <a:solidFill>
                  <a:schemeClr val="tx1"/>
                </a:solidFill>
                <a:latin typeface="+mn-lt"/>
                <a:ea typeface="+mn-ea"/>
                <a:cs typeface="+mn-cs"/>
              </a:rPr>
              <a:t>Angebotshäufigkeit: Jedes Wintersemester </a:t>
            </a:r>
            <a:r>
              <a:rPr lang="de-DE" sz="1200" b="0" kern="1200" baseline="0" dirty="0" smtClean="0">
                <a:solidFill>
                  <a:schemeClr val="tx1"/>
                </a:solidFill>
                <a:latin typeface="+mn-lt"/>
                <a:ea typeface="+mn-ea"/>
                <a:cs typeface="+mn-cs"/>
              </a:rPr>
              <a:t>1 SWS</a:t>
            </a:r>
          </a:p>
          <a:p>
            <a:r>
              <a:rPr lang="de-DE" sz="1200" b="0" kern="1200" baseline="0" dirty="0" smtClean="0">
                <a:solidFill>
                  <a:schemeClr val="tx1"/>
                </a:solidFill>
                <a:latin typeface="+mn-lt"/>
                <a:ea typeface="+mn-ea"/>
                <a:cs typeface="+mn-cs"/>
              </a:rPr>
              <a:t>2. Einführung in die Luft- und </a:t>
            </a:r>
            <a:r>
              <a:rPr lang="de-DE" sz="1200" b="0" kern="1200" baseline="0" dirty="0" err="1" smtClean="0">
                <a:solidFill>
                  <a:schemeClr val="tx1"/>
                </a:solidFill>
                <a:latin typeface="+mn-lt"/>
                <a:ea typeface="+mn-ea"/>
                <a:cs typeface="+mn-cs"/>
              </a:rPr>
              <a:t>Satelitenbildauswertung</a:t>
            </a:r>
            <a:r>
              <a:rPr lang="de-DE" sz="1200" b="0" kern="1200" baseline="0" dirty="0" smtClean="0">
                <a:solidFill>
                  <a:schemeClr val="tx1"/>
                </a:solidFill>
                <a:latin typeface="+mn-lt"/>
                <a:ea typeface="+mn-ea"/>
                <a:cs typeface="+mn-cs"/>
              </a:rPr>
              <a:t> (Übung)</a:t>
            </a:r>
          </a:p>
          <a:p>
            <a:r>
              <a:rPr lang="de-DE" sz="1200" b="0" i="1" kern="1200" baseline="0" dirty="0" smtClean="0">
                <a:solidFill>
                  <a:schemeClr val="tx1"/>
                </a:solidFill>
                <a:latin typeface="+mn-lt"/>
                <a:ea typeface="+mn-ea"/>
                <a:cs typeface="+mn-cs"/>
              </a:rPr>
              <a:t>Angebotshäufigkeit: Jedes Wintersemester </a:t>
            </a:r>
            <a:r>
              <a:rPr lang="de-DE" sz="1200" b="0" kern="1200" baseline="0" dirty="0" smtClean="0">
                <a:solidFill>
                  <a:schemeClr val="tx1"/>
                </a:solidFill>
                <a:latin typeface="+mn-lt"/>
                <a:ea typeface="+mn-ea"/>
                <a:cs typeface="+mn-cs"/>
              </a:rPr>
              <a:t>2 SWS</a:t>
            </a:r>
            <a:endParaRPr lang="de-DE" b="0" dirty="0"/>
          </a:p>
        </p:txBody>
      </p:sp>
      <p:sp>
        <p:nvSpPr>
          <p:cNvPr id="4" name="Foliennummernplatzhalter 3"/>
          <p:cNvSpPr>
            <a:spLocks noGrp="1"/>
          </p:cNvSpPr>
          <p:nvPr>
            <p:ph type="sldNum" sz="quarter" idx="10"/>
          </p:nvPr>
        </p:nvSpPr>
        <p:spPr/>
        <p:txBody>
          <a:bodyPr/>
          <a:lstStyle/>
          <a:p>
            <a:fld id="{864FF167-6CEF-4387-BF44-F3A3B32A22D7}" type="slidenum">
              <a:rPr lang="de-DE" smtClean="0"/>
              <a:pPr/>
              <a:t>70</a:t>
            </a:fld>
            <a:endParaRPr 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smtClean="0"/>
              <a:t>Einstieg Magazin 4 2012</a:t>
            </a:r>
          </a:p>
          <a:p>
            <a:endParaRPr lang="de-DE"/>
          </a:p>
        </p:txBody>
      </p:sp>
      <p:sp>
        <p:nvSpPr>
          <p:cNvPr id="4" name="Foliennummernplatzhalter 3"/>
          <p:cNvSpPr>
            <a:spLocks noGrp="1"/>
          </p:cNvSpPr>
          <p:nvPr>
            <p:ph type="sldNum" sz="quarter" idx="10"/>
          </p:nvPr>
        </p:nvSpPr>
        <p:spPr/>
        <p:txBody>
          <a:bodyPr/>
          <a:lstStyle/>
          <a:p>
            <a:fld id="{1F040657-E03C-4A6F-ACE8-40040A373D00}" type="slidenum">
              <a:rPr lang="de-DE" smtClean="0"/>
              <a:pPr/>
              <a:t>71</a:t>
            </a:fld>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Geoenvironmental Engineering </a:t>
            </a:r>
            <a:r>
              <a:rPr lang="de-DE" b="0" dirty="0" smtClean="0"/>
              <a:t>= Geoumwelttechnik</a:t>
            </a:r>
          </a:p>
          <a:p>
            <a:endParaRPr lang="de-DE" b="0" dirty="0" smtClean="0"/>
          </a:p>
          <a:p>
            <a:r>
              <a:rPr lang="de-DE" b="1" dirty="0" err="1" smtClean="0"/>
              <a:t>Radioactive</a:t>
            </a:r>
            <a:r>
              <a:rPr lang="de-DE" b="1" dirty="0" smtClean="0"/>
              <a:t> </a:t>
            </a:r>
            <a:r>
              <a:rPr lang="de-DE" b="1" dirty="0" err="1" smtClean="0"/>
              <a:t>and</a:t>
            </a:r>
            <a:r>
              <a:rPr lang="de-DE" b="1" dirty="0" smtClean="0"/>
              <a:t> </a:t>
            </a:r>
            <a:r>
              <a:rPr lang="de-DE" b="1" dirty="0" err="1" smtClean="0"/>
              <a:t>Hazardous</a:t>
            </a:r>
            <a:r>
              <a:rPr lang="de-DE" b="1" dirty="0" smtClean="0"/>
              <a:t> </a:t>
            </a:r>
            <a:r>
              <a:rPr lang="de-DE" b="1" dirty="0" err="1" smtClean="0"/>
              <a:t>Waste</a:t>
            </a:r>
            <a:r>
              <a:rPr lang="de-DE" b="1" dirty="0" smtClean="0"/>
              <a:t> Management = </a:t>
            </a:r>
            <a:r>
              <a:rPr lang="de-DE" b="0" dirty="0" smtClean="0"/>
              <a:t>(Management und Endlagerung von gefährlichen Abfällen)</a:t>
            </a:r>
            <a:r>
              <a:rPr lang="de-DE" b="1" dirty="0" smtClean="0"/>
              <a:t> , Master</a:t>
            </a:r>
            <a:br>
              <a:rPr lang="de-DE" b="1" dirty="0" smtClean="0"/>
            </a:br>
            <a:endParaRPr lang="de-DE" b="0" dirty="0"/>
          </a:p>
        </p:txBody>
      </p:sp>
      <p:sp>
        <p:nvSpPr>
          <p:cNvPr id="4" name="Foliennummernplatzhalter 3"/>
          <p:cNvSpPr>
            <a:spLocks noGrp="1"/>
          </p:cNvSpPr>
          <p:nvPr>
            <p:ph type="sldNum" sz="quarter" idx="10"/>
          </p:nvPr>
        </p:nvSpPr>
        <p:spPr/>
        <p:txBody>
          <a:bodyPr/>
          <a:lstStyle/>
          <a:p>
            <a:fld id="{864FF167-6CEF-4387-BF44-F3A3B32A22D7}" type="slidenum">
              <a:rPr lang="de-DE" smtClean="0">
                <a:solidFill>
                  <a:prstClr val="black"/>
                </a:solidFill>
              </a:rPr>
              <a:pPr/>
              <a:t>72</a:t>
            </a:fld>
            <a:endParaRPr lang="de-DE">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lienbildplatzhalter 1"/>
          <p:cNvSpPr>
            <a:spLocks noGrp="1" noRot="1" noChangeAspect="1" noTextEdit="1"/>
          </p:cNvSpPr>
          <p:nvPr>
            <p:ph type="sldImg"/>
          </p:nvPr>
        </p:nvSpPr>
        <p:spPr>
          <a:ln/>
        </p:spPr>
      </p:sp>
      <p:sp>
        <p:nvSpPr>
          <p:cNvPr id="218115" name="Notizenplatzhalter 2"/>
          <p:cNvSpPr>
            <a:spLocks noGrp="1"/>
          </p:cNvSpPr>
          <p:nvPr>
            <p:ph type="body" idx="1"/>
          </p:nvPr>
        </p:nvSpPr>
        <p:spPr>
          <a:noFill/>
          <a:ln/>
        </p:spPr>
        <p:txBody>
          <a:bodyPr/>
          <a:lstStyle/>
          <a:p>
            <a:pPr eaLnBrk="1" hangingPunct="1"/>
            <a:r>
              <a:rPr lang="de-DE" smtClean="0"/>
              <a:t>Wir habe im Team eine Frau verloren und zwei neue dazubekommen.</a:t>
            </a:r>
          </a:p>
          <a:p>
            <a:pPr eaLnBrk="1" hangingPunct="1"/>
            <a:endParaRPr lang="de-DE" smtClean="0"/>
          </a:p>
          <a:p>
            <a:pPr eaLnBrk="1" hangingPunct="1">
              <a:lnSpc>
                <a:spcPct val="55000"/>
              </a:lnSpc>
            </a:pPr>
            <a:r>
              <a:rPr lang="de-DE" b="1" smtClean="0"/>
              <a:t>Hochschulteam Göttingen</a:t>
            </a:r>
          </a:p>
          <a:p>
            <a:pPr eaLnBrk="1" hangingPunct="1">
              <a:lnSpc>
                <a:spcPct val="55000"/>
              </a:lnSpc>
            </a:pPr>
            <a:r>
              <a:rPr lang="de-DE" smtClean="0"/>
              <a:t>in der Zenralmensa</a:t>
            </a:r>
          </a:p>
          <a:p>
            <a:pPr eaLnBrk="1" hangingPunct="1">
              <a:lnSpc>
                <a:spcPct val="55000"/>
              </a:lnSpc>
            </a:pPr>
            <a:r>
              <a:rPr lang="de-DE" smtClean="0"/>
              <a:t>Platz der Göttinger Sieben 4</a:t>
            </a:r>
            <a:br>
              <a:rPr lang="de-DE" smtClean="0"/>
            </a:br>
            <a:r>
              <a:rPr lang="de-DE" smtClean="0">
                <a:solidFill>
                  <a:schemeClr val="hlink"/>
                </a:solidFill>
              </a:rPr>
              <a:t>Goettingen.Hochschulteam@arbeitsagentur.de</a:t>
            </a:r>
          </a:p>
          <a:p>
            <a:pPr eaLnBrk="1" hangingPunct="1">
              <a:lnSpc>
                <a:spcPct val="55000"/>
              </a:lnSpc>
            </a:pPr>
            <a:endParaRPr lang="de-DE" smtClean="0">
              <a:solidFill>
                <a:schemeClr val="hlink"/>
              </a:solidFill>
            </a:endParaRPr>
          </a:p>
          <a:p>
            <a:pPr eaLnBrk="1" hangingPunct="1"/>
            <a:r>
              <a:rPr lang="de-DE" smtClean="0"/>
              <a:t>Einzelberatung </a:t>
            </a:r>
            <a:br>
              <a:rPr lang="de-DE" smtClean="0"/>
            </a:br>
            <a:r>
              <a:rPr lang="de-DE" smtClean="0"/>
              <a:t>während des Studiums und in der Studienabschlussphase </a:t>
            </a:r>
            <a:br>
              <a:rPr lang="de-DE" smtClean="0"/>
            </a:br>
            <a:r>
              <a:rPr lang="de-DE" smtClean="0"/>
              <a:t>zur Studiengestaltung, zum Arbeitsmarkt, zum Berufseinstieg</a:t>
            </a:r>
          </a:p>
          <a:p>
            <a:pPr eaLnBrk="1" hangingPunct="1"/>
            <a:r>
              <a:rPr lang="de-DE" smtClean="0"/>
              <a:t>Studienbegleitprogramm Anstösse, </a:t>
            </a:r>
            <a:r>
              <a:rPr lang="de-DE" smtClean="0">
                <a:hlinkClick r:id="rId3"/>
              </a:rPr>
              <a:t>www.anstoesse.de</a:t>
            </a:r>
            <a:r>
              <a:rPr lang="de-DE" smtClean="0"/>
              <a:t> Bewerbungsworkshops, Vortragsveranstaltungen, </a:t>
            </a:r>
            <a:br>
              <a:rPr lang="de-DE" smtClean="0"/>
            </a:br>
            <a:r>
              <a:rPr lang="de-DE" smtClean="0"/>
              <a:t>Betriebserkundungen, Firmenkontaktmessen</a:t>
            </a:r>
          </a:p>
          <a:p>
            <a:pPr eaLnBrk="1" hangingPunct="1">
              <a:lnSpc>
                <a:spcPct val="55000"/>
              </a:lnSpc>
            </a:pPr>
            <a:endParaRPr lang="de-DE" smtClean="0">
              <a:solidFill>
                <a:schemeClr val="hlink"/>
              </a:solidFill>
            </a:endParaRPr>
          </a:p>
          <a:p>
            <a:pPr eaLnBrk="1" hangingPunct="1">
              <a:lnSpc>
                <a:spcPct val="55000"/>
              </a:lnSpc>
            </a:pPr>
            <a:endParaRPr lang="de-DE" smtClean="0">
              <a:solidFill>
                <a:schemeClr val="hlink"/>
              </a:solidFill>
            </a:endParaRPr>
          </a:p>
          <a:p>
            <a:pPr eaLnBrk="1" hangingPunct="1">
              <a:lnSpc>
                <a:spcPct val="55000"/>
              </a:lnSpc>
            </a:pPr>
            <a:endParaRPr lang="de-DE" smtClean="0">
              <a:solidFill>
                <a:schemeClr val="hlink"/>
              </a:solidFill>
            </a:endParaRPr>
          </a:p>
          <a:p>
            <a:pPr eaLnBrk="1" hangingPunct="1"/>
            <a:endParaRPr lang="de-DE" smtClean="0"/>
          </a:p>
        </p:txBody>
      </p:sp>
      <p:sp>
        <p:nvSpPr>
          <p:cNvPr id="5" name="Foliennummernplatzhalter 4"/>
          <p:cNvSpPr>
            <a:spLocks noGrp="1"/>
          </p:cNvSpPr>
          <p:nvPr>
            <p:ph type="sldNum" sz="quarter" idx="10"/>
          </p:nvPr>
        </p:nvSpPr>
        <p:spPr/>
        <p:txBody>
          <a:bodyPr/>
          <a:lstStyle/>
          <a:p>
            <a:pPr>
              <a:defRPr/>
            </a:pPr>
            <a:fld id="{AC0CF8CE-D553-404A-B7F5-5AD1E6AFABD3}" type="slidenum">
              <a:rPr lang="de-DE" smtClean="0"/>
              <a:pPr>
                <a:defRPr/>
              </a:pPr>
              <a:t>73</a:t>
            </a:fld>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de-DE" smtClean="0"/>
              <a:t>Da ist zum einen die zentrale Studienberatung der Uni Göttingen, </a:t>
            </a:r>
          </a:p>
          <a:p>
            <a:pPr eaLnBrk="1" hangingPunct="1"/>
            <a:r>
              <a:rPr lang="de-DE" smtClean="0"/>
              <a:t>die Ihnen Informationen und Hilfen </a:t>
            </a:r>
            <a:br>
              <a:rPr lang="de-DE" smtClean="0"/>
            </a:br>
            <a:r>
              <a:rPr lang="de-DE" smtClean="0"/>
              <a:t>rund um das Studium in Göttingen anbietet.</a:t>
            </a:r>
          </a:p>
          <a:p>
            <a:pPr eaLnBrk="1" hangingPunct="1"/>
            <a:r>
              <a:rPr lang="de-DE" smtClean="0"/>
              <a:t>Dort können Sie sich zu allen studienbezogenen Fragen und Problemen beraten lassen</a:t>
            </a:r>
          </a:p>
          <a:p>
            <a:pPr eaLnBrk="1" hangingPunct="1"/>
            <a:r>
              <a:rPr lang="de-DE" smtClean="0"/>
              <a:t>Und dies in allen Phasen des Studiums, also vo der Studienwahl bis zum Berufseinstieg.</a:t>
            </a:r>
          </a:p>
          <a:p>
            <a:pPr eaLnBrk="1" hangingPunct="1"/>
            <a:endParaRPr lang="de-DE" smtClean="0"/>
          </a:p>
          <a:p>
            <a:pPr eaLnBrk="1" hangingPunct="1"/>
            <a:endParaRPr lang="de-DE" smtClean="0"/>
          </a:p>
        </p:txBody>
      </p:sp>
      <p:sp>
        <p:nvSpPr>
          <p:cNvPr id="5" name="Foliennummernplatzhalter 4"/>
          <p:cNvSpPr>
            <a:spLocks noGrp="1"/>
          </p:cNvSpPr>
          <p:nvPr>
            <p:ph type="sldNum" sz="quarter" idx="10"/>
          </p:nvPr>
        </p:nvSpPr>
        <p:spPr/>
        <p:txBody>
          <a:bodyPr/>
          <a:lstStyle/>
          <a:p>
            <a:pPr>
              <a:defRPr/>
            </a:pPr>
            <a:fld id="{AC0CF8CE-D553-404A-B7F5-5AD1E6AFABD3}" type="slidenum">
              <a:rPr lang="de-DE" smtClean="0"/>
              <a:pPr>
                <a:defRPr/>
              </a:pPr>
              <a:t>74</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lienbildplatzhalter 1"/>
          <p:cNvSpPr>
            <a:spLocks noGrp="1" noRot="1" noChangeAspect="1" noTextEdit="1"/>
          </p:cNvSpPr>
          <p:nvPr>
            <p:ph type="sldImg"/>
          </p:nvPr>
        </p:nvSpPr>
        <p:spPr>
          <a:ln/>
        </p:spPr>
      </p:sp>
      <p:sp>
        <p:nvSpPr>
          <p:cNvPr id="1249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1249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fld id="{DD086BF0-610F-4770-A09A-064C23298BCB}" type="slidenum">
              <a:rPr lang="de-DE" sz="1200" smtClean="0">
                <a:solidFill>
                  <a:prstClr val="black"/>
                </a:solidFill>
              </a:rPr>
              <a:pPr eaLnBrk="1" hangingPunct="1"/>
              <a:t>9</a:t>
            </a:fld>
            <a:endParaRPr lang="de-DE" sz="120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lnSpcReduction="10000"/>
          </a:bodyPr>
          <a:lstStyle/>
          <a:p>
            <a:pPr>
              <a:defRPr/>
            </a:pPr>
            <a:r>
              <a:rPr lang="de-DE" dirty="0" smtClean="0"/>
              <a:t>Wer eine dreijährige Berufsausbildung absolviert hat, darf nach einer dreijährigen Ausübung dieses Berufes ein Studium in der entsprechenden Fachrichtung aufnehmen. </a:t>
            </a:r>
          </a:p>
          <a:p>
            <a:pPr>
              <a:defRPr/>
            </a:pPr>
            <a:endParaRPr lang="de-DE" dirty="0" smtClean="0"/>
          </a:p>
          <a:p>
            <a:pPr>
              <a:defRPr/>
            </a:pPr>
            <a:r>
              <a:rPr lang="de-DE" dirty="0" smtClean="0"/>
              <a:t>Der Ausbildungsberuf muss staatlich anerkannt sein und dem angestrebten Studiengang fachlich nahe stehen. Bei einem Zwei-Fächer-Bachelor </a:t>
            </a:r>
            <a:r>
              <a:rPr lang="de-DE" b="1" dirty="0" smtClean="0"/>
              <a:t>muss das Erstfach den Fachbezug erfüllen, das Zweitfach darf frei gewählt werden</a:t>
            </a:r>
            <a:r>
              <a:rPr lang="de-DE" dirty="0" smtClean="0"/>
              <a:t>. </a:t>
            </a:r>
            <a:r>
              <a:rPr lang="de-DE" b="1" dirty="0" smtClean="0"/>
              <a:t>Diese Vorgabe ist auch bei einem </a:t>
            </a:r>
            <a:r>
              <a:rPr lang="de-DE" b="1" dirty="0" smtClean="0">
                <a:hlinkClick r:id="rId3"/>
              </a:rPr>
              <a:t>Lehramtsstudium </a:t>
            </a:r>
            <a:r>
              <a:rPr lang="de-DE" b="1" dirty="0" smtClean="0"/>
              <a:t>zu beachten. </a:t>
            </a:r>
          </a:p>
          <a:p>
            <a:pPr>
              <a:defRPr/>
            </a:pPr>
            <a:r>
              <a:rPr lang="de-DE" dirty="0" smtClean="0"/>
              <a:t>Die Carl von Ossietzky Universität Oldenburg hat bereits alle derzeit 349 </a:t>
            </a:r>
            <a:r>
              <a:rPr lang="de-DE" dirty="0" smtClean="0">
                <a:hlinkClick r:id="rId4"/>
              </a:rPr>
              <a:t>anerkannten Ausbildungsberufe </a:t>
            </a:r>
            <a:r>
              <a:rPr lang="de-DE" dirty="0" smtClean="0"/>
              <a:t>auf einen fachlichen Zusammenhang mit den angebotenen Studiengängen überprüft und nahe stehende Studiengänge ermittelt:</a:t>
            </a:r>
            <a:br>
              <a:rPr lang="de-DE" dirty="0" smtClean="0"/>
            </a:br>
            <a:r>
              <a:rPr lang="de-DE" dirty="0" smtClean="0">
                <a:hlinkClick r:id="rId5"/>
              </a:rPr>
              <a:t>Liste </a:t>
            </a:r>
            <a:r>
              <a:rPr lang="de-DE" dirty="0" smtClean="0"/>
              <a:t/>
            </a:r>
            <a:br>
              <a:rPr lang="de-DE" dirty="0" smtClean="0"/>
            </a:br>
            <a:r>
              <a:rPr lang="de-DE" dirty="0" smtClean="0"/>
              <a:t>Absolventinnen und Absolventen dieser Ausbildungsberufe können sich also nach einer dreijährigen Ausübung dieses Berufs für einen bereits zugeordneten Studiengang bewerben. </a:t>
            </a:r>
          </a:p>
          <a:p>
            <a:pPr>
              <a:defRPr/>
            </a:pPr>
            <a:r>
              <a:rPr lang="de-DE" dirty="0" smtClean="0"/>
              <a:t>Darüber hinaus sind zusätzlich </a:t>
            </a:r>
            <a:r>
              <a:rPr lang="de-DE" b="1" dirty="0" smtClean="0"/>
              <a:t>Einzelfallentscheidungen</a:t>
            </a:r>
            <a:r>
              <a:rPr lang="de-DE" dirty="0" smtClean="0"/>
              <a:t> aufgrund individueller Anträge möglich. </a:t>
            </a:r>
          </a:p>
          <a:p>
            <a:pPr>
              <a:defRPr/>
            </a:pPr>
            <a:endParaRPr lang="de-DE" dirty="0" smtClean="0"/>
          </a:p>
          <a:p>
            <a:pPr>
              <a:defRPr/>
            </a:pPr>
            <a:r>
              <a:rPr lang="de-DE" b="1" dirty="0" smtClean="0"/>
              <a:t>Rheinland-Pfalz: besonders weit gegangen</a:t>
            </a:r>
          </a:p>
          <a:p>
            <a:pPr>
              <a:defRPr/>
            </a:pPr>
            <a:r>
              <a:rPr lang="de-DE" dirty="0" smtClean="0"/>
              <a:t>Bäcker mit Gesellenprüfung von mind. 2,5 + </a:t>
            </a:r>
            <a:r>
              <a:rPr lang="de-DE" b="1" dirty="0" smtClean="0"/>
              <a:t>2 Jahre Arbeit</a:t>
            </a:r>
            <a:r>
              <a:rPr lang="de-DE" dirty="0" smtClean="0"/>
              <a:t>: fachgebunden an Unis; </a:t>
            </a:r>
            <a:r>
              <a:rPr lang="de-DE" b="1" dirty="0" smtClean="0"/>
              <a:t>an FHs ALLES</a:t>
            </a:r>
          </a:p>
          <a:p>
            <a:pPr>
              <a:defRPr/>
            </a:pPr>
            <a:endParaRPr lang="de-DE" dirty="0"/>
          </a:p>
        </p:txBody>
      </p:sp>
      <p:sp>
        <p:nvSpPr>
          <p:cNvPr id="1259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fld id="{954A522A-8797-453C-8B69-2564A9BBA6AC}" type="slidenum">
              <a:rPr lang="de-DE" sz="1200" smtClean="0">
                <a:solidFill>
                  <a:prstClr val="black"/>
                </a:solidFill>
              </a:rPr>
              <a:pPr eaLnBrk="1" hangingPunct="1"/>
              <a:t>10</a:t>
            </a:fld>
            <a:endParaRPr lang="de-DE" sz="120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fld id="{D39C28C5-6572-4560-84F1-D3A3253B7BA8}" type="slidenum">
              <a:rPr lang="de-DE" sz="1200" smtClean="0">
                <a:solidFill>
                  <a:prstClr val="black"/>
                </a:solidFill>
              </a:rPr>
              <a:pPr eaLnBrk="1" hangingPunct="1"/>
              <a:t>11</a:t>
            </a:fld>
            <a:endParaRPr lang="de-DE" sz="1200" smtClean="0">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u="sng" smtClean="0"/>
              <a:t>Erfolg des Konzepts „Offene Hochschule“:</a:t>
            </a:r>
          </a:p>
          <a:p>
            <a:pPr eaLnBrk="1" hangingPunct="1"/>
            <a:endParaRPr lang="de-DE" smtClean="0"/>
          </a:p>
          <a:p>
            <a:pPr eaLnBrk="1" hangingPunct="1"/>
            <a:r>
              <a:rPr lang="de-DE" smtClean="0"/>
              <a:t>Uni GÖ: massive Bewerbungen von FH-Absolventen</a:t>
            </a:r>
          </a:p>
          <a:p>
            <a:pPr eaLnBrk="1" hangingPunct="1"/>
            <a:endParaRPr lang="de-DE" smtClean="0"/>
          </a:p>
          <a:p>
            <a:pPr eaLnBrk="1" hangingPunct="1"/>
            <a:r>
              <a:rPr lang="de-DE" smtClean="0"/>
              <a:t>NRW: fast viermal so viele Studierende mit „beruflicher Qualifikation“; massiver Anstieg allerdings auf insgesamt niedrigem Niveau (4,4% der Studierenden studieren aufgrund beruflicher Qualifikation);</a:t>
            </a:r>
          </a:p>
          <a:p>
            <a:pPr eaLnBrk="1" hangingPunct="1"/>
            <a:endParaRPr lang="de-DE" smtClean="0"/>
          </a:p>
          <a:p>
            <a:pPr eaLnBrk="1" hangingPunct="1"/>
            <a:r>
              <a:rPr lang="de-DE" smtClean="0"/>
              <a:t>Insgesamt kein besonders geeignetes Instrument, um Fachkräftemanfel in MINT-Fächern entgegenzuwirken, da ein großer Teil ohne Abitur in Studiengänge Wirtschaftswiss. und Sozialwiss. geht.</a:t>
            </a:r>
          </a:p>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651556"/>
            <a:ext cx="7772400" cy="427764"/>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lIns="91385" tIns="45695" rIns="91385" bIns="45695"/>
          <a:lstStyle>
            <a:lvl1pPr marL="0" indent="0" algn="ctr">
              <a:buNone/>
              <a:defRPr/>
            </a:lvl1pPr>
            <a:lvl2pPr marL="456938" indent="0" algn="ctr">
              <a:buNone/>
              <a:defRPr/>
            </a:lvl2pPr>
            <a:lvl3pPr marL="913876" indent="0" algn="ctr">
              <a:buNone/>
              <a:defRPr/>
            </a:lvl3pPr>
            <a:lvl4pPr marL="1370812" indent="0" algn="ctr">
              <a:buNone/>
              <a:defRPr/>
            </a:lvl4pPr>
            <a:lvl5pPr marL="1827750" indent="0" algn="ctr">
              <a:buNone/>
              <a:defRPr/>
            </a:lvl5pPr>
            <a:lvl6pPr marL="2284690" indent="0" algn="ctr">
              <a:buNone/>
              <a:defRPr/>
            </a:lvl6pPr>
            <a:lvl7pPr marL="2741626" indent="0" algn="ctr">
              <a:buNone/>
              <a:defRPr/>
            </a:lvl7pPr>
            <a:lvl8pPr marL="3198563" indent="0" algn="ctr">
              <a:buNone/>
              <a:defRPr/>
            </a:lvl8pPr>
            <a:lvl9pPr marL="36555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598516718"/>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lIns="91385" tIns="45695" rIns="91385" bIns="45695"/>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44220943"/>
      </p:ext>
    </p:extLst>
  </p:cSld>
  <p:clrMapOvr>
    <a:masterClrMapping/>
  </p:clrMapOvr>
  <p:transition>
    <p:zo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269279"/>
            <a:ext cx="7772400" cy="33117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551954"/>
          </a:xfrm>
        </p:spPr>
        <p:txBody>
          <a:bodyPr/>
          <a:lstStyle>
            <a:lvl1pPr marL="0" indent="0" algn="ctr">
              <a:buNone/>
              <a:defRPr/>
            </a:lvl1pPr>
            <a:lvl2pPr marL="457147" indent="0" algn="ctr">
              <a:buNone/>
              <a:defRPr/>
            </a:lvl2pPr>
            <a:lvl3pPr marL="914295" indent="0" algn="ctr">
              <a:buNone/>
              <a:defRPr/>
            </a:lvl3pPr>
            <a:lvl4pPr marL="1371442" indent="0" algn="ctr">
              <a:buNone/>
              <a:defRPr/>
            </a:lvl4pPr>
            <a:lvl5pPr marL="1828590" indent="0" algn="ctr">
              <a:buNone/>
              <a:defRPr/>
            </a:lvl5pPr>
            <a:lvl6pPr marL="2285738" indent="0" algn="ctr">
              <a:buNone/>
              <a:defRPr/>
            </a:lvl6pPr>
            <a:lvl7pPr marL="2742885" indent="0" algn="ctr">
              <a:buNone/>
              <a:defRPr/>
            </a:lvl7pPr>
            <a:lvl8pPr marL="3200033" indent="0" algn="ctr">
              <a:buNone/>
              <a:defRPr/>
            </a:lvl8pPr>
            <a:lvl9pPr marL="3657180" indent="0" algn="ctr">
              <a:buNone/>
              <a:defRPr/>
            </a:lvl9pPr>
          </a:lstStyle>
          <a:p>
            <a:r>
              <a:rPr lang="de-DE" smtClean="0"/>
              <a:t>Formatvorlage des Untertitelmasters durch Klicken bearbeiten</a:t>
            </a:r>
            <a:endParaRPr lang="de-DE"/>
          </a:p>
        </p:txBody>
      </p:sp>
      <p:sp>
        <p:nvSpPr>
          <p:cNvPr id="4"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2998303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1646239" y="2840039"/>
            <a:ext cx="6532562" cy="158226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0773936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655860"/>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4130924"/>
            <a:ext cx="7772400" cy="275977"/>
          </a:xfrm>
        </p:spPr>
        <p:txBody>
          <a:bodyPr anchor="b"/>
          <a:lstStyle>
            <a:lvl1pPr marL="0" indent="0">
              <a:buNone/>
              <a:defRPr sz="2000"/>
            </a:lvl1pPr>
            <a:lvl2pPr marL="457147" indent="0">
              <a:buNone/>
              <a:defRPr sz="1800"/>
            </a:lvl2pPr>
            <a:lvl3pPr marL="914295" indent="0">
              <a:buNone/>
              <a:defRPr sz="1600"/>
            </a:lvl3pPr>
            <a:lvl4pPr marL="1371442" indent="0">
              <a:buNone/>
              <a:defRPr sz="1400"/>
            </a:lvl4pPr>
            <a:lvl5pPr marL="1828590" indent="0">
              <a:buNone/>
              <a:defRPr sz="1400"/>
            </a:lvl5pPr>
            <a:lvl6pPr marL="2285738" indent="0">
              <a:buNone/>
              <a:defRPr sz="1400"/>
            </a:lvl6pPr>
            <a:lvl7pPr marL="2742885" indent="0">
              <a:buNone/>
              <a:defRPr sz="1400"/>
            </a:lvl7pPr>
            <a:lvl8pPr marL="3200033" indent="0">
              <a:buNone/>
              <a:defRPr sz="1400"/>
            </a:lvl8pPr>
            <a:lvl9pPr marL="3657180" indent="0">
              <a:buNone/>
              <a:defRPr sz="1400"/>
            </a:lvl9pPr>
          </a:lstStyle>
          <a:p>
            <a:pPr lvl="0"/>
            <a:r>
              <a:rPr lang="de-DE" smtClean="0"/>
              <a:t>Textmasterformate durch Klicken bearbeiten</a:t>
            </a:r>
          </a:p>
        </p:txBody>
      </p:sp>
      <p:sp>
        <p:nvSpPr>
          <p:cNvPr id="4"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4433461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646238" y="2840039"/>
            <a:ext cx="3189287" cy="29069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87926" y="2840039"/>
            <a:ext cx="3190875" cy="29069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9848948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1086466"/>
            <a:ext cx="8229600" cy="331172"/>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12531"/>
            <a:ext cx="4040188" cy="662344"/>
          </a:xfrm>
        </p:spPr>
        <p:txBody>
          <a:bodyPr anchor="b"/>
          <a:lstStyle>
            <a:lvl1pPr marL="0" indent="0">
              <a:buNone/>
              <a:defRPr sz="2400" b="1"/>
            </a:lvl1pPr>
            <a:lvl2pPr marL="457147" indent="0">
              <a:buNone/>
              <a:defRPr sz="2000" b="1"/>
            </a:lvl2pPr>
            <a:lvl3pPr marL="914295" indent="0">
              <a:buNone/>
              <a:defRPr sz="1800" b="1"/>
            </a:lvl3pPr>
            <a:lvl4pPr marL="1371442" indent="0">
              <a:buNone/>
              <a:defRPr sz="1600" b="1"/>
            </a:lvl4pPr>
            <a:lvl5pPr marL="1828590" indent="0">
              <a:buNone/>
              <a:defRPr sz="1600" b="1"/>
            </a:lvl5pPr>
            <a:lvl6pPr marL="2285738" indent="0">
              <a:buNone/>
              <a:defRPr sz="1600" b="1"/>
            </a:lvl6pPr>
            <a:lvl7pPr marL="2742885" indent="0">
              <a:buNone/>
              <a:defRPr sz="1600" b="1"/>
            </a:lvl7pPr>
            <a:lvl8pPr marL="3200033" indent="0">
              <a:buNone/>
              <a:defRPr sz="1600" b="1"/>
            </a:lvl8pPr>
            <a:lvl9pPr marL="365718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1" y="2174875"/>
            <a:ext cx="4040188" cy="195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12531"/>
            <a:ext cx="4041775" cy="662344"/>
          </a:xfrm>
        </p:spPr>
        <p:txBody>
          <a:bodyPr anchor="b"/>
          <a:lstStyle>
            <a:lvl1pPr marL="0" indent="0">
              <a:buNone/>
              <a:defRPr sz="2400" b="1"/>
            </a:lvl1pPr>
            <a:lvl2pPr marL="457147" indent="0">
              <a:buNone/>
              <a:defRPr sz="2000" b="1"/>
            </a:lvl2pPr>
            <a:lvl3pPr marL="914295" indent="0">
              <a:buNone/>
              <a:defRPr sz="1800" b="1"/>
            </a:lvl3pPr>
            <a:lvl4pPr marL="1371442" indent="0">
              <a:buNone/>
              <a:defRPr sz="1600" b="1"/>
            </a:lvl4pPr>
            <a:lvl5pPr marL="1828590" indent="0">
              <a:buNone/>
              <a:defRPr sz="1600" b="1"/>
            </a:lvl5pPr>
            <a:lvl6pPr marL="2285738" indent="0">
              <a:buNone/>
              <a:defRPr sz="1600" b="1"/>
            </a:lvl6pPr>
            <a:lvl7pPr marL="2742885" indent="0">
              <a:buNone/>
              <a:defRPr sz="1600" b="1"/>
            </a:lvl7pPr>
            <a:lvl8pPr marL="3200033" indent="0">
              <a:buNone/>
              <a:defRPr sz="1600" b="1"/>
            </a:lvl8pPr>
            <a:lvl9pPr marL="365718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195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6388823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9590528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0046780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607170"/>
            <a:ext cx="3008313" cy="827931"/>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0" cy="25757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386367"/>
          </a:xfrm>
        </p:spPr>
        <p:txBody>
          <a:bodyPr/>
          <a:lstStyle>
            <a:lvl1pPr marL="0" indent="0">
              <a:buNone/>
              <a:defRPr sz="1400"/>
            </a:lvl1pPr>
            <a:lvl2pPr marL="457147" indent="0">
              <a:buNone/>
              <a:defRPr sz="1200"/>
            </a:lvl2pPr>
            <a:lvl3pPr marL="914295" indent="0">
              <a:buNone/>
              <a:defRPr sz="1000"/>
            </a:lvl3pPr>
            <a:lvl4pPr marL="1371442" indent="0">
              <a:buNone/>
              <a:defRPr sz="900"/>
            </a:lvl4pPr>
            <a:lvl5pPr marL="1828590" indent="0">
              <a:buNone/>
              <a:defRPr sz="900"/>
            </a:lvl5pPr>
            <a:lvl6pPr marL="2285738" indent="0">
              <a:buNone/>
              <a:defRPr sz="900"/>
            </a:lvl6pPr>
            <a:lvl7pPr marL="2742885" indent="0">
              <a:buNone/>
              <a:defRPr sz="900"/>
            </a:lvl7pPr>
            <a:lvl8pPr marL="3200033" indent="0">
              <a:buNone/>
              <a:defRPr sz="900"/>
            </a:lvl8pPr>
            <a:lvl9pPr marL="3657180" indent="0">
              <a:buNone/>
              <a:defRPr sz="900"/>
            </a:lvl9pPr>
          </a:lstStyle>
          <a:p>
            <a:pPr lvl="0"/>
            <a:r>
              <a:rPr lang="de-DE" smtClean="0"/>
              <a:t>Textmasterformate durch Klicken bearbeiten</a:t>
            </a:r>
          </a:p>
        </p:txBody>
      </p:sp>
      <p:sp>
        <p:nvSpPr>
          <p:cNvPr id="5"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8891232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41563"/>
          </a:xfrm>
        </p:spPr>
        <p:txBody>
          <a:bodyPr/>
          <a:lstStyle>
            <a:lvl1pPr marL="0" indent="0">
              <a:buNone/>
              <a:defRPr sz="3200"/>
            </a:lvl1pPr>
            <a:lvl2pPr marL="457147" indent="0">
              <a:buNone/>
              <a:defRPr sz="2800"/>
            </a:lvl2pPr>
            <a:lvl3pPr marL="914295" indent="0">
              <a:buNone/>
              <a:defRPr sz="2400"/>
            </a:lvl3pPr>
            <a:lvl4pPr marL="1371442" indent="0">
              <a:buNone/>
              <a:defRPr sz="2000"/>
            </a:lvl4pPr>
            <a:lvl5pPr marL="1828590" indent="0">
              <a:buNone/>
              <a:defRPr sz="2000"/>
            </a:lvl5pPr>
            <a:lvl6pPr marL="2285738" indent="0">
              <a:buNone/>
              <a:defRPr sz="2000"/>
            </a:lvl6pPr>
            <a:lvl7pPr marL="2742885" indent="0">
              <a:buNone/>
              <a:defRPr sz="2000"/>
            </a:lvl7pPr>
            <a:lvl8pPr marL="3200033" indent="0">
              <a:buNone/>
              <a:defRPr sz="2000"/>
            </a:lvl8pPr>
            <a:lvl9pPr marL="365718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193184"/>
          </a:xfrm>
        </p:spPr>
        <p:txBody>
          <a:bodyPr/>
          <a:lstStyle>
            <a:lvl1pPr marL="0" indent="0">
              <a:buNone/>
              <a:defRPr sz="1400"/>
            </a:lvl1pPr>
            <a:lvl2pPr marL="457147" indent="0">
              <a:buNone/>
              <a:defRPr sz="1200"/>
            </a:lvl2pPr>
            <a:lvl3pPr marL="914295" indent="0">
              <a:buNone/>
              <a:defRPr sz="1000"/>
            </a:lvl3pPr>
            <a:lvl4pPr marL="1371442" indent="0">
              <a:buNone/>
              <a:defRPr sz="900"/>
            </a:lvl4pPr>
            <a:lvl5pPr marL="1828590" indent="0">
              <a:buNone/>
              <a:defRPr sz="900"/>
            </a:lvl5pPr>
            <a:lvl6pPr marL="2285738" indent="0">
              <a:buNone/>
              <a:defRPr sz="900"/>
            </a:lvl6pPr>
            <a:lvl7pPr marL="2742885" indent="0">
              <a:buNone/>
              <a:defRPr sz="900"/>
            </a:lvl7pPr>
            <a:lvl8pPr marL="3200033" indent="0">
              <a:buNone/>
              <a:defRPr sz="900"/>
            </a:lvl8pPr>
            <a:lvl9pPr marL="3657180" indent="0">
              <a:buNone/>
              <a:defRPr sz="900"/>
            </a:lvl9pPr>
          </a:lstStyle>
          <a:p>
            <a:pPr lvl="0"/>
            <a:r>
              <a:rPr lang="de-DE" smtClean="0"/>
              <a:t>Textmasterformate durch Klicken bearbeiten</a:t>
            </a:r>
          </a:p>
        </p:txBody>
      </p:sp>
      <p:sp>
        <p:nvSpPr>
          <p:cNvPr id="5"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0942309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305986" y="2840038"/>
            <a:ext cx="17484787" cy="70008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67823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83525" y="1600200"/>
            <a:ext cx="858697" cy="45259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5" y="1600200"/>
            <a:ext cx="6067425" cy="4525963"/>
          </a:xfrm>
          <a:prstGeom prst="rect">
            <a:avLst/>
          </a:prstGeom>
        </p:spPr>
        <p:txBody>
          <a:bodyPr vert="eaVert" lIns="91385" tIns="45695" rIns="91385" bIns="45695"/>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47173224"/>
      </p:ext>
    </p:extLst>
  </p:cSld>
  <p:clrMapOvr>
    <a:masterClrMapping/>
  </p:clrMapOvr>
  <p:transition>
    <p:zo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57925" y="2266951"/>
            <a:ext cx="3656386" cy="12731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23675" y="2266951"/>
            <a:ext cx="11129201" cy="12731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2064147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169" y="969295"/>
            <a:ext cx="7689309" cy="332399"/>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142" y="1651234"/>
            <a:ext cx="3758480"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19417" y="1651235"/>
            <a:ext cx="3760061"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19417" y="2641343"/>
            <a:ext cx="3760061"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0"/>
          </p:nvPr>
        </p:nvSpPr>
        <p:spPr>
          <a:xfrm>
            <a:off x="411108" y="6633407"/>
            <a:ext cx="6579316" cy="355870"/>
          </a:xfrm>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014357352"/>
      </p:ext>
    </p:extLst>
  </p:cSld>
  <p:clrMapOvr>
    <a:masterClrMapping/>
  </p:clrMapOvr>
  <p:transition spd="med">
    <p:zo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ußzeilenplatzhalter 3"/>
          <p:cNvSpPr>
            <a:spLocks noGrp="1"/>
          </p:cNvSpPr>
          <p:nvPr>
            <p:ph type="ftr" sz="quarter" idx="10"/>
          </p:nvPr>
        </p:nvSpPr>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885659048"/>
      </p:ext>
    </p:extLst>
  </p:cSld>
  <p:clrMapOvr>
    <a:masterClrMapping/>
  </p:clrMapOvr>
  <p:transition>
    <p:zo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a:xfrm>
            <a:off x="411162" y="6634163"/>
            <a:ext cx="7761237" cy="355600"/>
          </a:xfrm>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093027572"/>
      </p:ext>
    </p:extLst>
  </p:cSld>
  <p:clrMapOvr>
    <a:masterClrMapping/>
  </p:clrMapOvr>
  <p:transition>
    <p:zoom/>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949204821"/>
      </p:ext>
    </p:extLst>
  </p:cSld>
  <p:clrMapOvr>
    <a:masterClrMapping/>
  </p:clrMapOvr>
  <p:transition>
    <p:zo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646238" y="2840038"/>
            <a:ext cx="3189287" cy="70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87925" y="2840038"/>
            <a:ext cx="3190875" cy="70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648591275"/>
      </p:ext>
    </p:extLst>
  </p:cSld>
  <p:clrMapOvr>
    <a:masterClrMapping/>
  </p:clrMapOvr>
  <p:transition>
    <p:zo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269945446"/>
      </p:ext>
    </p:extLst>
  </p:cSld>
  <p:clrMapOvr>
    <a:masterClrMapping/>
  </p:clrMapOvr>
  <p:transition>
    <p:zo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322918200"/>
      </p:ext>
    </p:extLst>
  </p:cSld>
  <p:clrMapOvr>
    <a:masterClrMapping/>
  </p:clrMapOvr>
  <p:transition>
    <p:zo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654182307"/>
      </p:ext>
    </p:extLst>
  </p:cSld>
  <p:clrMapOvr>
    <a:masterClrMapping/>
  </p:clrMapOvr>
  <p:transition>
    <p:zo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995613026"/>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6235" y="3267419"/>
            <a:ext cx="7771530" cy="33239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0889" y="3886095"/>
            <a:ext cx="6402222" cy="553998"/>
          </a:xfrm>
        </p:spPr>
        <p:txBody>
          <a:bodyPr/>
          <a:lstStyle>
            <a:lvl1pPr marL="0" indent="0" algn="ctr">
              <a:buNone/>
              <a:defRPr/>
            </a:lvl1pPr>
            <a:lvl2pPr marL="455417" indent="0" algn="ctr">
              <a:buNone/>
              <a:defRPr/>
            </a:lvl2pPr>
            <a:lvl3pPr marL="910834" indent="0" algn="ctr">
              <a:buNone/>
              <a:defRPr/>
            </a:lvl3pPr>
            <a:lvl4pPr marL="1366251" indent="0" algn="ctr">
              <a:buNone/>
              <a:defRPr/>
            </a:lvl4pPr>
            <a:lvl5pPr marL="1821668" indent="0" algn="ctr">
              <a:buNone/>
              <a:defRPr/>
            </a:lvl5pPr>
            <a:lvl6pPr marL="2277085" indent="0" algn="ctr">
              <a:buNone/>
              <a:defRPr/>
            </a:lvl6pPr>
            <a:lvl7pPr marL="2732502" indent="0" algn="ctr">
              <a:buNone/>
              <a:defRPr/>
            </a:lvl7pPr>
            <a:lvl8pPr marL="3187918" indent="0" algn="ctr">
              <a:buNone/>
              <a:defRPr/>
            </a:lvl8pPr>
            <a:lvl9pPr marL="3643335" indent="0" algn="ctr">
              <a:buNone/>
              <a:defRPr/>
            </a:lvl9pPr>
          </a:lstStyle>
          <a:p>
            <a:r>
              <a:rPr lang="de-DE" smtClean="0"/>
              <a:t>Formatvorlage des Untertitelmasters durch Klicken bearbeiten</a:t>
            </a:r>
            <a:endParaRPr lang="de-DE"/>
          </a:p>
        </p:txBody>
      </p:sp>
      <p:sp>
        <p:nvSpPr>
          <p:cNvPr id="4"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4396376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745489160"/>
      </p:ext>
    </p:extLst>
  </p:cSld>
  <p:clrMapOvr>
    <a:masterClrMapping/>
  </p:clrMapOvr>
  <p:transition>
    <p:zo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840971366"/>
      </p:ext>
    </p:extLst>
  </p:cSld>
  <p:clrMapOvr>
    <a:masterClrMapping/>
  </p:clrMapOvr>
  <p:transition>
    <p:zo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57925" y="2266950"/>
            <a:ext cx="1920875" cy="12731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0538" y="2266950"/>
            <a:ext cx="5614987" cy="12731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275965663"/>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0168" y="969294"/>
            <a:ext cx="7689309" cy="332399"/>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509142" y="1651234"/>
            <a:ext cx="7670335" cy="158812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993267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603" y="4406455"/>
            <a:ext cx="7771529" cy="110799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603" y="4129456"/>
            <a:ext cx="7771529" cy="276999"/>
          </a:xfrm>
        </p:spPr>
        <p:txBody>
          <a:bodyPr anchor="b"/>
          <a:lstStyle>
            <a:lvl1pPr marL="0" indent="0">
              <a:buNone/>
              <a:defRPr sz="2000"/>
            </a:lvl1pPr>
            <a:lvl2pPr marL="455417" indent="0">
              <a:buNone/>
              <a:defRPr sz="1800"/>
            </a:lvl2pPr>
            <a:lvl3pPr marL="910834" indent="0">
              <a:buNone/>
              <a:defRPr sz="1600"/>
            </a:lvl3pPr>
            <a:lvl4pPr marL="1366251" indent="0">
              <a:buNone/>
              <a:defRPr sz="1400"/>
            </a:lvl4pPr>
            <a:lvl5pPr marL="1821668" indent="0">
              <a:buNone/>
              <a:defRPr sz="1400"/>
            </a:lvl5pPr>
            <a:lvl6pPr marL="2277085" indent="0">
              <a:buNone/>
              <a:defRPr sz="1400"/>
            </a:lvl6pPr>
            <a:lvl7pPr marL="2732502" indent="0">
              <a:buNone/>
              <a:defRPr sz="1400"/>
            </a:lvl7pPr>
            <a:lvl8pPr marL="3187918" indent="0">
              <a:buNone/>
              <a:defRPr sz="1400"/>
            </a:lvl8pPr>
            <a:lvl9pPr marL="3643335" indent="0">
              <a:buNone/>
              <a:defRPr sz="1400"/>
            </a:lvl9pPr>
          </a:lstStyle>
          <a:p>
            <a:pPr lvl="0"/>
            <a:r>
              <a:rPr lang="de-DE" smtClean="0"/>
              <a:t>Textmasterformate durch Klicken bearbeiten</a:t>
            </a:r>
          </a:p>
        </p:txBody>
      </p:sp>
      <p:sp>
        <p:nvSpPr>
          <p:cNvPr id="4"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91288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168" y="969294"/>
            <a:ext cx="7689309" cy="332399"/>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142" y="1651234"/>
            <a:ext cx="3758480" cy="2640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19416" y="1651234"/>
            <a:ext cx="3760061" cy="2640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526401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6964" y="1084753"/>
            <a:ext cx="8230073" cy="332399"/>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6963" y="1509961"/>
            <a:ext cx="4039930" cy="664797"/>
          </a:xfrm>
        </p:spPr>
        <p:txBody>
          <a:bodyPr anchor="b"/>
          <a:lstStyle>
            <a:lvl1pPr marL="0" indent="0">
              <a:buNone/>
              <a:defRPr sz="2400" b="1"/>
            </a:lvl1pPr>
            <a:lvl2pPr marL="455417" indent="0">
              <a:buNone/>
              <a:defRPr sz="2000" b="1"/>
            </a:lvl2pPr>
            <a:lvl3pPr marL="910834" indent="0">
              <a:buNone/>
              <a:defRPr sz="1800" b="1"/>
            </a:lvl3pPr>
            <a:lvl4pPr marL="1366251" indent="0">
              <a:buNone/>
              <a:defRPr sz="1600" b="1"/>
            </a:lvl4pPr>
            <a:lvl5pPr marL="1821668" indent="0">
              <a:buNone/>
              <a:defRPr sz="1600" b="1"/>
            </a:lvl5pPr>
            <a:lvl6pPr marL="2277085" indent="0">
              <a:buNone/>
              <a:defRPr sz="1600" b="1"/>
            </a:lvl6pPr>
            <a:lvl7pPr marL="2732502" indent="0">
              <a:buNone/>
              <a:defRPr sz="1600" b="1"/>
            </a:lvl7pPr>
            <a:lvl8pPr marL="3187918" indent="0">
              <a:buNone/>
              <a:defRPr sz="1600" b="1"/>
            </a:lvl8pPr>
            <a:lvl9pPr marL="3643335"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6963" y="2174759"/>
            <a:ext cx="4039930" cy="19574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525" y="1509961"/>
            <a:ext cx="4041512" cy="664797"/>
          </a:xfrm>
        </p:spPr>
        <p:txBody>
          <a:bodyPr anchor="b"/>
          <a:lstStyle>
            <a:lvl1pPr marL="0" indent="0">
              <a:buNone/>
              <a:defRPr sz="2400" b="1"/>
            </a:lvl1pPr>
            <a:lvl2pPr marL="455417" indent="0">
              <a:buNone/>
              <a:defRPr sz="2000" b="1"/>
            </a:lvl2pPr>
            <a:lvl3pPr marL="910834" indent="0">
              <a:buNone/>
              <a:defRPr sz="1800" b="1"/>
            </a:lvl3pPr>
            <a:lvl4pPr marL="1366251" indent="0">
              <a:buNone/>
              <a:defRPr sz="1600" b="1"/>
            </a:lvl4pPr>
            <a:lvl5pPr marL="1821668" indent="0">
              <a:buNone/>
              <a:defRPr sz="1600" b="1"/>
            </a:lvl5pPr>
            <a:lvl6pPr marL="2277085" indent="0">
              <a:buNone/>
              <a:defRPr sz="1600" b="1"/>
            </a:lvl6pPr>
            <a:lvl7pPr marL="2732502" indent="0">
              <a:buNone/>
              <a:defRPr sz="1600" b="1"/>
            </a:lvl7pPr>
            <a:lvl8pPr marL="3187918" indent="0">
              <a:buNone/>
              <a:defRPr sz="1600" b="1"/>
            </a:lvl8pPr>
            <a:lvl9pPr marL="3643335"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525" y="2174759"/>
            <a:ext cx="4041512" cy="19574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53728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0168" y="969294"/>
            <a:ext cx="7689309" cy="332399"/>
          </a:xfrm>
        </p:spPr>
        <p:txBody>
          <a:bodyPr/>
          <a:lstStyle/>
          <a:p>
            <a:r>
              <a:rPr lang="de-DE" smtClean="0"/>
              <a:t>Titelmasterformat durch Klicken bearbeiten</a:t>
            </a:r>
            <a:endParaRPr lang="de-DE"/>
          </a:p>
        </p:txBody>
      </p:sp>
      <p:sp>
        <p:nvSpPr>
          <p:cNvPr id="3"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164721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288210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6963" y="880552"/>
            <a:ext cx="3008997" cy="553998"/>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63" y="273624"/>
            <a:ext cx="5111974" cy="25853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6963" y="1434551"/>
            <a:ext cx="3008997" cy="387798"/>
          </a:xfrm>
        </p:spPr>
        <p:txBody>
          <a:bodyPr/>
          <a:lstStyle>
            <a:lvl1pPr marL="0" indent="0">
              <a:buNone/>
              <a:defRPr sz="1400"/>
            </a:lvl1pPr>
            <a:lvl2pPr marL="455417" indent="0">
              <a:buNone/>
              <a:defRPr sz="1200"/>
            </a:lvl2pPr>
            <a:lvl3pPr marL="910834" indent="0">
              <a:buNone/>
              <a:defRPr sz="1000"/>
            </a:lvl3pPr>
            <a:lvl4pPr marL="1366251" indent="0">
              <a:buNone/>
              <a:defRPr sz="900"/>
            </a:lvl4pPr>
            <a:lvl5pPr marL="1821668" indent="0">
              <a:buNone/>
              <a:defRPr sz="900"/>
            </a:lvl5pPr>
            <a:lvl6pPr marL="2277085" indent="0">
              <a:buNone/>
              <a:defRPr sz="900"/>
            </a:lvl6pPr>
            <a:lvl7pPr marL="2732502" indent="0">
              <a:buNone/>
              <a:defRPr sz="900"/>
            </a:lvl7pPr>
            <a:lvl8pPr marL="3187918" indent="0">
              <a:buNone/>
              <a:defRPr sz="900"/>
            </a:lvl8pPr>
            <a:lvl9pPr marL="3643335" indent="0">
              <a:buNone/>
              <a:defRPr sz="900"/>
            </a:lvl9pPr>
          </a:lstStyle>
          <a:p>
            <a:pPr lvl="0"/>
            <a:r>
              <a:rPr lang="de-DE" smtClean="0"/>
              <a:t>Textmasterformate durch Klicken bearbeiten</a:t>
            </a:r>
          </a:p>
        </p:txBody>
      </p:sp>
      <p:sp>
        <p:nvSpPr>
          <p:cNvPr id="5"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82514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lIns="91385" tIns="45695" rIns="91385" bIns="45695"/>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17859850"/>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3065" y="5091094"/>
            <a:ext cx="5485135" cy="276999"/>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3065" y="612096"/>
            <a:ext cx="5485135" cy="443198"/>
          </a:xfrm>
        </p:spPr>
        <p:txBody>
          <a:bodyPr/>
          <a:lstStyle>
            <a:lvl1pPr marL="0" indent="0">
              <a:buNone/>
              <a:defRPr sz="3200"/>
            </a:lvl1pPr>
            <a:lvl2pPr marL="455417" indent="0">
              <a:buNone/>
              <a:defRPr sz="2800"/>
            </a:lvl2pPr>
            <a:lvl3pPr marL="910834" indent="0">
              <a:buNone/>
              <a:defRPr sz="2400"/>
            </a:lvl3pPr>
            <a:lvl4pPr marL="1366251" indent="0">
              <a:buNone/>
              <a:defRPr sz="2000"/>
            </a:lvl4pPr>
            <a:lvl5pPr marL="1821668" indent="0">
              <a:buNone/>
              <a:defRPr sz="2000"/>
            </a:lvl5pPr>
            <a:lvl6pPr marL="2277085" indent="0">
              <a:buNone/>
              <a:defRPr sz="2000"/>
            </a:lvl6pPr>
            <a:lvl7pPr marL="2732502" indent="0">
              <a:buNone/>
              <a:defRPr sz="2000"/>
            </a:lvl7pPr>
            <a:lvl8pPr marL="3187918" indent="0">
              <a:buNone/>
              <a:defRPr sz="2000"/>
            </a:lvl8pPr>
            <a:lvl9pPr marL="3643335" indent="0">
              <a:buNone/>
              <a:defRPr sz="2000"/>
            </a:lvl9pPr>
          </a:lstStyle>
          <a:p>
            <a:pPr lvl="0"/>
            <a:endParaRPr lang="de-DE" noProof="0" smtClean="0"/>
          </a:p>
        </p:txBody>
      </p:sp>
      <p:sp>
        <p:nvSpPr>
          <p:cNvPr id="4" name="Textplatzhalter 3"/>
          <p:cNvSpPr>
            <a:spLocks noGrp="1"/>
          </p:cNvSpPr>
          <p:nvPr>
            <p:ph type="body" sz="half" idx="2"/>
          </p:nvPr>
        </p:nvSpPr>
        <p:spPr>
          <a:xfrm>
            <a:off x="1793065" y="5368093"/>
            <a:ext cx="5485135" cy="193899"/>
          </a:xfrm>
        </p:spPr>
        <p:txBody>
          <a:bodyPr/>
          <a:lstStyle>
            <a:lvl1pPr marL="0" indent="0">
              <a:buNone/>
              <a:defRPr sz="1400"/>
            </a:lvl1pPr>
            <a:lvl2pPr marL="455417" indent="0">
              <a:buNone/>
              <a:defRPr sz="1200"/>
            </a:lvl2pPr>
            <a:lvl3pPr marL="910834" indent="0">
              <a:buNone/>
              <a:defRPr sz="1000"/>
            </a:lvl3pPr>
            <a:lvl4pPr marL="1366251" indent="0">
              <a:buNone/>
              <a:defRPr sz="900"/>
            </a:lvl4pPr>
            <a:lvl5pPr marL="1821668" indent="0">
              <a:buNone/>
              <a:defRPr sz="900"/>
            </a:lvl5pPr>
            <a:lvl6pPr marL="2277085" indent="0">
              <a:buNone/>
              <a:defRPr sz="900"/>
            </a:lvl6pPr>
            <a:lvl7pPr marL="2732502" indent="0">
              <a:buNone/>
              <a:defRPr sz="900"/>
            </a:lvl7pPr>
            <a:lvl8pPr marL="3187918" indent="0">
              <a:buNone/>
              <a:defRPr sz="900"/>
            </a:lvl8pPr>
            <a:lvl9pPr marL="3643335" indent="0">
              <a:buNone/>
              <a:defRPr sz="900"/>
            </a:lvl9pPr>
          </a:lstStyle>
          <a:p>
            <a:pPr lvl="0"/>
            <a:r>
              <a:rPr lang="de-DE" smtClean="0"/>
              <a:t>Textmasterformate durch Klicken bearbeiten</a:t>
            </a:r>
          </a:p>
        </p:txBody>
      </p:sp>
      <p:sp>
        <p:nvSpPr>
          <p:cNvPr id="5"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998452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0168" y="969294"/>
            <a:ext cx="7689309" cy="332399"/>
          </a:xfr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6679" y="1651234"/>
            <a:ext cx="8436156" cy="185281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677168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58335" y="646892"/>
            <a:ext cx="997196" cy="283272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348863" y="646892"/>
            <a:ext cx="2757678" cy="283272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25892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0168" y="969294"/>
            <a:ext cx="7689309" cy="332399"/>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9142" y="1651234"/>
            <a:ext cx="3758480"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19416" y="1651234"/>
            <a:ext cx="3760061"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9"/>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944325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193" y="969319"/>
            <a:ext cx="7689309" cy="332399"/>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9142" y="1651234"/>
            <a:ext cx="3758480"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19441" y="1651235"/>
            <a:ext cx="3760061"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19441" y="2641343"/>
            <a:ext cx="3760061"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0"/>
          </p:nvPr>
        </p:nvSpPr>
        <p:spPr/>
        <p:txBody>
          <a:bodyPr/>
          <a:lstStyle>
            <a:lvl1pPr>
              <a:defRPr>
                <a:solidFill>
                  <a:srgbClr val="000000"/>
                </a:solidFill>
              </a:defRPr>
            </a:lvl1pPr>
          </a:lstStyle>
          <a:p>
            <a:pPr>
              <a:defRPr/>
            </a:pPr>
            <a:r>
              <a:rPr lang="de-DE" smtClean="0"/>
              <a:t>Markus Bremer, Dienstbesprechung Jobcenter, Fragen rund ums Studium</a:t>
            </a:r>
            <a:endParaRPr lang="de-DE"/>
          </a:p>
        </p:txBody>
      </p:sp>
    </p:spTree>
    <p:extLst>
      <p:ext uri="{BB962C8B-B14F-4D97-AF65-F5344CB8AC3E}">
        <p14:creationId xmlns:p14="http://schemas.microsoft.com/office/powerpoint/2010/main" val="2717097909"/>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Leer">
    <p:spTree>
      <p:nvGrpSpPr>
        <p:cNvPr id="1" name=""/>
        <p:cNvGrpSpPr/>
        <p:nvPr/>
      </p:nvGrpSpPr>
      <p:grpSpPr>
        <a:xfrm>
          <a:off x="0" y="0"/>
          <a:ext cx="0" cy="0"/>
          <a:chOff x="0" y="0"/>
          <a:chExt cx="0" cy="0"/>
        </a:xfrm>
      </p:grpSpPr>
      <p:sp>
        <p:nvSpPr>
          <p:cNvPr id="3" name="Titel 1"/>
          <p:cNvSpPr>
            <a:spLocks noGrp="1"/>
          </p:cNvSpPr>
          <p:nvPr>
            <p:ph type="title"/>
          </p:nvPr>
        </p:nvSpPr>
        <p:spPr>
          <a:xfrm>
            <a:off x="490219" y="969345"/>
            <a:ext cx="7689309" cy="332399"/>
          </a:xfrm>
        </p:spPr>
        <p:txBody>
          <a:bodyPr/>
          <a:lstStyle/>
          <a:p>
            <a:r>
              <a:rPr lang="de-DE" smtClean="0"/>
              <a:t>Titelmasterformat durch Klicken bearbeiten</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204012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269279"/>
            <a:ext cx="7772400" cy="33117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551954"/>
          </a:xfrm>
        </p:spPr>
        <p:txBody>
          <a:bodyPr/>
          <a:lstStyle>
            <a:lvl1pPr marL="0" indent="0" algn="ctr">
              <a:buNone/>
              <a:defRPr/>
            </a:lvl1pPr>
            <a:lvl2pPr marL="457147" indent="0" algn="ctr">
              <a:buNone/>
              <a:defRPr/>
            </a:lvl2pPr>
            <a:lvl3pPr marL="914295" indent="0" algn="ctr">
              <a:buNone/>
              <a:defRPr/>
            </a:lvl3pPr>
            <a:lvl4pPr marL="1371442" indent="0" algn="ctr">
              <a:buNone/>
              <a:defRPr/>
            </a:lvl4pPr>
            <a:lvl5pPr marL="1828590" indent="0" algn="ctr">
              <a:buNone/>
              <a:defRPr/>
            </a:lvl5pPr>
            <a:lvl6pPr marL="2285738" indent="0" algn="ctr">
              <a:buNone/>
              <a:defRPr/>
            </a:lvl6pPr>
            <a:lvl7pPr marL="2742885" indent="0" algn="ctr">
              <a:buNone/>
              <a:defRPr/>
            </a:lvl7pPr>
            <a:lvl8pPr marL="3200033" indent="0" algn="ctr">
              <a:buNone/>
              <a:defRPr/>
            </a:lvl8pPr>
            <a:lvl9pPr marL="3657180" indent="0" algn="ctr">
              <a:buNone/>
              <a:defRPr/>
            </a:lvl9pPr>
          </a:lstStyle>
          <a:p>
            <a:r>
              <a:rPr lang="de-DE" smtClean="0"/>
              <a:t>Formatvorlage des Untertitelmasters durch Klicken bearbeiten</a:t>
            </a:r>
            <a:endParaRPr lang="de-DE"/>
          </a:p>
        </p:txBody>
      </p:sp>
      <p:sp>
        <p:nvSpPr>
          <p:cNvPr id="4" name="Rectangle 3"/>
          <p:cNvSpPr>
            <a:spLocks noGrp="1" noChangeArrowheads="1"/>
          </p:cNvSpPr>
          <p:nvPr>
            <p:ph type="ftr" sz="quarter" idx="10"/>
          </p:nvPr>
        </p:nvSpPr>
        <p:spPr>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772967676"/>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509588" y="1651001"/>
            <a:ext cx="7669212" cy="158226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xfrm>
            <a:off x="411164" y="6634164"/>
            <a:ext cx="7689228" cy="355600"/>
          </a:xfrm>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809587045"/>
      </p:ext>
    </p:extLst>
  </p:cSld>
  <p:clrMapOvr>
    <a:masterClrMapping/>
  </p:clrMapOvr>
  <p:transition spd="med">
    <p:zo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103907"/>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4130924"/>
            <a:ext cx="7772400" cy="275977"/>
          </a:xfrm>
        </p:spPr>
        <p:txBody>
          <a:bodyPr anchor="b"/>
          <a:lstStyle>
            <a:lvl1pPr marL="0" indent="0">
              <a:buNone/>
              <a:defRPr sz="2000"/>
            </a:lvl1pPr>
            <a:lvl2pPr marL="457147" indent="0">
              <a:buNone/>
              <a:defRPr sz="1800"/>
            </a:lvl2pPr>
            <a:lvl3pPr marL="914295" indent="0">
              <a:buNone/>
              <a:defRPr sz="1600"/>
            </a:lvl3pPr>
            <a:lvl4pPr marL="1371442" indent="0">
              <a:buNone/>
              <a:defRPr sz="1400"/>
            </a:lvl4pPr>
            <a:lvl5pPr marL="1828590" indent="0">
              <a:buNone/>
              <a:defRPr sz="1400"/>
            </a:lvl5pPr>
            <a:lvl6pPr marL="2285738" indent="0">
              <a:buNone/>
              <a:defRPr sz="1400"/>
            </a:lvl6pPr>
            <a:lvl7pPr marL="2742885" indent="0">
              <a:buNone/>
              <a:defRPr sz="1400"/>
            </a:lvl7pPr>
            <a:lvl8pPr marL="3200033" indent="0">
              <a:buNone/>
              <a:defRPr sz="1400"/>
            </a:lvl8pPr>
            <a:lvl9pPr marL="3657180" indent="0">
              <a:buNone/>
              <a:defRPr sz="1400"/>
            </a:lvl9pPr>
          </a:lstStyle>
          <a:p>
            <a:pPr lvl="0"/>
            <a:r>
              <a:rPr lang="de-DE" smtClean="0"/>
              <a:t>Textmasterformate durch Klicken bearbeiten</a:t>
            </a:r>
          </a:p>
        </p:txBody>
      </p:sp>
      <p:sp>
        <p:nvSpPr>
          <p:cNvPr id="4" name="Rectangle 3"/>
          <p:cNvSpPr>
            <a:spLocks noGrp="1" noChangeArrowheads="1"/>
          </p:cNvSpPr>
          <p:nvPr>
            <p:ph type="ftr" sz="quarter" idx="10"/>
          </p:nvPr>
        </p:nvSpPr>
        <p:spPr>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765068716"/>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589" y="1651001"/>
            <a:ext cx="3757612" cy="26309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19601" y="1651001"/>
            <a:ext cx="3759200" cy="26309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ftr" sz="quarter" idx="10"/>
          </p:nvPr>
        </p:nvSpPr>
        <p:spPr>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901945604"/>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103907"/>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8"/>
            <a:ext cx="7772400" cy="1500187"/>
          </a:xfrm>
          <a:prstGeom prst="rect">
            <a:avLst/>
          </a:prstGeom>
        </p:spPr>
        <p:txBody>
          <a:bodyPr lIns="91385" tIns="45695" rIns="91385" bIns="45695" anchor="b"/>
          <a:lstStyle>
            <a:lvl1pPr marL="0" indent="0">
              <a:buNone/>
              <a:defRPr sz="2000"/>
            </a:lvl1pPr>
            <a:lvl2pPr marL="456938" indent="0">
              <a:buNone/>
              <a:defRPr sz="1800"/>
            </a:lvl2pPr>
            <a:lvl3pPr marL="913876" indent="0">
              <a:buNone/>
              <a:defRPr sz="1600"/>
            </a:lvl3pPr>
            <a:lvl4pPr marL="1370812" indent="0">
              <a:buNone/>
              <a:defRPr sz="1400"/>
            </a:lvl4pPr>
            <a:lvl5pPr marL="1827750" indent="0">
              <a:buNone/>
              <a:defRPr sz="1400"/>
            </a:lvl5pPr>
            <a:lvl6pPr marL="2284690" indent="0">
              <a:buNone/>
              <a:defRPr sz="1400"/>
            </a:lvl6pPr>
            <a:lvl7pPr marL="2741626" indent="0">
              <a:buNone/>
              <a:defRPr sz="1400"/>
            </a:lvl7pPr>
            <a:lvl8pPr marL="3198563" indent="0">
              <a:buNone/>
              <a:defRPr sz="1400"/>
            </a:lvl8pPr>
            <a:lvl9pPr marL="36555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643952665"/>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1086466"/>
            <a:ext cx="8229600" cy="331172"/>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12531"/>
            <a:ext cx="4040188" cy="662344"/>
          </a:xfrm>
        </p:spPr>
        <p:txBody>
          <a:bodyPr anchor="b"/>
          <a:lstStyle>
            <a:lvl1pPr marL="0" indent="0">
              <a:buNone/>
              <a:defRPr sz="2400" b="1"/>
            </a:lvl1pPr>
            <a:lvl2pPr marL="457147" indent="0">
              <a:buNone/>
              <a:defRPr sz="2000" b="1"/>
            </a:lvl2pPr>
            <a:lvl3pPr marL="914295" indent="0">
              <a:buNone/>
              <a:defRPr sz="1800" b="1"/>
            </a:lvl3pPr>
            <a:lvl4pPr marL="1371442" indent="0">
              <a:buNone/>
              <a:defRPr sz="1600" b="1"/>
            </a:lvl4pPr>
            <a:lvl5pPr marL="1828590" indent="0">
              <a:buNone/>
              <a:defRPr sz="1600" b="1"/>
            </a:lvl5pPr>
            <a:lvl6pPr marL="2285738" indent="0">
              <a:buNone/>
              <a:defRPr sz="1600" b="1"/>
            </a:lvl6pPr>
            <a:lvl7pPr marL="2742885" indent="0">
              <a:buNone/>
              <a:defRPr sz="1600" b="1"/>
            </a:lvl7pPr>
            <a:lvl8pPr marL="3200033" indent="0">
              <a:buNone/>
              <a:defRPr sz="1600" b="1"/>
            </a:lvl8pPr>
            <a:lvl9pPr marL="365718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1" y="2174875"/>
            <a:ext cx="4040188" cy="195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12531"/>
            <a:ext cx="4041775" cy="662344"/>
          </a:xfrm>
        </p:spPr>
        <p:txBody>
          <a:bodyPr anchor="b"/>
          <a:lstStyle>
            <a:lvl1pPr marL="0" indent="0">
              <a:buNone/>
              <a:defRPr sz="2400" b="1"/>
            </a:lvl1pPr>
            <a:lvl2pPr marL="457147" indent="0">
              <a:buNone/>
              <a:defRPr sz="2000" b="1"/>
            </a:lvl2pPr>
            <a:lvl3pPr marL="914295" indent="0">
              <a:buNone/>
              <a:defRPr sz="1800" b="1"/>
            </a:lvl3pPr>
            <a:lvl4pPr marL="1371442" indent="0">
              <a:buNone/>
              <a:defRPr sz="1600" b="1"/>
            </a:lvl4pPr>
            <a:lvl5pPr marL="1828590" indent="0">
              <a:buNone/>
              <a:defRPr sz="1600" b="1"/>
            </a:lvl5pPr>
            <a:lvl6pPr marL="2285738" indent="0">
              <a:buNone/>
              <a:defRPr sz="1600" b="1"/>
            </a:lvl6pPr>
            <a:lvl7pPr marL="2742885" indent="0">
              <a:buNone/>
              <a:defRPr sz="1600" b="1"/>
            </a:lvl7pPr>
            <a:lvl8pPr marL="3200033" indent="0">
              <a:buNone/>
              <a:defRPr sz="1600" b="1"/>
            </a:lvl8pPr>
            <a:lvl9pPr marL="365718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195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
          <p:cNvSpPr>
            <a:spLocks noGrp="1" noChangeArrowheads="1"/>
          </p:cNvSpPr>
          <p:nvPr>
            <p:ph type="ftr" sz="quarter" idx="10"/>
          </p:nvPr>
        </p:nvSpPr>
        <p:spPr>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789162216"/>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Rectangle 3"/>
          <p:cNvSpPr>
            <a:spLocks noGrp="1" noChangeArrowheads="1"/>
          </p:cNvSpPr>
          <p:nvPr>
            <p:ph type="ftr" sz="quarter" idx="10"/>
          </p:nvPr>
        </p:nvSpPr>
        <p:spPr>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478005493"/>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xfrm>
            <a:off x="411164" y="6634164"/>
            <a:ext cx="7761236" cy="355600"/>
          </a:xfrm>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968438963"/>
      </p:ext>
    </p:extLst>
  </p:cSld>
  <p:clrMapOvr>
    <a:masterClrMapping/>
  </p:clrMapOvr>
  <p:transition spd="med">
    <p:zo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883146"/>
            <a:ext cx="3008313" cy="551954"/>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0" cy="25757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386367"/>
          </a:xfrm>
        </p:spPr>
        <p:txBody>
          <a:bodyPr/>
          <a:lstStyle>
            <a:lvl1pPr marL="0" indent="0">
              <a:buNone/>
              <a:defRPr sz="1400"/>
            </a:lvl1pPr>
            <a:lvl2pPr marL="457147" indent="0">
              <a:buNone/>
              <a:defRPr sz="1200"/>
            </a:lvl2pPr>
            <a:lvl3pPr marL="914295" indent="0">
              <a:buNone/>
              <a:defRPr sz="1000"/>
            </a:lvl3pPr>
            <a:lvl4pPr marL="1371442" indent="0">
              <a:buNone/>
              <a:defRPr sz="900"/>
            </a:lvl4pPr>
            <a:lvl5pPr marL="1828590" indent="0">
              <a:buNone/>
              <a:defRPr sz="900"/>
            </a:lvl5pPr>
            <a:lvl6pPr marL="2285738" indent="0">
              <a:buNone/>
              <a:defRPr sz="900"/>
            </a:lvl6pPr>
            <a:lvl7pPr marL="2742885" indent="0">
              <a:buNone/>
              <a:defRPr sz="900"/>
            </a:lvl7pPr>
            <a:lvl8pPr marL="3200033" indent="0">
              <a:buNone/>
              <a:defRPr sz="900"/>
            </a:lvl8pPr>
            <a:lvl9pPr marL="3657180" indent="0">
              <a:buNone/>
              <a:defRPr sz="900"/>
            </a:lvl9pPr>
          </a:lstStyle>
          <a:p>
            <a:pPr lvl="0"/>
            <a:r>
              <a:rPr lang="de-DE" smtClean="0"/>
              <a:t>Textmasterformate durch Klicken bearbeiten</a:t>
            </a:r>
          </a:p>
        </p:txBody>
      </p:sp>
      <p:sp>
        <p:nvSpPr>
          <p:cNvPr id="5" name="Rectangle 3"/>
          <p:cNvSpPr>
            <a:spLocks noGrp="1" noChangeArrowheads="1"/>
          </p:cNvSpPr>
          <p:nvPr>
            <p:ph type="ftr" sz="quarter" idx="10"/>
          </p:nvPr>
        </p:nvSpPr>
        <p:spPr>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683319485"/>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091362"/>
            <a:ext cx="5486400" cy="275977"/>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41563"/>
          </a:xfrm>
        </p:spPr>
        <p:txBody>
          <a:bodyPr/>
          <a:lstStyle>
            <a:lvl1pPr marL="0" indent="0">
              <a:buNone/>
              <a:defRPr sz="3200"/>
            </a:lvl1pPr>
            <a:lvl2pPr marL="457147" indent="0">
              <a:buNone/>
              <a:defRPr sz="2800"/>
            </a:lvl2pPr>
            <a:lvl3pPr marL="914295" indent="0">
              <a:buNone/>
              <a:defRPr sz="2400"/>
            </a:lvl3pPr>
            <a:lvl4pPr marL="1371442" indent="0">
              <a:buNone/>
              <a:defRPr sz="2000"/>
            </a:lvl4pPr>
            <a:lvl5pPr marL="1828590" indent="0">
              <a:buNone/>
              <a:defRPr sz="2000"/>
            </a:lvl5pPr>
            <a:lvl6pPr marL="2285738" indent="0">
              <a:buNone/>
              <a:defRPr sz="2000"/>
            </a:lvl6pPr>
            <a:lvl7pPr marL="2742885" indent="0">
              <a:buNone/>
              <a:defRPr sz="2000"/>
            </a:lvl7pPr>
            <a:lvl8pPr marL="3200033" indent="0">
              <a:buNone/>
              <a:defRPr sz="2000"/>
            </a:lvl8pPr>
            <a:lvl9pPr marL="365718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193184"/>
          </a:xfrm>
        </p:spPr>
        <p:txBody>
          <a:bodyPr/>
          <a:lstStyle>
            <a:lvl1pPr marL="0" indent="0">
              <a:buNone/>
              <a:defRPr sz="1400"/>
            </a:lvl1pPr>
            <a:lvl2pPr marL="457147" indent="0">
              <a:buNone/>
              <a:defRPr sz="1200"/>
            </a:lvl2pPr>
            <a:lvl3pPr marL="914295" indent="0">
              <a:buNone/>
              <a:defRPr sz="1000"/>
            </a:lvl3pPr>
            <a:lvl4pPr marL="1371442" indent="0">
              <a:buNone/>
              <a:defRPr sz="900"/>
            </a:lvl4pPr>
            <a:lvl5pPr marL="1828590" indent="0">
              <a:buNone/>
              <a:defRPr sz="900"/>
            </a:lvl5pPr>
            <a:lvl6pPr marL="2285738" indent="0">
              <a:buNone/>
              <a:defRPr sz="900"/>
            </a:lvl6pPr>
            <a:lvl7pPr marL="2742885" indent="0">
              <a:buNone/>
              <a:defRPr sz="900"/>
            </a:lvl7pPr>
            <a:lvl8pPr marL="3200033" indent="0">
              <a:buNone/>
              <a:defRPr sz="900"/>
            </a:lvl8pPr>
            <a:lvl9pPr marL="3657180" indent="0">
              <a:buNone/>
              <a:defRPr sz="900"/>
            </a:lvl9pPr>
          </a:lstStyle>
          <a:p>
            <a:pPr lvl="0"/>
            <a:r>
              <a:rPr lang="de-DE" smtClean="0"/>
              <a:t>Textmasterformate durch Klicken bearbeiten</a:t>
            </a:r>
          </a:p>
        </p:txBody>
      </p:sp>
      <p:sp>
        <p:nvSpPr>
          <p:cNvPr id="5" name="Rectangle 3"/>
          <p:cNvSpPr>
            <a:spLocks noGrp="1" noChangeArrowheads="1"/>
          </p:cNvSpPr>
          <p:nvPr>
            <p:ph type="ftr" sz="quarter" idx="10"/>
          </p:nvPr>
        </p:nvSpPr>
        <p:spPr>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778783418"/>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7356" y="1651001"/>
            <a:ext cx="8436156" cy="1835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511846462"/>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57925" y="646113"/>
            <a:ext cx="997196" cy="28400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347847" y="646113"/>
            <a:ext cx="2757678" cy="284003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59326143"/>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9589" y="1651000"/>
            <a:ext cx="3757612"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19601" y="1651000"/>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19601" y="2644775"/>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3"/>
          <p:cNvSpPr>
            <a:spLocks noGrp="1" noChangeArrowheads="1"/>
          </p:cNvSpPr>
          <p:nvPr>
            <p:ph type="ftr" sz="quarter" idx="10"/>
          </p:nvPr>
        </p:nvSpPr>
        <p:spPr>
          <a:xfrm>
            <a:off x="411164" y="6634164"/>
            <a:ext cx="7833244" cy="355600"/>
          </a:xfrm>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807621253"/>
      </p:ext>
    </p:extLst>
  </p:cSld>
  <p:clrMapOvr>
    <a:masterClrMapping/>
  </p:clrMapOvr>
  <p:transition spd="med">
    <p:zoom/>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09588" y="1651001"/>
            <a:ext cx="7669212" cy="275977"/>
          </a:xfrm>
        </p:spPr>
        <p:txBody>
          <a:bodyPr/>
          <a:lstStyle/>
          <a:p>
            <a:pPr lvl="0"/>
            <a:endParaRPr lang="de-DE" noProof="0" smtClean="0"/>
          </a:p>
        </p:txBody>
      </p:sp>
      <p:sp>
        <p:nvSpPr>
          <p:cNvPr id="4" name="Rectangle 3"/>
          <p:cNvSpPr>
            <a:spLocks noGrp="1" noChangeArrowheads="1"/>
          </p:cNvSpPr>
          <p:nvPr>
            <p:ph type="ftr" sz="quarter" idx="10"/>
          </p:nvPr>
        </p:nvSpPr>
        <p:spPr>
          <a:xfrm>
            <a:off x="411164" y="6634164"/>
            <a:ext cx="7545212" cy="355600"/>
          </a:xfrm>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026613451"/>
      </p:ext>
    </p:extLst>
  </p:cSld>
  <p:clrMapOvr>
    <a:masterClrMapping/>
  </p:clrMapOvr>
  <p:transition spd="med">
    <p:zoom/>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589" y="1651000"/>
            <a:ext cx="3757612"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419601" y="1651000"/>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ftr" sz="quarter" idx="10"/>
          </p:nvPr>
        </p:nvSpPr>
        <p:spPr>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541142214"/>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lIns="91385" tIns="45695" rIns="91385" bIns="4569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5" y="1600200"/>
            <a:ext cx="4038600" cy="4525963"/>
          </a:xfrm>
          <a:prstGeom prst="rect">
            <a:avLst/>
          </a:prstGeom>
        </p:spPr>
        <p:txBody>
          <a:bodyPr lIns="91385" tIns="45695" rIns="91385" bIns="4569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0529988"/>
      </p:ext>
    </p:extLst>
  </p:cSld>
  <p:clrMapOvr>
    <a:masterClrMapping/>
  </p:clrMapOvr>
  <p:transition>
    <p:zoom/>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589" y="1651000"/>
            <a:ext cx="3757612"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19601" y="1651000"/>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19601" y="2644775"/>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3"/>
          <p:cNvSpPr>
            <a:spLocks noGrp="1" noChangeArrowheads="1"/>
          </p:cNvSpPr>
          <p:nvPr>
            <p:ph type="ftr" sz="quarter" idx="10"/>
          </p:nvPr>
        </p:nvSpPr>
        <p:spPr>
          <a:xfrm>
            <a:off x="411164" y="6634164"/>
            <a:ext cx="7617220" cy="355600"/>
          </a:xfrm>
          <a:ln/>
        </p:spPr>
        <p:txBody>
          <a:bodyPr/>
          <a:lstStyle>
            <a:lvl1pPr>
              <a:defRPr/>
            </a:lvl1p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303616436"/>
      </p:ext>
    </p:extLst>
  </p:cSld>
  <p:clrMapOvr>
    <a:masterClrMapping/>
  </p:clrMapOvr>
  <p:transition spd="med">
    <p:zo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0168" y="969294"/>
            <a:ext cx="7689309" cy="332399"/>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9142" y="1651234"/>
            <a:ext cx="3758480"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19416" y="1651234"/>
            <a:ext cx="3760061"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411108" y="6633407"/>
            <a:ext cx="6957219" cy="355870"/>
          </a:xfrm>
        </p:spPr>
        <p:txBody>
          <a:bodyPr/>
          <a:lstStyle>
            <a:lvl1pPr>
              <a:defRPr/>
            </a:lvl1pPr>
          </a:lstStyle>
          <a:p>
            <a:pPr>
              <a:buClr>
                <a:srgbClr val="E2001A"/>
              </a:buCl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034754922"/>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308204254"/>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21893748"/>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560758110"/>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588" y="1651000"/>
            <a:ext cx="3757612" cy="183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19600" y="1651000"/>
            <a:ext cx="3759200" cy="183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02183459"/>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970876640"/>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777787249"/>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809957686"/>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43435111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632255"/>
            <a:ext cx="8229600" cy="427764"/>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5" y="1535118"/>
            <a:ext cx="4040188" cy="639762"/>
          </a:xfrm>
          <a:prstGeom prst="rect">
            <a:avLst/>
          </a:prstGeom>
        </p:spPr>
        <p:txBody>
          <a:bodyPr lIns="91385" tIns="45695" rIns="91385" bIns="45695" anchor="b"/>
          <a:lstStyle>
            <a:lvl1pPr marL="0" indent="0">
              <a:buNone/>
              <a:defRPr sz="2400" b="1"/>
            </a:lvl1pPr>
            <a:lvl2pPr marL="456938" indent="0">
              <a:buNone/>
              <a:defRPr sz="2000" b="1"/>
            </a:lvl2pPr>
            <a:lvl3pPr marL="913876" indent="0">
              <a:buNone/>
              <a:defRPr sz="1800" b="1"/>
            </a:lvl3pPr>
            <a:lvl4pPr marL="1370812" indent="0">
              <a:buNone/>
              <a:defRPr sz="1600" b="1"/>
            </a:lvl4pPr>
            <a:lvl5pPr marL="1827750" indent="0">
              <a:buNone/>
              <a:defRPr sz="1600" b="1"/>
            </a:lvl5pPr>
            <a:lvl6pPr marL="2284690" indent="0">
              <a:buNone/>
              <a:defRPr sz="1600" b="1"/>
            </a:lvl6pPr>
            <a:lvl7pPr marL="2741626" indent="0">
              <a:buNone/>
              <a:defRPr sz="1600" b="1"/>
            </a:lvl7pPr>
            <a:lvl8pPr marL="3198563" indent="0">
              <a:buNone/>
              <a:defRPr sz="1600" b="1"/>
            </a:lvl8pPr>
            <a:lvl9pPr marL="36555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5" y="2174875"/>
            <a:ext cx="4040188" cy="3951288"/>
          </a:xfrm>
          <a:prstGeom prst="rect">
            <a:avLst/>
          </a:prstGeom>
        </p:spPr>
        <p:txBody>
          <a:bodyPr lIns="91385" tIns="45695" rIns="91385" bIns="4569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0" y="1535118"/>
            <a:ext cx="4041775" cy="639762"/>
          </a:xfrm>
          <a:prstGeom prst="rect">
            <a:avLst/>
          </a:prstGeom>
        </p:spPr>
        <p:txBody>
          <a:bodyPr lIns="91385" tIns="45695" rIns="91385" bIns="45695" anchor="b"/>
          <a:lstStyle>
            <a:lvl1pPr marL="0" indent="0">
              <a:buNone/>
              <a:defRPr sz="2400" b="1"/>
            </a:lvl1pPr>
            <a:lvl2pPr marL="456938" indent="0">
              <a:buNone/>
              <a:defRPr sz="2000" b="1"/>
            </a:lvl2pPr>
            <a:lvl3pPr marL="913876" indent="0">
              <a:buNone/>
              <a:defRPr sz="1800" b="1"/>
            </a:lvl3pPr>
            <a:lvl4pPr marL="1370812" indent="0">
              <a:buNone/>
              <a:defRPr sz="1600" b="1"/>
            </a:lvl4pPr>
            <a:lvl5pPr marL="1827750" indent="0">
              <a:buNone/>
              <a:defRPr sz="1600" b="1"/>
            </a:lvl5pPr>
            <a:lvl6pPr marL="2284690" indent="0">
              <a:buNone/>
              <a:defRPr sz="1600" b="1"/>
            </a:lvl6pPr>
            <a:lvl7pPr marL="2741626" indent="0">
              <a:buNone/>
              <a:defRPr sz="1600" b="1"/>
            </a:lvl7pPr>
            <a:lvl8pPr marL="3198563" indent="0">
              <a:buNone/>
              <a:defRPr sz="1600" b="1"/>
            </a:lvl8pPr>
            <a:lvl9pPr marL="36555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30" y="2174875"/>
            <a:ext cx="4041775" cy="3951288"/>
          </a:xfrm>
          <a:prstGeom prst="rect">
            <a:avLst/>
          </a:prstGeom>
        </p:spPr>
        <p:txBody>
          <a:bodyPr lIns="91385" tIns="45695" rIns="91385" bIns="4569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82306526"/>
      </p:ext>
    </p:extLst>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74119761"/>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219199055"/>
      </p:ext>
    </p:extLst>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57925" y="646113"/>
            <a:ext cx="1920875" cy="28400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0538" y="646113"/>
            <a:ext cx="5614987" cy="284003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9458531"/>
      </p:ext>
    </p:extLst>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0538" y="646113"/>
            <a:ext cx="7688262" cy="655637"/>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9588" y="1651000"/>
            <a:ext cx="3757612" cy="1835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19600" y="1651000"/>
            <a:ext cx="3759200" cy="1835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830475877"/>
      </p:ext>
    </p:extLst>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90538" y="646113"/>
            <a:ext cx="7688262" cy="655637"/>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509588" y="1651000"/>
            <a:ext cx="3757612" cy="8413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09588" y="2644775"/>
            <a:ext cx="3757612" cy="8413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419600" y="1651000"/>
            <a:ext cx="3759200" cy="1835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283731133"/>
      </p:ext>
    </p:extLst>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538" y="646113"/>
            <a:ext cx="7688262" cy="655637"/>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9588" y="1651000"/>
            <a:ext cx="3757612" cy="1835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19600" y="1651000"/>
            <a:ext cx="3759200" cy="8413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19600" y="2644775"/>
            <a:ext cx="3759200" cy="8413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949722705"/>
      </p:ext>
    </p:extLst>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538" y="646113"/>
            <a:ext cx="7688262" cy="655637"/>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588" y="1651000"/>
            <a:ext cx="3757612" cy="1835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19600" y="1651000"/>
            <a:ext cx="3759200" cy="8413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19600" y="2644775"/>
            <a:ext cx="3759200" cy="8413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965817499"/>
      </p:ext>
    </p:extLst>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269279"/>
            <a:ext cx="7772400" cy="33117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551954"/>
          </a:xfrm>
        </p:spPr>
        <p:txBody>
          <a:bodyPr/>
          <a:lstStyle>
            <a:lvl1pPr marL="0" indent="0" algn="ctr">
              <a:buNone/>
              <a:defRPr/>
            </a:lvl1pPr>
            <a:lvl2pPr marL="457147" indent="0" algn="ctr">
              <a:buNone/>
              <a:defRPr/>
            </a:lvl2pPr>
            <a:lvl3pPr marL="914295" indent="0" algn="ctr">
              <a:buNone/>
              <a:defRPr/>
            </a:lvl3pPr>
            <a:lvl4pPr marL="1371442" indent="0" algn="ctr">
              <a:buNone/>
              <a:defRPr/>
            </a:lvl4pPr>
            <a:lvl5pPr marL="1828590" indent="0" algn="ctr">
              <a:buNone/>
              <a:defRPr/>
            </a:lvl5pPr>
            <a:lvl6pPr marL="2285738" indent="0" algn="ctr">
              <a:buNone/>
              <a:defRPr/>
            </a:lvl6pPr>
            <a:lvl7pPr marL="2742885" indent="0" algn="ctr">
              <a:buNone/>
              <a:defRPr/>
            </a:lvl7pPr>
            <a:lvl8pPr marL="3200033" indent="0" algn="ctr">
              <a:buNone/>
              <a:defRPr/>
            </a:lvl8pPr>
            <a:lvl9pPr marL="3657180" indent="0" algn="ctr">
              <a:buNone/>
              <a:defRPr/>
            </a:lvl9pPr>
          </a:lstStyle>
          <a:p>
            <a:r>
              <a:rPr lang="de-DE" smtClean="0"/>
              <a:t>Formatvorlage des Untertitelmasters durch Klicken bearbeiten</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dirty="0">
              <a:solidFill>
                <a:srgbClr val="000000"/>
              </a:solidFill>
            </a:endParaRPr>
          </a:p>
        </p:txBody>
      </p:sp>
    </p:spTree>
    <p:extLst>
      <p:ext uri="{BB962C8B-B14F-4D97-AF65-F5344CB8AC3E}">
        <p14:creationId xmlns:p14="http://schemas.microsoft.com/office/powerpoint/2010/main" val="9824750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509588" y="1651001"/>
            <a:ext cx="7669212" cy="158226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xfrm>
            <a:off x="411164" y="6634164"/>
            <a:ext cx="7689228" cy="355600"/>
          </a:xfrm>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00038559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103907"/>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4130924"/>
            <a:ext cx="7772400" cy="275977"/>
          </a:xfrm>
        </p:spPr>
        <p:txBody>
          <a:bodyPr anchor="b"/>
          <a:lstStyle>
            <a:lvl1pPr marL="0" indent="0">
              <a:buNone/>
              <a:defRPr sz="2000"/>
            </a:lvl1pPr>
            <a:lvl2pPr marL="457147" indent="0">
              <a:buNone/>
              <a:defRPr sz="1800"/>
            </a:lvl2pPr>
            <a:lvl3pPr marL="914295" indent="0">
              <a:buNone/>
              <a:defRPr sz="1600"/>
            </a:lvl3pPr>
            <a:lvl4pPr marL="1371442" indent="0">
              <a:buNone/>
              <a:defRPr sz="1400"/>
            </a:lvl4pPr>
            <a:lvl5pPr marL="1828590" indent="0">
              <a:buNone/>
              <a:defRPr sz="1400"/>
            </a:lvl5pPr>
            <a:lvl6pPr marL="2285738" indent="0">
              <a:buNone/>
              <a:defRPr sz="1400"/>
            </a:lvl6pPr>
            <a:lvl7pPr marL="2742885" indent="0">
              <a:buNone/>
              <a:defRPr sz="1400"/>
            </a:lvl7pPr>
            <a:lvl8pPr marL="3200033" indent="0">
              <a:buNone/>
              <a:defRPr sz="1400"/>
            </a:lvl8pPr>
            <a:lvl9pPr marL="3657180" indent="0">
              <a:buNone/>
              <a:defRPr sz="1400"/>
            </a:lvl9pPr>
          </a:lstStyle>
          <a:p>
            <a:pPr lvl="0"/>
            <a:r>
              <a:rPr lang="de-DE" smtClean="0"/>
              <a:t>Textmasterformate durch Klicken bearbeiten</a:t>
            </a:r>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0758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028517110"/>
      </p:ext>
    </p:extLst>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589" y="1651001"/>
            <a:ext cx="3757612" cy="26309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19601" y="1651001"/>
            <a:ext cx="3759200" cy="26309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ftr" sz="quarter" idx="10"/>
          </p:nvPr>
        </p:nvSpPr>
        <p:spPr>
          <a:xfrm>
            <a:off x="411164" y="6634164"/>
            <a:ext cx="7689228" cy="355600"/>
          </a:xfrm>
          <a:ln/>
        </p:spPr>
        <p:txBody>
          <a:bodyPr/>
          <a:lstStyle>
            <a:lvl1pPr>
              <a:defRPr/>
            </a:lvl1pPr>
          </a:lstStyle>
          <a:p>
            <a:pPr>
              <a:defRPr/>
            </a:pPr>
            <a:r>
              <a:rPr lang="de-DE" smtClean="0">
                <a:solidFill>
                  <a:srgbClr val="000000"/>
                </a:solidFill>
              </a:rPr>
              <a:t>Markus Bremer, Dienstbesprechung Jobcenter, Fragen rund ums Studium</a:t>
            </a:r>
            <a:endParaRPr lang="de-DE" dirty="0">
              <a:solidFill>
                <a:srgbClr val="000000"/>
              </a:solidFill>
            </a:endParaRPr>
          </a:p>
        </p:txBody>
      </p:sp>
    </p:spTree>
    <p:extLst>
      <p:ext uri="{BB962C8B-B14F-4D97-AF65-F5344CB8AC3E}">
        <p14:creationId xmlns:p14="http://schemas.microsoft.com/office/powerpoint/2010/main" val="213052883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1086466"/>
            <a:ext cx="8229600" cy="331172"/>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12531"/>
            <a:ext cx="4040188" cy="662344"/>
          </a:xfrm>
        </p:spPr>
        <p:txBody>
          <a:bodyPr anchor="b"/>
          <a:lstStyle>
            <a:lvl1pPr marL="0" indent="0">
              <a:buNone/>
              <a:defRPr sz="2400" b="1"/>
            </a:lvl1pPr>
            <a:lvl2pPr marL="457147" indent="0">
              <a:buNone/>
              <a:defRPr sz="2000" b="1"/>
            </a:lvl2pPr>
            <a:lvl3pPr marL="914295" indent="0">
              <a:buNone/>
              <a:defRPr sz="1800" b="1"/>
            </a:lvl3pPr>
            <a:lvl4pPr marL="1371442" indent="0">
              <a:buNone/>
              <a:defRPr sz="1600" b="1"/>
            </a:lvl4pPr>
            <a:lvl5pPr marL="1828590" indent="0">
              <a:buNone/>
              <a:defRPr sz="1600" b="1"/>
            </a:lvl5pPr>
            <a:lvl6pPr marL="2285738" indent="0">
              <a:buNone/>
              <a:defRPr sz="1600" b="1"/>
            </a:lvl6pPr>
            <a:lvl7pPr marL="2742885" indent="0">
              <a:buNone/>
              <a:defRPr sz="1600" b="1"/>
            </a:lvl7pPr>
            <a:lvl8pPr marL="3200033" indent="0">
              <a:buNone/>
              <a:defRPr sz="1600" b="1"/>
            </a:lvl8pPr>
            <a:lvl9pPr marL="365718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1" y="2174875"/>
            <a:ext cx="4040188" cy="195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12531"/>
            <a:ext cx="4041775" cy="662344"/>
          </a:xfrm>
        </p:spPr>
        <p:txBody>
          <a:bodyPr anchor="b"/>
          <a:lstStyle>
            <a:lvl1pPr marL="0" indent="0">
              <a:buNone/>
              <a:defRPr sz="2400" b="1"/>
            </a:lvl1pPr>
            <a:lvl2pPr marL="457147" indent="0">
              <a:buNone/>
              <a:defRPr sz="2000" b="1"/>
            </a:lvl2pPr>
            <a:lvl3pPr marL="914295" indent="0">
              <a:buNone/>
              <a:defRPr sz="1800" b="1"/>
            </a:lvl3pPr>
            <a:lvl4pPr marL="1371442" indent="0">
              <a:buNone/>
              <a:defRPr sz="1600" b="1"/>
            </a:lvl4pPr>
            <a:lvl5pPr marL="1828590" indent="0">
              <a:buNone/>
              <a:defRPr sz="1600" b="1"/>
            </a:lvl5pPr>
            <a:lvl6pPr marL="2285738" indent="0">
              <a:buNone/>
              <a:defRPr sz="1600" b="1"/>
            </a:lvl6pPr>
            <a:lvl7pPr marL="2742885" indent="0">
              <a:buNone/>
              <a:defRPr sz="1600" b="1"/>
            </a:lvl7pPr>
            <a:lvl8pPr marL="3200033" indent="0">
              <a:buNone/>
              <a:defRPr sz="1600" b="1"/>
            </a:lvl8pPr>
            <a:lvl9pPr marL="365718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195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820905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585911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xfrm>
            <a:off x="411164" y="6634164"/>
            <a:ext cx="7617220" cy="355600"/>
          </a:xfrm>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77581651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883146"/>
            <a:ext cx="3008313" cy="551954"/>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0" cy="25757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386367"/>
          </a:xfrm>
        </p:spPr>
        <p:txBody>
          <a:bodyPr/>
          <a:lstStyle>
            <a:lvl1pPr marL="0" indent="0">
              <a:buNone/>
              <a:defRPr sz="1400"/>
            </a:lvl1pPr>
            <a:lvl2pPr marL="457147" indent="0">
              <a:buNone/>
              <a:defRPr sz="1200"/>
            </a:lvl2pPr>
            <a:lvl3pPr marL="914295" indent="0">
              <a:buNone/>
              <a:defRPr sz="1000"/>
            </a:lvl3pPr>
            <a:lvl4pPr marL="1371442" indent="0">
              <a:buNone/>
              <a:defRPr sz="900"/>
            </a:lvl4pPr>
            <a:lvl5pPr marL="1828590" indent="0">
              <a:buNone/>
              <a:defRPr sz="900"/>
            </a:lvl5pPr>
            <a:lvl6pPr marL="2285738" indent="0">
              <a:buNone/>
              <a:defRPr sz="900"/>
            </a:lvl6pPr>
            <a:lvl7pPr marL="2742885" indent="0">
              <a:buNone/>
              <a:defRPr sz="900"/>
            </a:lvl7pPr>
            <a:lvl8pPr marL="3200033" indent="0">
              <a:buNone/>
              <a:defRPr sz="900"/>
            </a:lvl8pPr>
            <a:lvl9pPr marL="3657180" indent="0">
              <a:buNone/>
              <a:defRPr sz="900"/>
            </a:lvl9pPr>
          </a:lstStyle>
          <a:p>
            <a:pPr lvl="0"/>
            <a:r>
              <a:rPr lang="de-DE" smtClean="0"/>
              <a:t>Textmasterformate durch Klicken bearbeiten</a:t>
            </a:r>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747241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091362"/>
            <a:ext cx="5486400" cy="275977"/>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41563"/>
          </a:xfrm>
        </p:spPr>
        <p:txBody>
          <a:bodyPr/>
          <a:lstStyle>
            <a:lvl1pPr marL="0" indent="0">
              <a:buNone/>
              <a:defRPr sz="3200"/>
            </a:lvl1pPr>
            <a:lvl2pPr marL="457147" indent="0">
              <a:buNone/>
              <a:defRPr sz="2800"/>
            </a:lvl2pPr>
            <a:lvl3pPr marL="914295" indent="0">
              <a:buNone/>
              <a:defRPr sz="2400"/>
            </a:lvl3pPr>
            <a:lvl4pPr marL="1371442" indent="0">
              <a:buNone/>
              <a:defRPr sz="2000"/>
            </a:lvl4pPr>
            <a:lvl5pPr marL="1828590" indent="0">
              <a:buNone/>
              <a:defRPr sz="2000"/>
            </a:lvl5pPr>
            <a:lvl6pPr marL="2285738" indent="0">
              <a:buNone/>
              <a:defRPr sz="2000"/>
            </a:lvl6pPr>
            <a:lvl7pPr marL="2742885" indent="0">
              <a:buNone/>
              <a:defRPr sz="2000"/>
            </a:lvl7pPr>
            <a:lvl8pPr marL="3200033" indent="0">
              <a:buNone/>
              <a:defRPr sz="2000"/>
            </a:lvl8pPr>
            <a:lvl9pPr marL="365718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193184"/>
          </a:xfrm>
        </p:spPr>
        <p:txBody>
          <a:bodyPr/>
          <a:lstStyle>
            <a:lvl1pPr marL="0" indent="0">
              <a:buNone/>
              <a:defRPr sz="1400"/>
            </a:lvl1pPr>
            <a:lvl2pPr marL="457147" indent="0">
              <a:buNone/>
              <a:defRPr sz="1200"/>
            </a:lvl2pPr>
            <a:lvl3pPr marL="914295" indent="0">
              <a:buNone/>
              <a:defRPr sz="1000"/>
            </a:lvl3pPr>
            <a:lvl4pPr marL="1371442" indent="0">
              <a:buNone/>
              <a:defRPr sz="900"/>
            </a:lvl4pPr>
            <a:lvl5pPr marL="1828590" indent="0">
              <a:buNone/>
              <a:defRPr sz="900"/>
            </a:lvl5pPr>
            <a:lvl6pPr marL="2285738" indent="0">
              <a:buNone/>
              <a:defRPr sz="900"/>
            </a:lvl6pPr>
            <a:lvl7pPr marL="2742885" indent="0">
              <a:buNone/>
              <a:defRPr sz="900"/>
            </a:lvl7pPr>
            <a:lvl8pPr marL="3200033" indent="0">
              <a:buNone/>
              <a:defRPr sz="900"/>
            </a:lvl8pPr>
            <a:lvl9pPr marL="3657180" indent="0">
              <a:buNone/>
              <a:defRPr sz="900"/>
            </a:lvl9pPr>
          </a:lstStyle>
          <a:p>
            <a:pPr lvl="0"/>
            <a:r>
              <a:rPr lang="de-DE" smtClean="0"/>
              <a:t>Textmasterformate durch Klicken bearbeiten</a:t>
            </a:r>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450623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7356" y="1651001"/>
            <a:ext cx="8436156" cy="1835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942772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57925" y="646113"/>
            <a:ext cx="997196" cy="28400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347847" y="646113"/>
            <a:ext cx="2757678" cy="284003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7794911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9589" y="1651000"/>
            <a:ext cx="3757612"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19601" y="1651000"/>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810771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9589" y="1651000"/>
            <a:ext cx="3757612"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19601" y="1651000"/>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19601" y="2644775"/>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3"/>
          <p:cNvSpPr>
            <a:spLocks noGrp="1" noChangeArrowheads="1"/>
          </p:cNvSpPr>
          <p:nvPr>
            <p:ph type="ftr" sz="quarter" idx="10"/>
          </p:nvPr>
        </p:nvSpPr>
        <p:spPr>
          <a:xfrm>
            <a:off x="411164" y="6634164"/>
            <a:ext cx="7617220" cy="355600"/>
          </a:xfrm>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8607492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043089"/>
      </p:ext>
    </p:extLst>
  </p:cSld>
  <p:clrMapOvr>
    <a:masterClrMapping/>
  </p:clrMapOvr>
  <p:transition>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762001" y="1010266"/>
            <a:ext cx="7924800" cy="33117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838200" y="1844675"/>
            <a:ext cx="8305800" cy="158226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838200" y="4427538"/>
            <a:ext cx="8305800" cy="158226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xfrm>
            <a:off x="2438189" y="6249068"/>
            <a:ext cx="2131439" cy="474493"/>
          </a:xfrm>
          <a:prstGeom prst="rect">
            <a:avLst/>
          </a:prstGeom>
        </p:spPr>
        <p:txBody>
          <a:bodyPr lIns="91429" tIns="45715" rIns="91429" bIns="45715"/>
          <a:lstStyle>
            <a:lvl1pPr>
              <a:defRPr/>
            </a:lvl1pPr>
          </a:lstStyle>
          <a:p>
            <a:pPr fontAlgn="base">
              <a:lnSpc>
                <a:spcPct val="90000"/>
              </a:lnSpc>
              <a:spcBef>
                <a:spcPct val="50000"/>
              </a:spcBef>
              <a:spcAft>
                <a:spcPct val="0"/>
              </a:spcAft>
              <a:defRPr/>
            </a:pPr>
            <a:endParaRPr lang="de-DE" sz="2000">
              <a:solidFill>
                <a:srgbClr val="000000"/>
              </a:solidFill>
            </a:endParaRPr>
          </a:p>
        </p:txBody>
      </p:sp>
      <p:sp>
        <p:nvSpPr>
          <p:cNvPr id="6" name="Rectangle 12"/>
          <p:cNvSpPr>
            <a:spLocks noGrp="1" noChangeArrowheads="1"/>
          </p:cNvSpPr>
          <p:nvPr>
            <p:ph type="ftr" sz="quarter" idx="11"/>
          </p:nvPr>
        </p:nvSpPr>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
        <p:nvSpPr>
          <p:cNvPr id="7" name="Rectangle 13"/>
          <p:cNvSpPr>
            <a:spLocks noGrp="1" noChangeArrowheads="1"/>
          </p:cNvSpPr>
          <p:nvPr>
            <p:ph type="sldNum" sz="quarter" idx="12"/>
          </p:nvPr>
        </p:nvSpPr>
        <p:spPr>
          <a:xfrm>
            <a:off x="83803" y="6242742"/>
            <a:ext cx="588201" cy="488727"/>
          </a:xfrm>
          <a:prstGeom prst="rect">
            <a:avLst/>
          </a:prstGeom>
        </p:spPr>
        <p:txBody>
          <a:bodyPr lIns="91429" tIns="45715" rIns="91429" bIns="45715"/>
          <a:lstStyle>
            <a:lvl1pPr>
              <a:defRPr/>
            </a:lvl1pPr>
          </a:lstStyle>
          <a:p>
            <a:pPr fontAlgn="base">
              <a:lnSpc>
                <a:spcPct val="90000"/>
              </a:lnSpc>
              <a:spcBef>
                <a:spcPct val="50000"/>
              </a:spcBef>
              <a:spcAft>
                <a:spcPct val="0"/>
              </a:spcAft>
              <a:defRPr/>
            </a:pPr>
            <a:fld id="{E0974BD6-39FA-4282-8B0F-071401DE9267}" type="slidenum">
              <a:rPr lang="de-DE" sz="2000">
                <a:solidFill>
                  <a:srgbClr val="000000"/>
                </a:solidFill>
              </a:rPr>
              <a:pPr fontAlgn="base">
                <a:lnSpc>
                  <a:spcPct val="90000"/>
                </a:lnSpc>
                <a:spcBef>
                  <a:spcPct val="50000"/>
                </a:spcBef>
                <a:spcAft>
                  <a:spcPct val="0"/>
                </a:spcAft>
                <a:defRPr/>
              </a:pPr>
              <a:t>‹Nr.›</a:t>
            </a:fld>
            <a:endParaRPr lang="de-DE" sz="2000" dirty="0">
              <a:solidFill>
                <a:srgbClr val="000000"/>
              </a:solidFill>
            </a:endParaRPr>
          </a:p>
        </p:txBody>
      </p:sp>
    </p:spTree>
    <p:extLst>
      <p:ext uri="{BB962C8B-B14F-4D97-AF65-F5344CB8AC3E}">
        <p14:creationId xmlns:p14="http://schemas.microsoft.com/office/powerpoint/2010/main" val="1312780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90182" y="969308"/>
            <a:ext cx="7689309" cy="332399"/>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09156" y="1651248"/>
            <a:ext cx="7670335" cy="276999"/>
          </a:xfrm>
        </p:spPr>
        <p:txBody>
          <a:bodyPr/>
          <a:lstStyle/>
          <a:p>
            <a:pPr lvl="0"/>
            <a:endParaRPr lang="de-DE" noProof="0"/>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284182659"/>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269279"/>
            <a:ext cx="7772400" cy="33117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551954"/>
          </a:xfrm>
        </p:spPr>
        <p:txBody>
          <a:bodyPr/>
          <a:lstStyle>
            <a:lvl1pPr marL="0" indent="0" algn="ctr">
              <a:buNone/>
              <a:defRPr/>
            </a:lvl1pPr>
            <a:lvl2pPr marL="457147" indent="0" algn="ctr">
              <a:buNone/>
              <a:defRPr/>
            </a:lvl2pPr>
            <a:lvl3pPr marL="914295" indent="0" algn="ctr">
              <a:buNone/>
              <a:defRPr/>
            </a:lvl3pPr>
            <a:lvl4pPr marL="1371442" indent="0" algn="ctr">
              <a:buNone/>
              <a:defRPr/>
            </a:lvl4pPr>
            <a:lvl5pPr marL="1828590" indent="0" algn="ctr">
              <a:buNone/>
              <a:defRPr/>
            </a:lvl5pPr>
            <a:lvl6pPr marL="2285738" indent="0" algn="ctr">
              <a:buNone/>
              <a:defRPr/>
            </a:lvl6pPr>
            <a:lvl7pPr marL="2742885" indent="0" algn="ctr">
              <a:buNone/>
              <a:defRPr/>
            </a:lvl7pPr>
            <a:lvl8pPr marL="3200033" indent="0" algn="ctr">
              <a:buNone/>
              <a:defRPr/>
            </a:lvl8pPr>
            <a:lvl9pPr marL="3657180" indent="0" algn="ctr">
              <a:buNone/>
              <a:defRPr/>
            </a:lvl9pPr>
          </a:lstStyle>
          <a:p>
            <a:r>
              <a:rPr lang="de-DE" smtClean="0"/>
              <a:t>Formatvorlage des Untertitelmasters durch Klicken bearbeiten</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083701875"/>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509588" y="1651001"/>
            <a:ext cx="7669212" cy="158226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xfrm>
            <a:off x="411164" y="6634164"/>
            <a:ext cx="7689228" cy="355600"/>
          </a:xfrm>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927367666"/>
      </p:ext>
    </p:extLst>
  </p:cSld>
  <p:clrMapOvr>
    <a:masterClrMapping/>
  </p:clrMapOvr>
  <p:transition spd="med">
    <p:zoom/>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103907"/>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4130924"/>
            <a:ext cx="7772400" cy="275977"/>
          </a:xfrm>
        </p:spPr>
        <p:txBody>
          <a:bodyPr anchor="b"/>
          <a:lstStyle>
            <a:lvl1pPr marL="0" indent="0">
              <a:buNone/>
              <a:defRPr sz="2000"/>
            </a:lvl1pPr>
            <a:lvl2pPr marL="457147" indent="0">
              <a:buNone/>
              <a:defRPr sz="1800"/>
            </a:lvl2pPr>
            <a:lvl3pPr marL="914295" indent="0">
              <a:buNone/>
              <a:defRPr sz="1600"/>
            </a:lvl3pPr>
            <a:lvl4pPr marL="1371442" indent="0">
              <a:buNone/>
              <a:defRPr sz="1400"/>
            </a:lvl4pPr>
            <a:lvl5pPr marL="1828590" indent="0">
              <a:buNone/>
              <a:defRPr sz="1400"/>
            </a:lvl5pPr>
            <a:lvl6pPr marL="2285738" indent="0">
              <a:buNone/>
              <a:defRPr sz="1400"/>
            </a:lvl6pPr>
            <a:lvl7pPr marL="2742885" indent="0">
              <a:buNone/>
              <a:defRPr sz="1400"/>
            </a:lvl7pPr>
            <a:lvl8pPr marL="3200033" indent="0">
              <a:buNone/>
              <a:defRPr sz="1400"/>
            </a:lvl8pPr>
            <a:lvl9pPr marL="3657180" indent="0">
              <a:buNone/>
              <a:defRPr sz="1400"/>
            </a:lvl9pPr>
          </a:lstStyle>
          <a:p>
            <a:pPr lvl="0"/>
            <a:r>
              <a:rPr lang="de-DE" smtClean="0"/>
              <a:t>Textmasterformate durch Klicken bearbeiten</a:t>
            </a:r>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148174556"/>
      </p:ext>
    </p:extLst>
  </p:cSld>
  <p:clrMapOvr>
    <a:masterClrMapping/>
  </p:clrMapOvr>
  <p:transition spd="med">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589" y="1651001"/>
            <a:ext cx="3757612" cy="26309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19601" y="1651001"/>
            <a:ext cx="3759200" cy="26309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821313489"/>
      </p:ext>
    </p:extLst>
  </p:cSld>
  <p:clrMapOvr>
    <a:masterClrMapping/>
  </p:clrMapOvr>
  <p:transition spd="med">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1086466"/>
            <a:ext cx="8229600" cy="331172"/>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12531"/>
            <a:ext cx="4040188" cy="662344"/>
          </a:xfrm>
        </p:spPr>
        <p:txBody>
          <a:bodyPr anchor="b"/>
          <a:lstStyle>
            <a:lvl1pPr marL="0" indent="0">
              <a:buNone/>
              <a:defRPr sz="2400" b="1"/>
            </a:lvl1pPr>
            <a:lvl2pPr marL="457147" indent="0">
              <a:buNone/>
              <a:defRPr sz="2000" b="1"/>
            </a:lvl2pPr>
            <a:lvl3pPr marL="914295" indent="0">
              <a:buNone/>
              <a:defRPr sz="1800" b="1"/>
            </a:lvl3pPr>
            <a:lvl4pPr marL="1371442" indent="0">
              <a:buNone/>
              <a:defRPr sz="1600" b="1"/>
            </a:lvl4pPr>
            <a:lvl5pPr marL="1828590" indent="0">
              <a:buNone/>
              <a:defRPr sz="1600" b="1"/>
            </a:lvl5pPr>
            <a:lvl6pPr marL="2285738" indent="0">
              <a:buNone/>
              <a:defRPr sz="1600" b="1"/>
            </a:lvl6pPr>
            <a:lvl7pPr marL="2742885" indent="0">
              <a:buNone/>
              <a:defRPr sz="1600" b="1"/>
            </a:lvl7pPr>
            <a:lvl8pPr marL="3200033" indent="0">
              <a:buNone/>
              <a:defRPr sz="1600" b="1"/>
            </a:lvl8pPr>
            <a:lvl9pPr marL="365718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1" y="2174875"/>
            <a:ext cx="4040188" cy="195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12531"/>
            <a:ext cx="4041775" cy="662344"/>
          </a:xfrm>
        </p:spPr>
        <p:txBody>
          <a:bodyPr anchor="b"/>
          <a:lstStyle>
            <a:lvl1pPr marL="0" indent="0">
              <a:buNone/>
              <a:defRPr sz="2400" b="1"/>
            </a:lvl1pPr>
            <a:lvl2pPr marL="457147" indent="0">
              <a:buNone/>
              <a:defRPr sz="2000" b="1"/>
            </a:lvl2pPr>
            <a:lvl3pPr marL="914295" indent="0">
              <a:buNone/>
              <a:defRPr sz="1800" b="1"/>
            </a:lvl3pPr>
            <a:lvl4pPr marL="1371442" indent="0">
              <a:buNone/>
              <a:defRPr sz="1600" b="1"/>
            </a:lvl4pPr>
            <a:lvl5pPr marL="1828590" indent="0">
              <a:buNone/>
              <a:defRPr sz="1600" b="1"/>
            </a:lvl5pPr>
            <a:lvl6pPr marL="2285738" indent="0">
              <a:buNone/>
              <a:defRPr sz="1600" b="1"/>
            </a:lvl6pPr>
            <a:lvl7pPr marL="2742885" indent="0">
              <a:buNone/>
              <a:defRPr sz="1600" b="1"/>
            </a:lvl7pPr>
            <a:lvl8pPr marL="3200033" indent="0">
              <a:buNone/>
              <a:defRPr sz="1600" b="1"/>
            </a:lvl8pPr>
            <a:lvl9pPr marL="365718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195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285121445"/>
      </p:ext>
    </p:extLst>
  </p:cSld>
  <p:clrMapOvr>
    <a:masterClrMapping/>
  </p:clrMapOvr>
  <p:transition spd="med">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611347262"/>
      </p:ext>
    </p:extLst>
  </p:cSld>
  <p:clrMapOvr>
    <a:masterClrMapping/>
  </p:clrMapOvr>
  <p:transition spd="med">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xfrm>
            <a:off x="411164" y="6634164"/>
            <a:ext cx="7761236" cy="355600"/>
          </a:xfrm>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158347657"/>
      </p:ext>
    </p:extLst>
  </p:cSld>
  <p:clrMapOvr>
    <a:masterClrMapping/>
  </p:clrMapOvr>
  <p:transition spd="med">
    <p:zoom/>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883146"/>
            <a:ext cx="3008313" cy="551954"/>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0" cy="25757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386367"/>
          </a:xfrm>
        </p:spPr>
        <p:txBody>
          <a:bodyPr/>
          <a:lstStyle>
            <a:lvl1pPr marL="0" indent="0">
              <a:buNone/>
              <a:defRPr sz="1400"/>
            </a:lvl1pPr>
            <a:lvl2pPr marL="457147" indent="0">
              <a:buNone/>
              <a:defRPr sz="1200"/>
            </a:lvl2pPr>
            <a:lvl3pPr marL="914295" indent="0">
              <a:buNone/>
              <a:defRPr sz="1000"/>
            </a:lvl3pPr>
            <a:lvl4pPr marL="1371442" indent="0">
              <a:buNone/>
              <a:defRPr sz="900"/>
            </a:lvl4pPr>
            <a:lvl5pPr marL="1828590" indent="0">
              <a:buNone/>
              <a:defRPr sz="900"/>
            </a:lvl5pPr>
            <a:lvl6pPr marL="2285738" indent="0">
              <a:buNone/>
              <a:defRPr sz="900"/>
            </a:lvl6pPr>
            <a:lvl7pPr marL="2742885" indent="0">
              <a:buNone/>
              <a:defRPr sz="900"/>
            </a:lvl7pPr>
            <a:lvl8pPr marL="3200033" indent="0">
              <a:buNone/>
              <a:defRPr sz="900"/>
            </a:lvl8pPr>
            <a:lvl9pPr marL="3657180" indent="0">
              <a:buNone/>
              <a:defRPr sz="900"/>
            </a:lvl9pPr>
          </a:lstStyle>
          <a:p>
            <a:pPr lvl="0"/>
            <a:r>
              <a:rPr lang="de-DE" smtClean="0"/>
              <a:t>Textmasterformate durch Klicken bearbeiten</a:t>
            </a:r>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482877740"/>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5" y="883146"/>
            <a:ext cx="3008313" cy="551954"/>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5"/>
            <a:ext cx="5111750" cy="5853113"/>
          </a:xfrm>
          <a:prstGeom prst="rect">
            <a:avLst/>
          </a:prstGeom>
        </p:spPr>
        <p:txBody>
          <a:bodyPr lIns="91385" tIns="45695" rIns="91385" bIns="4569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5" y="1435105"/>
            <a:ext cx="3008313" cy="4691063"/>
          </a:xfrm>
          <a:prstGeom prst="rect">
            <a:avLst/>
          </a:prstGeom>
        </p:spPr>
        <p:txBody>
          <a:bodyPr lIns="91385" tIns="45695" rIns="91385" bIns="45695"/>
          <a:lstStyle>
            <a:lvl1pPr marL="0" indent="0">
              <a:buNone/>
              <a:defRPr sz="1400"/>
            </a:lvl1pPr>
            <a:lvl2pPr marL="456938" indent="0">
              <a:buNone/>
              <a:defRPr sz="1200"/>
            </a:lvl2pPr>
            <a:lvl3pPr marL="913876" indent="0">
              <a:buNone/>
              <a:defRPr sz="1000"/>
            </a:lvl3pPr>
            <a:lvl4pPr marL="1370812" indent="0">
              <a:buNone/>
              <a:defRPr sz="900"/>
            </a:lvl4pPr>
            <a:lvl5pPr marL="1827750" indent="0">
              <a:buNone/>
              <a:defRPr sz="900"/>
            </a:lvl5pPr>
            <a:lvl6pPr marL="2284690" indent="0">
              <a:buNone/>
              <a:defRPr sz="900"/>
            </a:lvl6pPr>
            <a:lvl7pPr marL="2741626" indent="0">
              <a:buNone/>
              <a:defRPr sz="900"/>
            </a:lvl7pPr>
            <a:lvl8pPr marL="3198563" indent="0">
              <a:buNone/>
              <a:defRPr sz="900"/>
            </a:lvl8pPr>
            <a:lvl9pPr marL="36555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453461246"/>
      </p:ext>
    </p:extLst>
  </p:cSld>
  <p:clrMapOvr>
    <a:masterClrMapping/>
  </p:clrMapOvr>
  <p:transition>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091362"/>
            <a:ext cx="5486400" cy="275977"/>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41563"/>
          </a:xfrm>
        </p:spPr>
        <p:txBody>
          <a:bodyPr/>
          <a:lstStyle>
            <a:lvl1pPr marL="0" indent="0">
              <a:buNone/>
              <a:defRPr sz="3200"/>
            </a:lvl1pPr>
            <a:lvl2pPr marL="457147" indent="0">
              <a:buNone/>
              <a:defRPr sz="2800"/>
            </a:lvl2pPr>
            <a:lvl3pPr marL="914295" indent="0">
              <a:buNone/>
              <a:defRPr sz="2400"/>
            </a:lvl3pPr>
            <a:lvl4pPr marL="1371442" indent="0">
              <a:buNone/>
              <a:defRPr sz="2000"/>
            </a:lvl4pPr>
            <a:lvl5pPr marL="1828590" indent="0">
              <a:buNone/>
              <a:defRPr sz="2000"/>
            </a:lvl5pPr>
            <a:lvl6pPr marL="2285738" indent="0">
              <a:buNone/>
              <a:defRPr sz="2000"/>
            </a:lvl6pPr>
            <a:lvl7pPr marL="2742885" indent="0">
              <a:buNone/>
              <a:defRPr sz="2000"/>
            </a:lvl7pPr>
            <a:lvl8pPr marL="3200033" indent="0">
              <a:buNone/>
              <a:defRPr sz="2000"/>
            </a:lvl8pPr>
            <a:lvl9pPr marL="365718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193184"/>
          </a:xfrm>
        </p:spPr>
        <p:txBody>
          <a:bodyPr/>
          <a:lstStyle>
            <a:lvl1pPr marL="0" indent="0">
              <a:buNone/>
              <a:defRPr sz="1400"/>
            </a:lvl1pPr>
            <a:lvl2pPr marL="457147" indent="0">
              <a:buNone/>
              <a:defRPr sz="1200"/>
            </a:lvl2pPr>
            <a:lvl3pPr marL="914295" indent="0">
              <a:buNone/>
              <a:defRPr sz="1000"/>
            </a:lvl3pPr>
            <a:lvl4pPr marL="1371442" indent="0">
              <a:buNone/>
              <a:defRPr sz="900"/>
            </a:lvl4pPr>
            <a:lvl5pPr marL="1828590" indent="0">
              <a:buNone/>
              <a:defRPr sz="900"/>
            </a:lvl5pPr>
            <a:lvl6pPr marL="2285738" indent="0">
              <a:buNone/>
              <a:defRPr sz="900"/>
            </a:lvl6pPr>
            <a:lvl7pPr marL="2742885" indent="0">
              <a:buNone/>
              <a:defRPr sz="900"/>
            </a:lvl7pPr>
            <a:lvl8pPr marL="3200033" indent="0">
              <a:buNone/>
              <a:defRPr sz="900"/>
            </a:lvl8pPr>
            <a:lvl9pPr marL="3657180" indent="0">
              <a:buNone/>
              <a:defRPr sz="900"/>
            </a:lvl9pPr>
          </a:lstStyle>
          <a:p>
            <a:pPr lvl="0"/>
            <a:r>
              <a:rPr lang="de-DE" smtClean="0"/>
              <a:t>Textmasterformate durch Klicken bearbeiten</a:t>
            </a:r>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809246748"/>
      </p:ext>
    </p:extLst>
  </p:cSld>
  <p:clrMapOvr>
    <a:masterClrMapping/>
  </p:clrMapOvr>
  <p:transition spd="med">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7356" y="1651001"/>
            <a:ext cx="8436156" cy="1835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008373393"/>
      </p:ext>
    </p:extLst>
  </p:cSld>
  <p:clrMapOvr>
    <a:masterClrMapping/>
  </p:clrMapOvr>
  <p:transition spd="med">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57925" y="646113"/>
            <a:ext cx="997196" cy="28400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347847" y="646113"/>
            <a:ext cx="2757678" cy="284003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217036337"/>
      </p:ext>
    </p:extLst>
  </p:cSld>
  <p:clrMapOvr>
    <a:masterClrMapping/>
  </p:clrMapOvr>
  <p:transition spd="med">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9589" y="1651000"/>
            <a:ext cx="3757612"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19601" y="1651000"/>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19601" y="2644775"/>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3"/>
          <p:cNvSpPr>
            <a:spLocks noGrp="1" noChangeArrowheads="1"/>
          </p:cNvSpPr>
          <p:nvPr>
            <p:ph type="ftr" sz="quarter" idx="10"/>
          </p:nvPr>
        </p:nvSpPr>
        <p:spPr>
          <a:xfrm>
            <a:off x="411164" y="6634164"/>
            <a:ext cx="7833244" cy="355600"/>
          </a:xfrm>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571726257"/>
      </p:ext>
    </p:extLst>
  </p:cSld>
  <p:clrMapOvr>
    <a:masterClrMapping/>
  </p:clrMapOvr>
  <p:transition spd="med">
    <p:zoom/>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09588" y="1651001"/>
            <a:ext cx="7669212" cy="275977"/>
          </a:xfrm>
        </p:spPr>
        <p:txBody>
          <a:bodyPr/>
          <a:lstStyle/>
          <a:p>
            <a:pPr lvl="0"/>
            <a:endParaRPr lang="de-DE" noProof="0" smtClean="0"/>
          </a:p>
        </p:txBody>
      </p:sp>
      <p:sp>
        <p:nvSpPr>
          <p:cNvPr id="4" name="Rectangle 3"/>
          <p:cNvSpPr>
            <a:spLocks noGrp="1" noChangeArrowheads="1"/>
          </p:cNvSpPr>
          <p:nvPr>
            <p:ph type="ftr" sz="quarter" idx="10"/>
          </p:nvPr>
        </p:nvSpPr>
        <p:spPr>
          <a:xfrm>
            <a:off x="411164" y="6634164"/>
            <a:ext cx="7545212" cy="355600"/>
          </a:xfrm>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338167057"/>
      </p:ext>
    </p:extLst>
  </p:cSld>
  <p:clrMapOvr>
    <a:masterClrMapping/>
  </p:clrMapOvr>
  <p:transition spd="med">
    <p:zoom/>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589" y="1651000"/>
            <a:ext cx="3757612"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419601" y="1651000"/>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345624382"/>
      </p:ext>
    </p:extLst>
  </p:cSld>
  <p:clrMapOvr>
    <a:masterClrMapping/>
  </p:clrMapOvr>
  <p:transition spd="med">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589" y="1651000"/>
            <a:ext cx="3757612"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19601" y="1651000"/>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19601" y="2644775"/>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3"/>
          <p:cNvSpPr>
            <a:spLocks noGrp="1" noChangeArrowheads="1"/>
          </p:cNvSpPr>
          <p:nvPr>
            <p:ph type="ftr" sz="quarter" idx="10"/>
          </p:nvPr>
        </p:nvSpPr>
        <p:spPr>
          <a:xfrm>
            <a:off x="411164" y="6634164"/>
            <a:ext cx="7617220" cy="355600"/>
          </a:xfrm>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209758757"/>
      </p:ext>
    </p:extLst>
  </p:cSld>
  <p:clrMapOvr>
    <a:masterClrMapping/>
  </p:clrMapOvr>
  <p:transition spd="med">
    <p:zoom/>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7688262" cy="33117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9589" y="1651000"/>
            <a:ext cx="3757612"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19601" y="1651000"/>
            <a:ext cx="3759200" cy="185824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ftr" sz="quarter" idx="10"/>
          </p:nvPr>
        </p:nvSpPr>
        <p:spPr>
          <a:ln/>
        </p:spPr>
        <p:txBody>
          <a:bodyPr/>
          <a:lstStyle>
            <a:lvl1pPr>
              <a:defRPr/>
            </a:lvl1pPr>
          </a:lstStyle>
          <a:p>
            <a:pPr>
              <a:defRPr/>
            </a:pPr>
            <a:r>
              <a:rPr lang="de-DE" smtClean="0"/>
              <a:t>Markus Bremer, Dienstbesprechung Jobcenter, Fragen rund ums Studium</a:t>
            </a:r>
            <a:endParaRPr lang="de-DE"/>
          </a:p>
        </p:txBody>
      </p:sp>
    </p:spTree>
    <p:extLst>
      <p:ext uri="{BB962C8B-B14F-4D97-AF65-F5344CB8AC3E}">
        <p14:creationId xmlns:p14="http://schemas.microsoft.com/office/powerpoint/2010/main" val="9397233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269279"/>
            <a:ext cx="7772400" cy="33117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551954"/>
          </a:xfrm>
        </p:spPr>
        <p:txBody>
          <a:bodyPr/>
          <a:lstStyle>
            <a:lvl1pPr marL="0" indent="0" algn="ctr">
              <a:buNone/>
              <a:defRPr/>
            </a:lvl1pPr>
            <a:lvl2pPr marL="457147" indent="0" algn="ctr">
              <a:buNone/>
              <a:defRPr/>
            </a:lvl2pPr>
            <a:lvl3pPr marL="914295" indent="0" algn="ctr">
              <a:buNone/>
              <a:defRPr/>
            </a:lvl3pPr>
            <a:lvl4pPr marL="1371442" indent="0" algn="ctr">
              <a:buNone/>
              <a:defRPr/>
            </a:lvl4pPr>
            <a:lvl5pPr marL="1828590" indent="0" algn="ctr">
              <a:buNone/>
              <a:defRPr/>
            </a:lvl5pPr>
            <a:lvl6pPr marL="2285738" indent="0" algn="ctr">
              <a:buNone/>
              <a:defRPr/>
            </a:lvl6pPr>
            <a:lvl7pPr marL="2742885" indent="0" algn="ctr">
              <a:buNone/>
              <a:defRPr/>
            </a:lvl7pPr>
            <a:lvl8pPr marL="3200033" indent="0" algn="ctr">
              <a:buNone/>
              <a:defRPr/>
            </a:lvl8pPr>
            <a:lvl9pPr marL="3657180" indent="0" algn="ctr">
              <a:buNone/>
              <a:defRPr/>
            </a:lvl9pPr>
          </a:lstStyle>
          <a:p>
            <a:r>
              <a:rPr lang="de-DE" smtClean="0"/>
              <a:t>Formatvorlage des Untertitelmasters durch Klicken bearbeiten</a:t>
            </a:r>
            <a:endParaRPr lang="de-DE"/>
          </a:p>
        </p:txBody>
      </p:sp>
      <p:sp>
        <p:nvSpPr>
          <p:cNvPr id="4"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113197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1646239" y="2840039"/>
            <a:ext cx="6532562" cy="158226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78359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091366"/>
            <a:ext cx="5486400" cy="275977"/>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lIns="91385" tIns="45695" rIns="91385" bIns="45695"/>
          <a:lstStyle>
            <a:lvl1pPr marL="0" indent="0">
              <a:buNone/>
              <a:defRPr sz="3200"/>
            </a:lvl1pPr>
            <a:lvl2pPr marL="456938" indent="0">
              <a:buNone/>
              <a:defRPr sz="2800"/>
            </a:lvl2pPr>
            <a:lvl3pPr marL="913876" indent="0">
              <a:buNone/>
              <a:defRPr sz="2400"/>
            </a:lvl3pPr>
            <a:lvl4pPr marL="1370812" indent="0">
              <a:buNone/>
              <a:defRPr sz="2000"/>
            </a:lvl4pPr>
            <a:lvl5pPr marL="1827750" indent="0">
              <a:buNone/>
              <a:defRPr sz="2000"/>
            </a:lvl5pPr>
            <a:lvl6pPr marL="2284690" indent="0">
              <a:buNone/>
              <a:defRPr sz="2000"/>
            </a:lvl6pPr>
            <a:lvl7pPr marL="2741626" indent="0">
              <a:buNone/>
              <a:defRPr sz="2000"/>
            </a:lvl7pPr>
            <a:lvl8pPr marL="3198563" indent="0">
              <a:buNone/>
              <a:defRPr sz="2000"/>
            </a:lvl8pPr>
            <a:lvl9pPr marL="36555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lIns="91385" tIns="45695" rIns="91385" bIns="45695"/>
          <a:lstStyle>
            <a:lvl1pPr marL="0" indent="0">
              <a:buNone/>
              <a:defRPr sz="1400"/>
            </a:lvl1pPr>
            <a:lvl2pPr marL="456938" indent="0">
              <a:buNone/>
              <a:defRPr sz="1200"/>
            </a:lvl2pPr>
            <a:lvl3pPr marL="913876" indent="0">
              <a:buNone/>
              <a:defRPr sz="1000"/>
            </a:lvl3pPr>
            <a:lvl4pPr marL="1370812" indent="0">
              <a:buNone/>
              <a:defRPr sz="900"/>
            </a:lvl4pPr>
            <a:lvl5pPr marL="1827750" indent="0">
              <a:buNone/>
              <a:defRPr sz="900"/>
            </a:lvl5pPr>
            <a:lvl6pPr marL="2284690" indent="0">
              <a:buNone/>
              <a:defRPr sz="900"/>
            </a:lvl6pPr>
            <a:lvl7pPr marL="2741626" indent="0">
              <a:buNone/>
              <a:defRPr sz="900"/>
            </a:lvl7pPr>
            <a:lvl8pPr marL="3198563" indent="0">
              <a:buNone/>
              <a:defRPr sz="900"/>
            </a:lvl8pPr>
            <a:lvl9pPr marL="36555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835831700"/>
      </p:ext>
    </p:extLst>
  </p:cSld>
  <p:clrMapOvr>
    <a:masterClrMapping/>
  </p:clrMapOvr>
  <p:transition>
    <p:zo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655860"/>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4130924"/>
            <a:ext cx="7772400" cy="275977"/>
          </a:xfrm>
        </p:spPr>
        <p:txBody>
          <a:bodyPr anchor="b"/>
          <a:lstStyle>
            <a:lvl1pPr marL="0" indent="0">
              <a:buNone/>
              <a:defRPr sz="2000"/>
            </a:lvl1pPr>
            <a:lvl2pPr marL="457147" indent="0">
              <a:buNone/>
              <a:defRPr sz="1800"/>
            </a:lvl2pPr>
            <a:lvl3pPr marL="914295" indent="0">
              <a:buNone/>
              <a:defRPr sz="1600"/>
            </a:lvl3pPr>
            <a:lvl4pPr marL="1371442" indent="0">
              <a:buNone/>
              <a:defRPr sz="1400"/>
            </a:lvl4pPr>
            <a:lvl5pPr marL="1828590" indent="0">
              <a:buNone/>
              <a:defRPr sz="1400"/>
            </a:lvl5pPr>
            <a:lvl6pPr marL="2285738" indent="0">
              <a:buNone/>
              <a:defRPr sz="1400"/>
            </a:lvl6pPr>
            <a:lvl7pPr marL="2742885" indent="0">
              <a:buNone/>
              <a:defRPr sz="1400"/>
            </a:lvl7pPr>
            <a:lvl8pPr marL="3200033" indent="0">
              <a:buNone/>
              <a:defRPr sz="1400"/>
            </a:lvl8pPr>
            <a:lvl9pPr marL="3657180" indent="0">
              <a:buNone/>
              <a:defRPr sz="1400"/>
            </a:lvl9pPr>
          </a:lstStyle>
          <a:p>
            <a:pPr lvl="0"/>
            <a:r>
              <a:rPr lang="de-DE" smtClean="0"/>
              <a:t>Textmasterformate durch Klicken bearbeiten</a:t>
            </a:r>
          </a:p>
        </p:txBody>
      </p:sp>
      <p:sp>
        <p:nvSpPr>
          <p:cNvPr id="4"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5665349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646238" y="2840039"/>
            <a:ext cx="3189287" cy="29069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87926" y="2840039"/>
            <a:ext cx="3190875" cy="29069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39725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1086466"/>
            <a:ext cx="8229600" cy="331172"/>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12531"/>
            <a:ext cx="4040188" cy="662344"/>
          </a:xfrm>
        </p:spPr>
        <p:txBody>
          <a:bodyPr anchor="b"/>
          <a:lstStyle>
            <a:lvl1pPr marL="0" indent="0">
              <a:buNone/>
              <a:defRPr sz="2400" b="1"/>
            </a:lvl1pPr>
            <a:lvl2pPr marL="457147" indent="0">
              <a:buNone/>
              <a:defRPr sz="2000" b="1"/>
            </a:lvl2pPr>
            <a:lvl3pPr marL="914295" indent="0">
              <a:buNone/>
              <a:defRPr sz="1800" b="1"/>
            </a:lvl3pPr>
            <a:lvl4pPr marL="1371442" indent="0">
              <a:buNone/>
              <a:defRPr sz="1600" b="1"/>
            </a:lvl4pPr>
            <a:lvl5pPr marL="1828590" indent="0">
              <a:buNone/>
              <a:defRPr sz="1600" b="1"/>
            </a:lvl5pPr>
            <a:lvl6pPr marL="2285738" indent="0">
              <a:buNone/>
              <a:defRPr sz="1600" b="1"/>
            </a:lvl6pPr>
            <a:lvl7pPr marL="2742885" indent="0">
              <a:buNone/>
              <a:defRPr sz="1600" b="1"/>
            </a:lvl7pPr>
            <a:lvl8pPr marL="3200033" indent="0">
              <a:buNone/>
              <a:defRPr sz="1600" b="1"/>
            </a:lvl8pPr>
            <a:lvl9pPr marL="365718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1" y="2174875"/>
            <a:ext cx="4040188" cy="195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12531"/>
            <a:ext cx="4041775" cy="662344"/>
          </a:xfrm>
        </p:spPr>
        <p:txBody>
          <a:bodyPr anchor="b"/>
          <a:lstStyle>
            <a:lvl1pPr marL="0" indent="0">
              <a:buNone/>
              <a:defRPr sz="2400" b="1"/>
            </a:lvl1pPr>
            <a:lvl2pPr marL="457147" indent="0">
              <a:buNone/>
              <a:defRPr sz="2000" b="1"/>
            </a:lvl2pPr>
            <a:lvl3pPr marL="914295" indent="0">
              <a:buNone/>
              <a:defRPr sz="1800" b="1"/>
            </a:lvl3pPr>
            <a:lvl4pPr marL="1371442" indent="0">
              <a:buNone/>
              <a:defRPr sz="1600" b="1"/>
            </a:lvl4pPr>
            <a:lvl5pPr marL="1828590" indent="0">
              <a:buNone/>
              <a:defRPr sz="1600" b="1"/>
            </a:lvl5pPr>
            <a:lvl6pPr marL="2285738" indent="0">
              <a:buNone/>
              <a:defRPr sz="1600" b="1"/>
            </a:lvl6pPr>
            <a:lvl7pPr marL="2742885" indent="0">
              <a:buNone/>
              <a:defRPr sz="1600" b="1"/>
            </a:lvl7pPr>
            <a:lvl8pPr marL="3200033" indent="0">
              <a:buNone/>
              <a:defRPr sz="1600" b="1"/>
            </a:lvl8pPr>
            <a:lvl9pPr marL="365718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195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0424655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636064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3914466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607170"/>
            <a:ext cx="3008313" cy="827931"/>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0" cy="25757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386367"/>
          </a:xfrm>
        </p:spPr>
        <p:txBody>
          <a:bodyPr/>
          <a:lstStyle>
            <a:lvl1pPr marL="0" indent="0">
              <a:buNone/>
              <a:defRPr sz="1400"/>
            </a:lvl1pPr>
            <a:lvl2pPr marL="457147" indent="0">
              <a:buNone/>
              <a:defRPr sz="1200"/>
            </a:lvl2pPr>
            <a:lvl3pPr marL="914295" indent="0">
              <a:buNone/>
              <a:defRPr sz="1000"/>
            </a:lvl3pPr>
            <a:lvl4pPr marL="1371442" indent="0">
              <a:buNone/>
              <a:defRPr sz="900"/>
            </a:lvl4pPr>
            <a:lvl5pPr marL="1828590" indent="0">
              <a:buNone/>
              <a:defRPr sz="900"/>
            </a:lvl5pPr>
            <a:lvl6pPr marL="2285738" indent="0">
              <a:buNone/>
              <a:defRPr sz="900"/>
            </a:lvl6pPr>
            <a:lvl7pPr marL="2742885" indent="0">
              <a:buNone/>
              <a:defRPr sz="900"/>
            </a:lvl7pPr>
            <a:lvl8pPr marL="3200033" indent="0">
              <a:buNone/>
              <a:defRPr sz="900"/>
            </a:lvl8pPr>
            <a:lvl9pPr marL="3657180" indent="0">
              <a:buNone/>
              <a:defRPr sz="900"/>
            </a:lvl9pPr>
          </a:lstStyle>
          <a:p>
            <a:pPr lvl="0"/>
            <a:r>
              <a:rPr lang="de-DE" smtClean="0"/>
              <a:t>Textmasterformate durch Klicken bearbeiten</a:t>
            </a:r>
          </a:p>
        </p:txBody>
      </p:sp>
      <p:sp>
        <p:nvSpPr>
          <p:cNvPr id="5"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8811972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41563"/>
          </a:xfrm>
        </p:spPr>
        <p:txBody>
          <a:bodyPr/>
          <a:lstStyle>
            <a:lvl1pPr marL="0" indent="0">
              <a:buNone/>
              <a:defRPr sz="3200"/>
            </a:lvl1pPr>
            <a:lvl2pPr marL="457147" indent="0">
              <a:buNone/>
              <a:defRPr sz="2800"/>
            </a:lvl2pPr>
            <a:lvl3pPr marL="914295" indent="0">
              <a:buNone/>
              <a:defRPr sz="2400"/>
            </a:lvl3pPr>
            <a:lvl4pPr marL="1371442" indent="0">
              <a:buNone/>
              <a:defRPr sz="2000"/>
            </a:lvl4pPr>
            <a:lvl5pPr marL="1828590" indent="0">
              <a:buNone/>
              <a:defRPr sz="2000"/>
            </a:lvl5pPr>
            <a:lvl6pPr marL="2285738" indent="0">
              <a:buNone/>
              <a:defRPr sz="2000"/>
            </a:lvl6pPr>
            <a:lvl7pPr marL="2742885" indent="0">
              <a:buNone/>
              <a:defRPr sz="2000"/>
            </a:lvl7pPr>
            <a:lvl8pPr marL="3200033" indent="0">
              <a:buNone/>
              <a:defRPr sz="2000"/>
            </a:lvl8pPr>
            <a:lvl9pPr marL="365718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193184"/>
          </a:xfrm>
        </p:spPr>
        <p:txBody>
          <a:bodyPr/>
          <a:lstStyle>
            <a:lvl1pPr marL="0" indent="0">
              <a:buNone/>
              <a:defRPr sz="1400"/>
            </a:lvl1pPr>
            <a:lvl2pPr marL="457147" indent="0">
              <a:buNone/>
              <a:defRPr sz="1200"/>
            </a:lvl2pPr>
            <a:lvl3pPr marL="914295" indent="0">
              <a:buNone/>
              <a:defRPr sz="1000"/>
            </a:lvl3pPr>
            <a:lvl4pPr marL="1371442" indent="0">
              <a:buNone/>
              <a:defRPr sz="900"/>
            </a:lvl4pPr>
            <a:lvl5pPr marL="1828590" indent="0">
              <a:buNone/>
              <a:defRPr sz="900"/>
            </a:lvl5pPr>
            <a:lvl6pPr marL="2285738" indent="0">
              <a:buNone/>
              <a:defRPr sz="900"/>
            </a:lvl6pPr>
            <a:lvl7pPr marL="2742885" indent="0">
              <a:buNone/>
              <a:defRPr sz="900"/>
            </a:lvl7pPr>
            <a:lvl8pPr marL="3200033" indent="0">
              <a:buNone/>
              <a:defRPr sz="900"/>
            </a:lvl8pPr>
            <a:lvl9pPr marL="3657180" indent="0">
              <a:buNone/>
              <a:defRPr sz="900"/>
            </a:lvl9pPr>
          </a:lstStyle>
          <a:p>
            <a:pPr lvl="0"/>
            <a:r>
              <a:rPr lang="de-DE" smtClean="0"/>
              <a:t>Textmasterformate durch Klicken bearbeiten</a:t>
            </a:r>
          </a:p>
        </p:txBody>
      </p:sp>
      <p:sp>
        <p:nvSpPr>
          <p:cNvPr id="5"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19402059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305986" y="2840038"/>
            <a:ext cx="17484787" cy="70008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2515797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57925" y="2266951"/>
            <a:ext cx="3656386" cy="12731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23675" y="2266951"/>
            <a:ext cx="11129201" cy="12731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0"/>
          <p:cNvSpPr>
            <a:spLocks noGrp="1" noChangeArrowheads="1"/>
          </p:cNvSpPr>
          <p:nvPr>
            <p:ph type="ftr" sz="quarter" idx="10"/>
          </p:nvPr>
        </p:nvSpPr>
        <p:spPr>
          <a:ln/>
        </p:spPr>
        <p:txBody>
          <a:bodyPr/>
          <a:lstStyle>
            <a:lvl1pPr>
              <a:defRPr/>
            </a:lvl1pPr>
          </a:lstStyle>
          <a:p>
            <a:pP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32172840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0169" y="969295"/>
            <a:ext cx="7689309" cy="332399"/>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9142" y="1651234"/>
            <a:ext cx="3758480"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19417" y="1651235"/>
            <a:ext cx="3760061"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19417" y="2641343"/>
            <a:ext cx="3760061" cy="186512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0"/>
          </p:nvPr>
        </p:nvSpPr>
        <p:spPr>
          <a:xfrm>
            <a:off x="411108" y="6633407"/>
            <a:ext cx="6579316" cy="355870"/>
          </a:xfrm>
        </p:spPr>
        <p:txBody>
          <a:bodyPr/>
          <a:lstStyle>
            <a:lvl1pPr>
              <a:defRPr/>
            </a:lvl1pPr>
          </a:lstStyle>
          <a:p>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96835268"/>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5.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5.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6.pn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6.pn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image" Target="../media/image6.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heme" Target="../theme/theme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image" Target="../media/image5.png"/><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7.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8.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6.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9.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481143"/>
            <a:ext cx="9144000" cy="4125912"/>
          </a:xfrm>
          <a:prstGeom prst="rect">
            <a:avLst/>
          </a:prstGeom>
          <a:solidFill>
            <a:srgbClr val="EAEAEA"/>
          </a:solidFill>
          <a:ln w="9525">
            <a:noFill/>
            <a:miter lim="800000"/>
            <a:headEnd/>
            <a:tailEnd/>
          </a:ln>
          <a:effectLst/>
        </p:spPr>
        <p:txBody>
          <a:bodyPr wrap="none" lIns="91021" tIns="45512" rIns="91021" bIns="45512" anchor="ctr"/>
          <a:lstStyle/>
          <a:p>
            <a:pPr algn="ctr" defTabSz="913352">
              <a:lnSpc>
                <a:spcPct val="90000"/>
              </a:lnSpc>
              <a:spcBef>
                <a:spcPct val="50000"/>
              </a:spcBef>
            </a:pPr>
            <a:endParaRPr lang="de-DE" sz="2000">
              <a:solidFill>
                <a:srgbClr val="000000"/>
              </a:solidFill>
            </a:endParaRPr>
          </a:p>
        </p:txBody>
      </p:sp>
      <p:grpSp>
        <p:nvGrpSpPr>
          <p:cNvPr id="2" name="Group 3"/>
          <p:cNvGrpSpPr>
            <a:grpSpLocks/>
          </p:cNvGrpSpPr>
          <p:nvPr/>
        </p:nvGrpSpPr>
        <p:grpSpPr bwMode="auto">
          <a:xfrm>
            <a:off x="0" y="556738"/>
            <a:ext cx="9144000" cy="5815698"/>
            <a:chOff x="0" y="352"/>
            <a:chExt cx="5783" cy="3677"/>
          </a:xfrm>
        </p:grpSpPr>
        <p:sp>
          <p:nvSpPr>
            <p:cNvPr id="15364" name="Rectangle 4"/>
            <p:cNvSpPr>
              <a:spLocks noChangeArrowheads="1"/>
            </p:cNvSpPr>
            <p:nvPr userDrawn="1"/>
          </p:nvSpPr>
          <p:spPr bwMode="auto">
            <a:xfrm>
              <a:off x="0" y="352"/>
              <a:ext cx="5783" cy="233"/>
            </a:xfrm>
            <a:prstGeom prst="rect">
              <a:avLst/>
            </a:prstGeom>
            <a:solidFill>
              <a:schemeClr val="bg1"/>
            </a:solidFill>
            <a:ln w="9525" algn="ctr">
              <a:noFill/>
              <a:miter lim="800000"/>
              <a:headEnd/>
              <a:tailEnd/>
            </a:ln>
            <a:effectLst/>
          </p:spPr>
          <p:txBody>
            <a:bodyPr anchor="ctr">
              <a:spAutoFit/>
            </a:bodyPr>
            <a:lstStyle/>
            <a:p>
              <a:pPr defTabSz="913352">
                <a:lnSpc>
                  <a:spcPct val="90000"/>
                </a:lnSpc>
                <a:spcBef>
                  <a:spcPct val="50000"/>
                </a:spcBef>
              </a:pPr>
              <a:endParaRPr lang="de-DE" sz="2000">
                <a:solidFill>
                  <a:srgbClr val="000000"/>
                </a:solidFill>
              </a:endParaRPr>
            </a:p>
          </p:txBody>
        </p:sp>
        <p:sp>
          <p:nvSpPr>
            <p:cNvPr id="15365" name="Rectangle 5"/>
            <p:cNvSpPr>
              <a:spLocks noChangeArrowheads="1"/>
            </p:cNvSpPr>
            <p:nvPr userDrawn="1"/>
          </p:nvSpPr>
          <p:spPr bwMode="auto">
            <a:xfrm>
              <a:off x="0" y="3855"/>
              <a:ext cx="5783" cy="174"/>
            </a:xfrm>
            <a:prstGeom prst="rect">
              <a:avLst/>
            </a:prstGeom>
            <a:solidFill>
              <a:schemeClr val="bg1"/>
            </a:solidFill>
            <a:ln w="9525" algn="ctr">
              <a:noFill/>
              <a:miter lim="800000"/>
              <a:headEnd/>
              <a:tailEnd/>
            </a:ln>
            <a:effectLst/>
          </p:spPr>
          <p:txBody>
            <a:bodyPr lIns="0" tIns="0" rIns="0" bIns="0" anchor="ctr">
              <a:spAutoFit/>
            </a:bodyPr>
            <a:lstStyle/>
            <a:p>
              <a:pPr defTabSz="913352">
                <a:lnSpc>
                  <a:spcPct val="90000"/>
                </a:lnSpc>
                <a:spcBef>
                  <a:spcPct val="50000"/>
                </a:spcBef>
              </a:pPr>
              <a:endParaRPr lang="de-DE" sz="2000">
                <a:solidFill>
                  <a:srgbClr val="000000"/>
                </a:solidFill>
              </a:endParaRPr>
            </a:p>
          </p:txBody>
        </p:sp>
      </p:grpSp>
      <p:pic>
        <p:nvPicPr>
          <p:cNvPr id="15367" name="Picture 7" descr="BA_Logo_3c_1Z_300mm"/>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16550" y="6088063"/>
            <a:ext cx="3354388" cy="444500"/>
          </a:xfrm>
          <a:prstGeom prst="rect">
            <a:avLst/>
          </a:prstGeom>
          <a:noFill/>
        </p:spPr>
      </p:pic>
      <p:sp>
        <p:nvSpPr>
          <p:cNvPr id="15368" name="Rectangle 8"/>
          <p:cNvSpPr>
            <a:spLocks noChangeArrowheads="1"/>
          </p:cNvSpPr>
          <p:nvPr/>
        </p:nvSpPr>
        <p:spPr bwMode="auto">
          <a:xfrm>
            <a:off x="5" y="557208"/>
            <a:ext cx="6850063" cy="368319"/>
          </a:xfrm>
          <a:prstGeom prst="rect">
            <a:avLst/>
          </a:prstGeom>
          <a:solidFill>
            <a:srgbClr val="E2001A"/>
          </a:solidFill>
          <a:ln w="9525" algn="ctr">
            <a:noFill/>
            <a:miter lim="800000"/>
            <a:headEnd/>
            <a:tailEnd/>
          </a:ln>
          <a:effectLst/>
        </p:spPr>
        <p:txBody>
          <a:bodyPr lIns="91385" tIns="45695" rIns="91385" bIns="45695" anchor="ctr">
            <a:spAutoFit/>
          </a:bodyPr>
          <a:lstStyle/>
          <a:p>
            <a:pPr defTabSz="913352">
              <a:lnSpc>
                <a:spcPct val="90000"/>
              </a:lnSpc>
              <a:spcBef>
                <a:spcPct val="50000"/>
              </a:spcBef>
            </a:pPr>
            <a:endParaRPr lang="de-DE" sz="2000">
              <a:solidFill>
                <a:srgbClr val="000000"/>
              </a:solidFill>
            </a:endParaRPr>
          </a:p>
        </p:txBody>
      </p:sp>
      <p:sp>
        <p:nvSpPr>
          <p:cNvPr id="15369" name="Line 9"/>
          <p:cNvSpPr>
            <a:spLocks noChangeShapeType="1"/>
          </p:cNvSpPr>
          <p:nvPr/>
        </p:nvSpPr>
        <p:spPr bwMode="auto">
          <a:xfrm>
            <a:off x="0" y="1189038"/>
            <a:ext cx="6886575" cy="0"/>
          </a:xfrm>
          <a:prstGeom prst="line">
            <a:avLst/>
          </a:prstGeom>
          <a:noFill/>
          <a:ln w="12700">
            <a:solidFill>
              <a:schemeClr val="bg1"/>
            </a:solidFill>
            <a:round/>
            <a:headEnd/>
            <a:tailEnd/>
          </a:ln>
          <a:effectLst/>
        </p:spPr>
        <p:txBody>
          <a:bodyPr wrap="none" lIns="91385" tIns="45695" rIns="91385" bIns="45695">
            <a:spAutoFit/>
          </a:bodyPr>
          <a:lstStyle/>
          <a:p>
            <a:pPr defTabSz="913352">
              <a:lnSpc>
                <a:spcPct val="90000"/>
              </a:lnSpc>
              <a:spcBef>
                <a:spcPct val="50000"/>
              </a:spcBef>
            </a:pPr>
            <a:endParaRPr lang="de-DE" sz="2000">
              <a:solidFill>
                <a:srgbClr val="000000"/>
              </a:solidFill>
            </a:endParaRPr>
          </a:p>
        </p:txBody>
      </p:sp>
      <p:sp>
        <p:nvSpPr>
          <p:cNvPr id="15370" name="Rectangle 10"/>
          <p:cNvSpPr>
            <a:spLocks noChangeArrowheads="1"/>
          </p:cNvSpPr>
          <p:nvPr/>
        </p:nvSpPr>
        <p:spPr bwMode="auto">
          <a:xfrm>
            <a:off x="6902450" y="557208"/>
            <a:ext cx="2241550" cy="368319"/>
          </a:xfrm>
          <a:prstGeom prst="rect">
            <a:avLst/>
          </a:prstGeom>
          <a:solidFill>
            <a:srgbClr val="C8C8C8"/>
          </a:solidFill>
          <a:ln w="9525" algn="ctr">
            <a:noFill/>
            <a:miter lim="800000"/>
            <a:headEnd/>
            <a:tailEnd/>
          </a:ln>
          <a:effectLst/>
        </p:spPr>
        <p:txBody>
          <a:bodyPr lIns="91385" tIns="45695" rIns="91385" bIns="45695" anchor="ctr">
            <a:spAutoFit/>
          </a:bodyPr>
          <a:lstStyle/>
          <a:p>
            <a:pPr defTabSz="913352">
              <a:lnSpc>
                <a:spcPct val="90000"/>
              </a:lnSpc>
              <a:spcBef>
                <a:spcPct val="50000"/>
              </a:spcBef>
            </a:pPr>
            <a:endParaRPr lang="de-DE" sz="2000">
              <a:solidFill>
                <a:srgbClr val="000000"/>
              </a:solidFill>
            </a:endParaRPr>
          </a:p>
        </p:txBody>
      </p:sp>
      <p:sp>
        <p:nvSpPr>
          <p:cNvPr id="15371" name="Text Box 11"/>
          <p:cNvSpPr txBox="1">
            <a:spLocks noChangeArrowheads="1"/>
          </p:cNvSpPr>
          <p:nvPr/>
        </p:nvSpPr>
        <p:spPr bwMode="auto">
          <a:xfrm>
            <a:off x="1631955" y="2387605"/>
            <a:ext cx="3190875" cy="366713"/>
          </a:xfrm>
          <a:prstGeom prst="rect">
            <a:avLst/>
          </a:prstGeom>
          <a:noFill/>
          <a:ln w="9525">
            <a:noFill/>
            <a:miter lim="800000"/>
            <a:headEnd/>
            <a:tailEnd/>
          </a:ln>
          <a:effectLst/>
        </p:spPr>
        <p:txBody>
          <a:bodyPr lIns="90991" tIns="45497" rIns="90991" bIns="45497">
            <a:spAutoFit/>
          </a:bodyPr>
          <a:lstStyle/>
          <a:p>
            <a:pPr defTabSz="913352">
              <a:spcBef>
                <a:spcPct val="50000"/>
              </a:spcBef>
            </a:pPr>
            <a:endParaRPr lang="de-DE">
              <a:solidFill>
                <a:srgbClr val="000000"/>
              </a:solidFill>
            </a:endParaRPr>
          </a:p>
        </p:txBody>
      </p:sp>
      <p:sp>
        <p:nvSpPr>
          <p:cNvPr id="15372" name="Rectangle 12"/>
          <p:cNvSpPr>
            <a:spLocks noGrp="1" noChangeArrowheads="1"/>
          </p:cNvSpPr>
          <p:nvPr>
            <p:ph type="title"/>
          </p:nvPr>
        </p:nvSpPr>
        <p:spPr bwMode="auto">
          <a:xfrm>
            <a:off x="4284663" y="4880844"/>
            <a:ext cx="4464050" cy="85869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r>
              <a:rPr lang="de-DE" smtClean="0"/>
              <a:t>Titelmasterformat durch Klicken bearbeiten</a:t>
            </a:r>
          </a:p>
        </p:txBody>
      </p:sp>
      <p:sp>
        <p:nvSpPr>
          <p:cNvPr id="15373" name="Text Box 13"/>
          <p:cNvSpPr txBox="1">
            <a:spLocks noChangeArrowheads="1"/>
          </p:cNvSpPr>
          <p:nvPr/>
        </p:nvSpPr>
        <p:spPr bwMode="auto">
          <a:xfrm>
            <a:off x="2439988" y="2722563"/>
            <a:ext cx="3657600" cy="553998"/>
          </a:xfrm>
          <a:prstGeom prst="rect">
            <a:avLst/>
          </a:prstGeom>
          <a:noFill/>
          <a:ln w="9525" algn="ctr">
            <a:noFill/>
            <a:miter lim="800000"/>
            <a:headEnd/>
            <a:tailEnd/>
          </a:ln>
          <a:effectLst/>
        </p:spPr>
        <p:txBody>
          <a:bodyPr lIns="0" tIns="0" rIns="0" bIns="0">
            <a:spAutoFit/>
          </a:bodyPr>
          <a:lstStyle/>
          <a:p>
            <a:pPr defTabSz="913352">
              <a:lnSpc>
                <a:spcPct val="90000"/>
              </a:lnSpc>
              <a:spcBef>
                <a:spcPct val="50000"/>
              </a:spcBef>
            </a:pPr>
            <a:r>
              <a:rPr lang="de-DE" sz="2000" dirty="0">
                <a:solidFill>
                  <a:srgbClr val="000000"/>
                </a:solidFill>
              </a:rPr>
              <a:t>Bildrahmen</a:t>
            </a:r>
            <a:br>
              <a:rPr lang="de-DE" sz="2000" dirty="0">
                <a:solidFill>
                  <a:srgbClr val="000000"/>
                </a:solidFill>
              </a:rPr>
            </a:br>
            <a:r>
              <a:rPr lang="de-DE" sz="2000" dirty="0">
                <a:solidFill>
                  <a:srgbClr val="000000"/>
                </a:solidFill>
              </a:rPr>
              <a:t>(Bild in Masterfolie einfügen)</a:t>
            </a:r>
          </a:p>
        </p:txBody>
      </p:sp>
      <p:sp>
        <p:nvSpPr>
          <p:cNvPr id="18" name="Rectangle 15"/>
          <p:cNvSpPr>
            <a:spLocks noChangeArrowheads="1"/>
          </p:cNvSpPr>
          <p:nvPr userDrawn="1"/>
        </p:nvSpPr>
        <p:spPr bwMode="auto">
          <a:xfrm>
            <a:off x="0" y="0"/>
            <a:ext cx="6877050" cy="1487488"/>
          </a:xfrm>
          <a:prstGeom prst="rect">
            <a:avLst/>
          </a:prstGeom>
          <a:solidFill>
            <a:srgbClr val="E2001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defTabSz="913876" eaLnBrk="1" hangingPunct="1">
              <a:defRPr/>
            </a:pPr>
            <a:endParaRPr lang="de-DE" altLang="de-DE" smtClean="0">
              <a:solidFill>
                <a:srgbClr val="000000"/>
              </a:solidFill>
            </a:endParaRPr>
          </a:p>
        </p:txBody>
      </p:sp>
      <p:sp>
        <p:nvSpPr>
          <p:cNvPr id="19" name="Line 16"/>
          <p:cNvSpPr>
            <a:spLocks noChangeShapeType="1"/>
          </p:cNvSpPr>
          <p:nvPr userDrawn="1"/>
        </p:nvSpPr>
        <p:spPr bwMode="auto">
          <a:xfrm>
            <a:off x="0" y="1193800"/>
            <a:ext cx="691356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spAutoFit/>
          </a:bodyPr>
          <a:lstStyle/>
          <a:p>
            <a:pPr defTabSz="913876"/>
            <a:endParaRPr lang="de-DE">
              <a:solidFill>
                <a:srgbClr val="000000"/>
              </a:solidFill>
            </a:endParaRPr>
          </a:p>
        </p:txBody>
      </p:sp>
      <p:sp>
        <p:nvSpPr>
          <p:cNvPr id="20" name="Rectangle 17"/>
          <p:cNvSpPr>
            <a:spLocks noChangeArrowheads="1"/>
          </p:cNvSpPr>
          <p:nvPr userDrawn="1"/>
        </p:nvSpPr>
        <p:spPr bwMode="auto">
          <a:xfrm>
            <a:off x="6929438" y="0"/>
            <a:ext cx="2251075" cy="1487488"/>
          </a:xfrm>
          <a:prstGeom prst="rect">
            <a:avLst/>
          </a:prstGeom>
          <a:solidFill>
            <a:srgbClr val="C8C8C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defTabSz="913876" eaLnBrk="1" hangingPunct="1">
              <a:defRPr/>
            </a:pPr>
            <a:endParaRPr lang="de-DE" altLang="de-DE" smtClean="0">
              <a:solidFill>
                <a:srgbClr val="000000"/>
              </a:solidFill>
            </a:endParaRPr>
          </a:p>
        </p:txBody>
      </p:sp>
      <p:pic>
        <p:nvPicPr>
          <p:cNvPr id="37890" name="Picture 2" descr="https://www.fb1.rwth-aachen.de/global/show_picture.asp?id=aaaaaaaaaaankfw&amp;w2=980&amp;h2=404&amp;clip=center,980,404&amp;q=81"/>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972" y="1484784"/>
            <a:ext cx="9153972" cy="3773678"/>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userDrawn="1"/>
        </p:nvSpPr>
        <p:spPr>
          <a:xfrm>
            <a:off x="-9972" y="5229200"/>
            <a:ext cx="3933900" cy="720080"/>
          </a:xfrm>
          <a:prstGeom prst="rect">
            <a:avLst/>
          </a:prstGeom>
          <a:solidFill>
            <a:schemeClr val="bg1"/>
          </a:solidFill>
        </p:spPr>
        <p:txBody>
          <a:bodyPr wrap="square" rtlCol="0">
            <a:noAutofit/>
          </a:bodyPr>
          <a:lstStyle/>
          <a:p>
            <a:endParaRPr lang="de-DE" dirty="0"/>
          </a:p>
        </p:txBody>
      </p:sp>
      <p:pic>
        <p:nvPicPr>
          <p:cNvPr id="15366" name="Picture 6" descr="zunge_ppoint_50cm"/>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587630" y="4773618"/>
            <a:ext cx="6556375" cy="1089025"/>
          </a:xfrm>
          <a:prstGeom prst="rect">
            <a:avLst/>
          </a:prstGeom>
          <a:noFill/>
        </p:spPr>
      </p:pic>
    </p:spTree>
    <p:extLst>
      <p:ext uri="{BB962C8B-B14F-4D97-AF65-F5344CB8AC3E}">
        <p14:creationId xmlns:p14="http://schemas.microsoft.com/office/powerpoint/2010/main" val="865987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hf sldNum="0" hdr="0" dt="0"/>
  <p:txStyles>
    <p:titleStyle>
      <a:lvl1pPr algn="r" rtl="0" fontAlgn="base">
        <a:lnSpc>
          <a:spcPct val="90000"/>
        </a:lnSpc>
        <a:spcBef>
          <a:spcPct val="0"/>
        </a:spcBef>
        <a:spcAft>
          <a:spcPct val="0"/>
        </a:spcAft>
        <a:defRPr sz="3100">
          <a:solidFill>
            <a:schemeClr val="bg1"/>
          </a:solidFill>
          <a:latin typeface="+mj-lt"/>
          <a:ea typeface="+mj-ea"/>
          <a:cs typeface="+mj-cs"/>
        </a:defRPr>
      </a:lvl1pPr>
      <a:lvl2pPr algn="r" rtl="0" fontAlgn="base">
        <a:lnSpc>
          <a:spcPct val="90000"/>
        </a:lnSpc>
        <a:spcBef>
          <a:spcPct val="0"/>
        </a:spcBef>
        <a:spcAft>
          <a:spcPct val="0"/>
        </a:spcAft>
        <a:defRPr sz="3100">
          <a:solidFill>
            <a:schemeClr val="bg1"/>
          </a:solidFill>
          <a:latin typeface="Arial" charset="0"/>
        </a:defRPr>
      </a:lvl2pPr>
      <a:lvl3pPr algn="r" rtl="0" fontAlgn="base">
        <a:lnSpc>
          <a:spcPct val="90000"/>
        </a:lnSpc>
        <a:spcBef>
          <a:spcPct val="0"/>
        </a:spcBef>
        <a:spcAft>
          <a:spcPct val="0"/>
        </a:spcAft>
        <a:defRPr sz="3100">
          <a:solidFill>
            <a:schemeClr val="bg1"/>
          </a:solidFill>
          <a:latin typeface="Arial" charset="0"/>
        </a:defRPr>
      </a:lvl3pPr>
      <a:lvl4pPr algn="r" rtl="0" fontAlgn="base">
        <a:lnSpc>
          <a:spcPct val="90000"/>
        </a:lnSpc>
        <a:spcBef>
          <a:spcPct val="0"/>
        </a:spcBef>
        <a:spcAft>
          <a:spcPct val="0"/>
        </a:spcAft>
        <a:defRPr sz="3100">
          <a:solidFill>
            <a:schemeClr val="bg1"/>
          </a:solidFill>
          <a:latin typeface="Arial" charset="0"/>
        </a:defRPr>
      </a:lvl4pPr>
      <a:lvl5pPr algn="r" rtl="0" fontAlgn="base">
        <a:lnSpc>
          <a:spcPct val="90000"/>
        </a:lnSpc>
        <a:spcBef>
          <a:spcPct val="0"/>
        </a:spcBef>
        <a:spcAft>
          <a:spcPct val="0"/>
        </a:spcAft>
        <a:defRPr sz="3100">
          <a:solidFill>
            <a:schemeClr val="bg1"/>
          </a:solidFill>
          <a:latin typeface="Arial" charset="0"/>
        </a:defRPr>
      </a:lvl5pPr>
      <a:lvl6pPr marL="456938" algn="r" rtl="0" fontAlgn="base">
        <a:lnSpc>
          <a:spcPct val="90000"/>
        </a:lnSpc>
        <a:spcBef>
          <a:spcPct val="0"/>
        </a:spcBef>
        <a:spcAft>
          <a:spcPct val="0"/>
        </a:spcAft>
        <a:defRPr sz="3100">
          <a:solidFill>
            <a:schemeClr val="bg1"/>
          </a:solidFill>
          <a:latin typeface="Arial" charset="0"/>
        </a:defRPr>
      </a:lvl6pPr>
      <a:lvl7pPr marL="913876" algn="r" rtl="0" fontAlgn="base">
        <a:lnSpc>
          <a:spcPct val="90000"/>
        </a:lnSpc>
        <a:spcBef>
          <a:spcPct val="0"/>
        </a:spcBef>
        <a:spcAft>
          <a:spcPct val="0"/>
        </a:spcAft>
        <a:defRPr sz="3100">
          <a:solidFill>
            <a:schemeClr val="bg1"/>
          </a:solidFill>
          <a:latin typeface="Arial" charset="0"/>
        </a:defRPr>
      </a:lvl7pPr>
      <a:lvl8pPr marL="1370812" algn="r" rtl="0" fontAlgn="base">
        <a:lnSpc>
          <a:spcPct val="90000"/>
        </a:lnSpc>
        <a:spcBef>
          <a:spcPct val="0"/>
        </a:spcBef>
        <a:spcAft>
          <a:spcPct val="0"/>
        </a:spcAft>
        <a:defRPr sz="3100">
          <a:solidFill>
            <a:schemeClr val="bg1"/>
          </a:solidFill>
          <a:latin typeface="Arial" charset="0"/>
        </a:defRPr>
      </a:lvl8pPr>
      <a:lvl9pPr marL="1827750" algn="r" rtl="0" fontAlgn="base">
        <a:lnSpc>
          <a:spcPct val="90000"/>
        </a:lnSpc>
        <a:spcBef>
          <a:spcPct val="0"/>
        </a:spcBef>
        <a:spcAft>
          <a:spcPct val="0"/>
        </a:spcAft>
        <a:defRPr sz="3100">
          <a:solidFill>
            <a:schemeClr val="bg1"/>
          </a:solidFill>
          <a:latin typeface="Arial" charset="0"/>
        </a:defRPr>
      </a:lvl9pPr>
    </p:titleStyle>
    <p:bodyStyle>
      <a:lvl1pPr marL="342704" indent="-342704" algn="l" rtl="0" fontAlgn="base">
        <a:spcBef>
          <a:spcPct val="20000"/>
        </a:spcBef>
        <a:spcAft>
          <a:spcPct val="0"/>
        </a:spcAft>
        <a:buChar char="•"/>
        <a:defRPr sz="3200">
          <a:solidFill>
            <a:schemeClr val="tx1"/>
          </a:solidFill>
          <a:latin typeface="+mn-lt"/>
          <a:ea typeface="+mn-ea"/>
          <a:cs typeface="+mn-cs"/>
        </a:defRPr>
      </a:lvl1pPr>
      <a:lvl2pPr marL="742523" indent="-285586" algn="l" rtl="0" fontAlgn="base">
        <a:spcBef>
          <a:spcPct val="20000"/>
        </a:spcBef>
        <a:spcAft>
          <a:spcPct val="0"/>
        </a:spcAft>
        <a:buChar char="–"/>
        <a:defRPr sz="2800">
          <a:solidFill>
            <a:schemeClr val="tx1"/>
          </a:solidFill>
          <a:latin typeface="+mn-lt"/>
        </a:defRPr>
      </a:lvl2pPr>
      <a:lvl3pPr marL="1142342" indent="-228467" algn="l" rtl="0" fontAlgn="base">
        <a:spcBef>
          <a:spcPct val="20000"/>
        </a:spcBef>
        <a:spcAft>
          <a:spcPct val="0"/>
        </a:spcAft>
        <a:buChar char="•"/>
        <a:defRPr sz="2500">
          <a:solidFill>
            <a:schemeClr val="tx1"/>
          </a:solidFill>
          <a:latin typeface="+mn-lt"/>
        </a:defRPr>
      </a:lvl3pPr>
      <a:lvl4pPr marL="1599282" indent="-228467" algn="l" rtl="0" fontAlgn="base">
        <a:spcBef>
          <a:spcPct val="20000"/>
        </a:spcBef>
        <a:spcAft>
          <a:spcPct val="0"/>
        </a:spcAft>
        <a:buChar char="–"/>
        <a:defRPr sz="2000">
          <a:solidFill>
            <a:schemeClr val="tx1"/>
          </a:solidFill>
          <a:latin typeface="+mn-lt"/>
        </a:defRPr>
      </a:lvl4pPr>
      <a:lvl5pPr marL="2056218" indent="-233230" algn="l" rtl="0" fontAlgn="base">
        <a:spcBef>
          <a:spcPct val="20000"/>
        </a:spcBef>
        <a:spcAft>
          <a:spcPct val="0"/>
        </a:spcAft>
        <a:buChar char="»"/>
        <a:defRPr sz="2000">
          <a:solidFill>
            <a:schemeClr val="tx1"/>
          </a:solidFill>
          <a:latin typeface="+mn-lt"/>
        </a:defRPr>
      </a:lvl5pPr>
      <a:lvl6pPr marL="2513155" indent="-233230" algn="l" rtl="0" fontAlgn="base">
        <a:spcBef>
          <a:spcPct val="20000"/>
        </a:spcBef>
        <a:spcAft>
          <a:spcPct val="0"/>
        </a:spcAft>
        <a:buChar char="»"/>
        <a:defRPr sz="2000">
          <a:solidFill>
            <a:schemeClr val="tx1"/>
          </a:solidFill>
          <a:latin typeface="+mn-lt"/>
        </a:defRPr>
      </a:lvl6pPr>
      <a:lvl7pPr marL="2970095" indent="-233230" algn="l" rtl="0" fontAlgn="base">
        <a:spcBef>
          <a:spcPct val="20000"/>
        </a:spcBef>
        <a:spcAft>
          <a:spcPct val="0"/>
        </a:spcAft>
        <a:buChar char="»"/>
        <a:defRPr sz="2000">
          <a:solidFill>
            <a:schemeClr val="tx1"/>
          </a:solidFill>
          <a:latin typeface="+mn-lt"/>
        </a:defRPr>
      </a:lvl7pPr>
      <a:lvl8pPr marL="3427032" indent="-233230" algn="l" rtl="0" fontAlgn="base">
        <a:spcBef>
          <a:spcPct val="20000"/>
        </a:spcBef>
        <a:spcAft>
          <a:spcPct val="0"/>
        </a:spcAft>
        <a:buChar char="»"/>
        <a:defRPr sz="2000">
          <a:solidFill>
            <a:schemeClr val="tx1"/>
          </a:solidFill>
          <a:latin typeface="+mn-lt"/>
        </a:defRPr>
      </a:lvl8pPr>
      <a:lvl9pPr marL="3883969" indent="-23323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3876" rtl="0" eaLnBrk="1" latinLnBrk="0" hangingPunct="1">
        <a:defRPr sz="1800" kern="1200">
          <a:solidFill>
            <a:schemeClr val="tx1"/>
          </a:solidFill>
          <a:latin typeface="+mn-lt"/>
          <a:ea typeface="+mn-ea"/>
          <a:cs typeface="+mn-cs"/>
        </a:defRPr>
      </a:lvl1pPr>
      <a:lvl2pPr marL="456938" algn="l" defTabSz="913876" rtl="0" eaLnBrk="1" latinLnBrk="0" hangingPunct="1">
        <a:defRPr sz="1800" kern="1200">
          <a:solidFill>
            <a:schemeClr val="tx1"/>
          </a:solidFill>
          <a:latin typeface="+mn-lt"/>
          <a:ea typeface="+mn-ea"/>
          <a:cs typeface="+mn-cs"/>
        </a:defRPr>
      </a:lvl2pPr>
      <a:lvl3pPr marL="913876" algn="l" defTabSz="913876" rtl="0" eaLnBrk="1" latinLnBrk="0" hangingPunct="1">
        <a:defRPr sz="1800" kern="1200">
          <a:solidFill>
            <a:schemeClr val="tx1"/>
          </a:solidFill>
          <a:latin typeface="+mn-lt"/>
          <a:ea typeface="+mn-ea"/>
          <a:cs typeface="+mn-cs"/>
        </a:defRPr>
      </a:lvl3pPr>
      <a:lvl4pPr marL="1370812" algn="l" defTabSz="913876" rtl="0" eaLnBrk="1" latinLnBrk="0" hangingPunct="1">
        <a:defRPr sz="1800" kern="1200">
          <a:solidFill>
            <a:schemeClr val="tx1"/>
          </a:solidFill>
          <a:latin typeface="+mn-lt"/>
          <a:ea typeface="+mn-ea"/>
          <a:cs typeface="+mn-cs"/>
        </a:defRPr>
      </a:lvl4pPr>
      <a:lvl5pPr marL="1827750" algn="l" defTabSz="913876" rtl="0" eaLnBrk="1" latinLnBrk="0" hangingPunct="1">
        <a:defRPr sz="1800" kern="1200">
          <a:solidFill>
            <a:schemeClr val="tx1"/>
          </a:solidFill>
          <a:latin typeface="+mn-lt"/>
          <a:ea typeface="+mn-ea"/>
          <a:cs typeface="+mn-cs"/>
        </a:defRPr>
      </a:lvl5pPr>
      <a:lvl6pPr marL="2284690" algn="l" defTabSz="913876" rtl="0" eaLnBrk="1" latinLnBrk="0" hangingPunct="1">
        <a:defRPr sz="1800" kern="1200">
          <a:solidFill>
            <a:schemeClr val="tx1"/>
          </a:solidFill>
          <a:latin typeface="+mn-lt"/>
          <a:ea typeface="+mn-ea"/>
          <a:cs typeface="+mn-cs"/>
        </a:defRPr>
      </a:lvl6pPr>
      <a:lvl7pPr marL="2741626" algn="l" defTabSz="913876" rtl="0" eaLnBrk="1" latinLnBrk="0" hangingPunct="1">
        <a:defRPr sz="1800" kern="1200">
          <a:solidFill>
            <a:schemeClr val="tx1"/>
          </a:solidFill>
          <a:latin typeface="+mn-lt"/>
          <a:ea typeface="+mn-ea"/>
          <a:cs typeface="+mn-cs"/>
        </a:defRPr>
      </a:lvl7pPr>
      <a:lvl8pPr marL="3198563" algn="l" defTabSz="913876" rtl="0" eaLnBrk="1" latinLnBrk="0" hangingPunct="1">
        <a:defRPr sz="1800" kern="1200">
          <a:solidFill>
            <a:schemeClr val="tx1"/>
          </a:solidFill>
          <a:latin typeface="+mn-lt"/>
          <a:ea typeface="+mn-ea"/>
          <a:cs typeface="+mn-cs"/>
        </a:defRPr>
      </a:lvl8pPr>
      <a:lvl9pPr marL="3655500" algn="l" defTabSz="9138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2" descr="BA_Logo_3c_2Z_200mm"/>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230853" y="74338"/>
            <a:ext cx="992985" cy="20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userDrawn="1"/>
        </p:nvSpPr>
        <p:spPr bwMode="auto">
          <a:xfrm>
            <a:off x="1666571" y="0"/>
            <a:ext cx="6505000" cy="272042"/>
          </a:xfrm>
          <a:prstGeom prst="rect">
            <a:avLst/>
          </a:prstGeom>
          <a:solidFill>
            <a:srgbClr val="E2001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083" tIns="45542" rIns="91083" bIns="45542"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algn="ctr" eaLnBrk="1" fontAlgn="base" hangingPunct="1">
              <a:lnSpc>
                <a:spcPct val="90000"/>
              </a:lnSpc>
              <a:spcBef>
                <a:spcPct val="50000"/>
              </a:spcBef>
              <a:spcAft>
                <a:spcPct val="0"/>
              </a:spcAft>
              <a:defRPr/>
            </a:pPr>
            <a:endParaRPr lang="de-DE" altLang="de-DE" smtClean="0">
              <a:solidFill>
                <a:srgbClr val="000000"/>
              </a:solidFill>
            </a:endParaRPr>
          </a:p>
        </p:txBody>
      </p:sp>
      <p:sp>
        <p:nvSpPr>
          <p:cNvPr id="5124" name="Rectangle 5"/>
          <p:cNvSpPr>
            <a:spLocks noChangeArrowheads="1"/>
          </p:cNvSpPr>
          <p:nvPr userDrawn="1"/>
        </p:nvSpPr>
        <p:spPr bwMode="auto">
          <a:xfrm>
            <a:off x="8222168" y="0"/>
            <a:ext cx="921832" cy="272042"/>
          </a:xfrm>
          <a:prstGeom prst="rect">
            <a:avLst/>
          </a:prstGeom>
          <a:solidFill>
            <a:srgbClr val="C8C8C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083" tIns="45542" rIns="91083" bIns="45542"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algn="ctr" eaLnBrk="1" fontAlgn="base" hangingPunct="1">
              <a:lnSpc>
                <a:spcPct val="90000"/>
              </a:lnSpc>
              <a:spcBef>
                <a:spcPct val="50000"/>
              </a:spcBef>
              <a:spcAft>
                <a:spcPct val="0"/>
              </a:spcAft>
              <a:defRPr/>
            </a:pPr>
            <a:endParaRPr lang="de-DE" altLang="de-DE" smtClean="0">
              <a:solidFill>
                <a:srgbClr val="000000"/>
              </a:solidFill>
            </a:endParaRPr>
          </a:p>
        </p:txBody>
      </p:sp>
      <p:grpSp>
        <p:nvGrpSpPr>
          <p:cNvPr id="5125" name="McK Slide Elements"/>
          <p:cNvGrpSpPr>
            <a:grpSpLocks/>
          </p:cNvGrpSpPr>
          <p:nvPr userDrawn="1"/>
        </p:nvGrpSpPr>
        <p:grpSpPr bwMode="auto">
          <a:xfrm>
            <a:off x="536023" y="1143528"/>
            <a:ext cx="8445115" cy="5687585"/>
            <a:chOff x="331" y="706"/>
            <a:chExt cx="5213" cy="3511"/>
          </a:xfrm>
        </p:grpSpPr>
        <p:sp>
          <p:nvSpPr>
            <p:cNvPr id="5133" name="McK Source" hidden="1"/>
            <p:cNvSpPr txBox="1">
              <a:spLocks noChangeArrowheads="1"/>
            </p:cNvSpPr>
            <p:nvPr userDrawn="1"/>
          </p:nvSpPr>
          <p:spPr bwMode="auto">
            <a:xfrm>
              <a:off x="399" y="4103"/>
              <a:ext cx="514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8963" indent="-588963" defTabSz="917575" eaLnBrk="0" hangingPunct="0">
                <a:tabLst>
                  <a:tab pos="546100" algn="r"/>
                </a:tabLst>
                <a:defRPr sz="2800">
                  <a:solidFill>
                    <a:schemeClr val="tx1"/>
                  </a:solidFill>
                  <a:latin typeface="Arial" charset="0"/>
                </a:defRPr>
              </a:lvl1pPr>
              <a:lvl2pPr marL="742950" indent="-285750" defTabSz="917575" eaLnBrk="0" hangingPunct="0">
                <a:tabLst>
                  <a:tab pos="546100" algn="r"/>
                </a:tabLst>
                <a:defRPr sz="2800">
                  <a:solidFill>
                    <a:schemeClr val="tx1"/>
                  </a:solidFill>
                  <a:latin typeface="Arial" charset="0"/>
                </a:defRPr>
              </a:lvl2pPr>
              <a:lvl3pPr marL="1143000" indent="-228600" defTabSz="917575" eaLnBrk="0" hangingPunct="0">
                <a:tabLst>
                  <a:tab pos="546100" algn="r"/>
                </a:tabLst>
                <a:defRPr sz="2800">
                  <a:solidFill>
                    <a:schemeClr val="tx1"/>
                  </a:solidFill>
                  <a:latin typeface="Arial" charset="0"/>
                </a:defRPr>
              </a:lvl3pPr>
              <a:lvl4pPr marL="1600200" indent="-228600" defTabSz="917575" eaLnBrk="0" hangingPunct="0">
                <a:tabLst>
                  <a:tab pos="546100" algn="r"/>
                </a:tabLst>
                <a:defRPr sz="2800">
                  <a:solidFill>
                    <a:schemeClr val="tx1"/>
                  </a:solidFill>
                  <a:latin typeface="Arial" charset="0"/>
                </a:defRPr>
              </a:lvl4pPr>
              <a:lvl5pPr marL="2057400" indent="-228600" defTabSz="917575" eaLnBrk="0" hangingPunct="0">
                <a:tabLst>
                  <a:tab pos="546100" algn="r"/>
                </a:tabLst>
                <a:defRPr sz="2800">
                  <a:solidFill>
                    <a:schemeClr val="tx1"/>
                  </a:solidFill>
                  <a:latin typeface="Arial" charset="0"/>
                </a:defRPr>
              </a:lvl5pPr>
              <a:lvl6pPr marL="2514600" indent="-228600" algn="ctr" defTabSz="917575" eaLnBrk="0" fontAlgn="base" hangingPunct="0">
                <a:lnSpc>
                  <a:spcPct val="90000"/>
                </a:lnSpc>
                <a:spcBef>
                  <a:spcPct val="50000"/>
                </a:spcBef>
                <a:spcAft>
                  <a:spcPct val="0"/>
                </a:spcAft>
                <a:tabLst>
                  <a:tab pos="546100" algn="r"/>
                </a:tabLst>
                <a:defRPr sz="2800">
                  <a:solidFill>
                    <a:schemeClr val="tx1"/>
                  </a:solidFill>
                  <a:latin typeface="Arial" charset="0"/>
                </a:defRPr>
              </a:lvl6pPr>
              <a:lvl7pPr marL="2971800" indent="-228600" algn="ctr" defTabSz="917575" eaLnBrk="0" fontAlgn="base" hangingPunct="0">
                <a:lnSpc>
                  <a:spcPct val="90000"/>
                </a:lnSpc>
                <a:spcBef>
                  <a:spcPct val="50000"/>
                </a:spcBef>
                <a:spcAft>
                  <a:spcPct val="0"/>
                </a:spcAft>
                <a:tabLst>
                  <a:tab pos="546100" algn="r"/>
                </a:tabLst>
                <a:defRPr sz="2800">
                  <a:solidFill>
                    <a:schemeClr val="tx1"/>
                  </a:solidFill>
                  <a:latin typeface="Arial" charset="0"/>
                </a:defRPr>
              </a:lvl7pPr>
              <a:lvl8pPr marL="3429000" indent="-228600" algn="ctr" defTabSz="917575" eaLnBrk="0" fontAlgn="base" hangingPunct="0">
                <a:lnSpc>
                  <a:spcPct val="90000"/>
                </a:lnSpc>
                <a:spcBef>
                  <a:spcPct val="50000"/>
                </a:spcBef>
                <a:spcAft>
                  <a:spcPct val="0"/>
                </a:spcAft>
                <a:tabLst>
                  <a:tab pos="546100" algn="r"/>
                </a:tabLst>
                <a:defRPr sz="2800">
                  <a:solidFill>
                    <a:schemeClr val="tx1"/>
                  </a:solidFill>
                  <a:latin typeface="Arial" charset="0"/>
                </a:defRPr>
              </a:lvl8pPr>
              <a:lvl9pPr marL="3886200" indent="-228600" algn="ctr" defTabSz="917575" eaLnBrk="0" fontAlgn="base" hangingPunct="0">
                <a:lnSpc>
                  <a:spcPct val="90000"/>
                </a:lnSpc>
                <a:spcBef>
                  <a:spcPct val="50000"/>
                </a:spcBef>
                <a:spcAft>
                  <a:spcPct val="0"/>
                </a:spcAft>
                <a:tabLst>
                  <a:tab pos="546100" algn="r"/>
                </a:tabLst>
                <a:defRPr sz="2800">
                  <a:solidFill>
                    <a:schemeClr val="tx1"/>
                  </a:solidFill>
                  <a:latin typeface="Arial" charset="0"/>
                </a:defRPr>
              </a:lvl9pPr>
            </a:lstStyle>
            <a:p>
              <a:pPr eaLnBrk="1" fontAlgn="base" hangingPunct="1">
                <a:spcBef>
                  <a:spcPct val="0"/>
                </a:spcBef>
                <a:spcAft>
                  <a:spcPct val="0"/>
                </a:spcAft>
                <a:defRPr/>
              </a:pPr>
              <a:r>
                <a:rPr lang="de-DE" sz="1200" smtClean="0">
                  <a:solidFill>
                    <a:srgbClr val="FFFFFF"/>
                  </a:solidFill>
                </a:rPr>
                <a:t>	Quelle:	Projektgruppe 5.1, LAA Sachsen IIc</a:t>
              </a:r>
            </a:p>
          </p:txBody>
        </p:sp>
        <p:sp>
          <p:nvSpPr>
            <p:cNvPr id="5134" name="McK Measure" hidden="1"/>
            <p:cNvSpPr txBox="1">
              <a:spLocks noChangeArrowheads="1"/>
            </p:cNvSpPr>
            <p:nvPr userDrawn="1"/>
          </p:nvSpPr>
          <p:spPr bwMode="auto">
            <a:xfrm>
              <a:off x="331" y="706"/>
              <a:ext cx="504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4" tIns="0" rIns="95484" bIns="0">
              <a:spAutoFit/>
            </a:bodyPr>
            <a:lstStyle>
              <a:lvl1pPr defTabSz="935038" eaLnBrk="0" hangingPunct="0">
                <a:defRPr sz="2800">
                  <a:solidFill>
                    <a:schemeClr val="tx1"/>
                  </a:solidFill>
                  <a:latin typeface="Arial" charset="0"/>
                </a:defRPr>
              </a:lvl1pPr>
              <a:lvl2pPr marL="742950" indent="-285750" defTabSz="935038" eaLnBrk="0" hangingPunct="0">
                <a:defRPr sz="2800">
                  <a:solidFill>
                    <a:schemeClr val="tx1"/>
                  </a:solidFill>
                  <a:latin typeface="Arial" charset="0"/>
                </a:defRPr>
              </a:lvl2pPr>
              <a:lvl3pPr marL="1143000" indent="-228600" defTabSz="935038" eaLnBrk="0" hangingPunct="0">
                <a:defRPr sz="2800">
                  <a:solidFill>
                    <a:schemeClr val="tx1"/>
                  </a:solidFill>
                  <a:latin typeface="Arial" charset="0"/>
                </a:defRPr>
              </a:lvl3pPr>
              <a:lvl4pPr marL="1600200" indent="-228600" defTabSz="935038" eaLnBrk="0" hangingPunct="0">
                <a:defRPr sz="2800">
                  <a:solidFill>
                    <a:schemeClr val="tx1"/>
                  </a:solidFill>
                  <a:latin typeface="Arial" charset="0"/>
                </a:defRPr>
              </a:lvl4pPr>
              <a:lvl5pPr marL="2057400" indent="-228600" defTabSz="935038" eaLnBrk="0" hangingPunct="0">
                <a:defRPr sz="2800">
                  <a:solidFill>
                    <a:schemeClr val="tx1"/>
                  </a:solidFill>
                  <a:latin typeface="Arial" charset="0"/>
                </a:defRPr>
              </a:lvl5pPr>
              <a:lvl6pPr marL="2514600" indent="-228600" algn="ctr" defTabSz="935038" eaLnBrk="0" fontAlgn="base" hangingPunct="0">
                <a:lnSpc>
                  <a:spcPct val="90000"/>
                </a:lnSpc>
                <a:spcBef>
                  <a:spcPct val="50000"/>
                </a:spcBef>
                <a:spcAft>
                  <a:spcPct val="0"/>
                </a:spcAft>
                <a:defRPr sz="2800">
                  <a:solidFill>
                    <a:schemeClr val="tx1"/>
                  </a:solidFill>
                  <a:latin typeface="Arial" charset="0"/>
                </a:defRPr>
              </a:lvl6pPr>
              <a:lvl7pPr marL="2971800" indent="-228600" algn="ctr" defTabSz="935038" eaLnBrk="0" fontAlgn="base" hangingPunct="0">
                <a:lnSpc>
                  <a:spcPct val="90000"/>
                </a:lnSpc>
                <a:spcBef>
                  <a:spcPct val="50000"/>
                </a:spcBef>
                <a:spcAft>
                  <a:spcPct val="0"/>
                </a:spcAft>
                <a:defRPr sz="2800">
                  <a:solidFill>
                    <a:schemeClr val="tx1"/>
                  </a:solidFill>
                  <a:latin typeface="Arial" charset="0"/>
                </a:defRPr>
              </a:lvl7pPr>
              <a:lvl8pPr marL="3429000" indent="-228600" algn="ctr" defTabSz="935038" eaLnBrk="0" fontAlgn="base" hangingPunct="0">
                <a:lnSpc>
                  <a:spcPct val="90000"/>
                </a:lnSpc>
                <a:spcBef>
                  <a:spcPct val="50000"/>
                </a:spcBef>
                <a:spcAft>
                  <a:spcPct val="0"/>
                </a:spcAft>
                <a:defRPr sz="2800">
                  <a:solidFill>
                    <a:schemeClr val="tx1"/>
                  </a:solidFill>
                  <a:latin typeface="Arial" charset="0"/>
                </a:defRPr>
              </a:lvl8pPr>
              <a:lvl9pPr marL="3886200" indent="-228600" algn="ctr" defTabSz="935038" eaLnBrk="0" fontAlgn="base" hangingPunct="0">
                <a:lnSpc>
                  <a:spcPct val="90000"/>
                </a:lnSpc>
                <a:spcBef>
                  <a:spcPct val="50000"/>
                </a:spcBef>
                <a:spcAft>
                  <a:spcPct val="0"/>
                </a:spcAft>
                <a:defRPr sz="2800">
                  <a:solidFill>
                    <a:schemeClr val="tx1"/>
                  </a:solidFill>
                  <a:latin typeface="Arial" charset="0"/>
                </a:defRPr>
              </a:lvl9pPr>
            </a:lstStyle>
            <a:p>
              <a:pPr eaLnBrk="1" fontAlgn="base" hangingPunct="1">
                <a:spcBef>
                  <a:spcPct val="0"/>
                </a:spcBef>
                <a:spcAft>
                  <a:spcPct val="0"/>
                </a:spcAft>
                <a:defRPr/>
              </a:pPr>
              <a:r>
                <a:rPr lang="de-DE" sz="1600" smtClean="0">
                  <a:solidFill>
                    <a:srgbClr val="000000"/>
                  </a:solidFill>
                </a:rPr>
                <a:t>Unit of measure</a:t>
              </a:r>
            </a:p>
          </p:txBody>
        </p:sp>
        <p:grpSp>
          <p:nvGrpSpPr>
            <p:cNvPr id="5135" name="McK Legend Boxes" hidden="1"/>
            <p:cNvGrpSpPr>
              <a:grpSpLocks/>
            </p:cNvGrpSpPr>
            <p:nvPr userDrawn="1"/>
          </p:nvGrpSpPr>
          <p:grpSpPr bwMode="auto">
            <a:xfrm>
              <a:off x="4835" y="713"/>
              <a:ext cx="533" cy="734"/>
              <a:chOff x="5007" y="169"/>
              <a:chExt cx="533" cy="735"/>
            </a:xfrm>
          </p:grpSpPr>
          <p:sp>
            <p:nvSpPr>
              <p:cNvPr id="5137" name="Rectangle 12" hidden="1"/>
              <p:cNvSpPr>
                <a:spLocks noChangeArrowheads="1"/>
              </p:cNvSpPr>
              <p:nvPr userDrawn="1"/>
            </p:nvSpPr>
            <p:spPr bwMode="auto">
              <a:xfrm>
                <a:off x="5007" y="178"/>
                <a:ext cx="0" cy="240"/>
              </a:xfrm>
              <a:prstGeom prst="rect">
                <a:avLst/>
              </a:prstGeom>
              <a:solidFill>
                <a:schemeClr val="accent1"/>
              </a:solidFill>
              <a:ln w="9525">
                <a:solidFill>
                  <a:schemeClr val="tx1"/>
                </a:solidFill>
                <a:miter lim="800000"/>
                <a:headEnd/>
                <a:tailEnd/>
              </a:ln>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algn="ctr" eaLnBrk="1" fontAlgn="base" hangingPunct="1">
                  <a:lnSpc>
                    <a:spcPct val="90000"/>
                  </a:lnSpc>
                  <a:spcBef>
                    <a:spcPct val="50000"/>
                  </a:spcBef>
                  <a:spcAft>
                    <a:spcPct val="0"/>
                  </a:spcAft>
                  <a:defRPr/>
                </a:pPr>
                <a:endParaRPr lang="de-DE" altLang="de-DE" smtClean="0">
                  <a:solidFill>
                    <a:srgbClr val="000000"/>
                  </a:solidFill>
                </a:endParaRPr>
              </a:p>
            </p:txBody>
          </p:sp>
          <p:sp>
            <p:nvSpPr>
              <p:cNvPr id="5138" name="Rectangle 13" hidden="1"/>
              <p:cNvSpPr>
                <a:spLocks noChangeArrowheads="1"/>
              </p:cNvSpPr>
              <p:nvPr userDrawn="1"/>
            </p:nvSpPr>
            <p:spPr bwMode="auto">
              <a:xfrm>
                <a:off x="5007" y="340"/>
                <a:ext cx="0" cy="240"/>
              </a:xfrm>
              <a:prstGeom prst="rect">
                <a:avLst/>
              </a:prstGeom>
              <a:solidFill>
                <a:schemeClr val="accent2"/>
              </a:solidFill>
              <a:ln w="9525">
                <a:solidFill>
                  <a:schemeClr val="tx1"/>
                </a:solidFill>
                <a:miter lim="800000"/>
                <a:headEnd/>
                <a:tailEnd/>
              </a:ln>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algn="ctr" eaLnBrk="1" fontAlgn="base" hangingPunct="1">
                  <a:lnSpc>
                    <a:spcPct val="90000"/>
                  </a:lnSpc>
                  <a:spcBef>
                    <a:spcPct val="50000"/>
                  </a:spcBef>
                  <a:spcAft>
                    <a:spcPct val="0"/>
                  </a:spcAft>
                  <a:defRPr/>
                </a:pPr>
                <a:endParaRPr lang="de-DE" altLang="de-DE" smtClean="0">
                  <a:solidFill>
                    <a:srgbClr val="000000"/>
                  </a:solidFill>
                </a:endParaRPr>
              </a:p>
            </p:txBody>
          </p:sp>
          <p:sp>
            <p:nvSpPr>
              <p:cNvPr id="5139" name="Rectangle 14" hidden="1"/>
              <p:cNvSpPr>
                <a:spLocks noChangeArrowheads="1"/>
              </p:cNvSpPr>
              <p:nvPr userDrawn="1"/>
            </p:nvSpPr>
            <p:spPr bwMode="auto">
              <a:xfrm>
                <a:off x="5172" y="169"/>
                <a:ext cx="36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fontAlgn="base">
                  <a:spcBef>
                    <a:spcPct val="0"/>
                  </a:spcBef>
                  <a:spcAft>
                    <a:spcPct val="0"/>
                  </a:spcAft>
                  <a:defRPr/>
                </a:pPr>
                <a:r>
                  <a:rPr lang="en-US" altLang="de-DE" sz="1400" smtClean="0">
                    <a:solidFill>
                      <a:srgbClr val="000000"/>
                    </a:solidFill>
                  </a:rPr>
                  <a:t>Legend</a:t>
                </a:r>
              </a:p>
            </p:txBody>
          </p:sp>
          <p:sp>
            <p:nvSpPr>
              <p:cNvPr id="5140" name="Rectangle 15" hidden="1"/>
              <p:cNvSpPr>
                <a:spLocks noChangeArrowheads="1"/>
              </p:cNvSpPr>
              <p:nvPr userDrawn="1"/>
            </p:nvSpPr>
            <p:spPr bwMode="auto">
              <a:xfrm>
                <a:off x="5172" y="331"/>
                <a:ext cx="36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fontAlgn="base">
                  <a:spcBef>
                    <a:spcPct val="0"/>
                  </a:spcBef>
                  <a:spcAft>
                    <a:spcPct val="0"/>
                  </a:spcAft>
                  <a:defRPr/>
                </a:pPr>
                <a:r>
                  <a:rPr lang="en-US" altLang="de-DE" sz="1400" smtClean="0">
                    <a:solidFill>
                      <a:srgbClr val="000000"/>
                    </a:solidFill>
                  </a:rPr>
                  <a:t>Legend</a:t>
                </a:r>
              </a:p>
            </p:txBody>
          </p:sp>
          <p:sp>
            <p:nvSpPr>
              <p:cNvPr id="5141" name="Rectangle 16" hidden="1"/>
              <p:cNvSpPr>
                <a:spLocks noChangeArrowheads="1"/>
              </p:cNvSpPr>
              <p:nvPr userDrawn="1"/>
            </p:nvSpPr>
            <p:spPr bwMode="auto">
              <a:xfrm>
                <a:off x="5172" y="493"/>
                <a:ext cx="36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fontAlgn="base">
                  <a:spcBef>
                    <a:spcPct val="0"/>
                  </a:spcBef>
                  <a:spcAft>
                    <a:spcPct val="0"/>
                  </a:spcAft>
                  <a:defRPr/>
                </a:pPr>
                <a:r>
                  <a:rPr lang="en-US" altLang="de-DE" sz="1400" smtClean="0">
                    <a:solidFill>
                      <a:srgbClr val="000000"/>
                    </a:solidFill>
                  </a:rPr>
                  <a:t>Legend</a:t>
                </a:r>
              </a:p>
            </p:txBody>
          </p:sp>
          <p:sp>
            <p:nvSpPr>
              <p:cNvPr id="5142" name="Rectangle 17" hidden="1"/>
              <p:cNvSpPr>
                <a:spLocks noChangeArrowheads="1"/>
              </p:cNvSpPr>
              <p:nvPr userDrawn="1"/>
            </p:nvSpPr>
            <p:spPr bwMode="auto">
              <a:xfrm>
                <a:off x="5007" y="502"/>
                <a:ext cx="0" cy="240"/>
              </a:xfrm>
              <a:prstGeom prst="rect">
                <a:avLst/>
              </a:prstGeom>
              <a:solidFill>
                <a:schemeClr val="hlink"/>
              </a:solidFill>
              <a:ln w="9525">
                <a:solidFill>
                  <a:schemeClr val="tx1"/>
                </a:solidFill>
                <a:miter lim="800000"/>
                <a:headEnd/>
                <a:tailEnd/>
              </a:ln>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algn="ctr" eaLnBrk="1" fontAlgn="base" hangingPunct="1">
                  <a:lnSpc>
                    <a:spcPct val="90000"/>
                  </a:lnSpc>
                  <a:spcBef>
                    <a:spcPct val="50000"/>
                  </a:spcBef>
                  <a:spcAft>
                    <a:spcPct val="0"/>
                  </a:spcAft>
                  <a:defRPr/>
                </a:pPr>
                <a:endParaRPr lang="de-DE" altLang="de-DE" smtClean="0">
                  <a:solidFill>
                    <a:srgbClr val="000000"/>
                  </a:solidFill>
                </a:endParaRPr>
              </a:p>
            </p:txBody>
          </p:sp>
          <p:sp>
            <p:nvSpPr>
              <p:cNvPr id="5143" name="Rectangle 18" hidden="1"/>
              <p:cNvSpPr>
                <a:spLocks noChangeArrowheads="1"/>
              </p:cNvSpPr>
              <p:nvPr userDrawn="1"/>
            </p:nvSpPr>
            <p:spPr bwMode="auto">
              <a:xfrm>
                <a:off x="5172" y="655"/>
                <a:ext cx="36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fontAlgn="base">
                  <a:spcBef>
                    <a:spcPct val="0"/>
                  </a:spcBef>
                  <a:spcAft>
                    <a:spcPct val="0"/>
                  </a:spcAft>
                  <a:defRPr/>
                </a:pPr>
                <a:r>
                  <a:rPr lang="en-US" altLang="de-DE" sz="1400" smtClean="0">
                    <a:solidFill>
                      <a:srgbClr val="000000"/>
                    </a:solidFill>
                  </a:rPr>
                  <a:t>Legend</a:t>
                </a:r>
              </a:p>
            </p:txBody>
          </p:sp>
          <p:sp>
            <p:nvSpPr>
              <p:cNvPr id="5144" name="Rectangle 19" hidden="1"/>
              <p:cNvSpPr>
                <a:spLocks noChangeArrowheads="1"/>
              </p:cNvSpPr>
              <p:nvPr userDrawn="1"/>
            </p:nvSpPr>
            <p:spPr bwMode="auto">
              <a:xfrm>
                <a:off x="5007" y="664"/>
                <a:ext cx="0" cy="240"/>
              </a:xfrm>
              <a:prstGeom prst="rect">
                <a:avLst/>
              </a:prstGeom>
              <a:solidFill>
                <a:schemeClr val="folHlink"/>
              </a:solidFill>
              <a:ln w="9525">
                <a:solidFill>
                  <a:schemeClr val="tx1"/>
                </a:solidFill>
                <a:miter lim="800000"/>
                <a:headEnd/>
                <a:tailEnd/>
              </a:ln>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lnSpc>
                    <a:spcPct val="90000"/>
                  </a:lnSpc>
                  <a:spcBef>
                    <a:spcPct val="50000"/>
                  </a:spcBef>
                  <a:spcAft>
                    <a:spcPct val="0"/>
                  </a:spcAft>
                  <a:defRPr sz="2800">
                    <a:solidFill>
                      <a:schemeClr val="tx1"/>
                    </a:solidFill>
                    <a:latin typeface="Arial" charset="0"/>
                  </a:defRPr>
                </a:lvl6pPr>
                <a:lvl7pPr marL="2971800" indent="-228600" algn="ctr" eaLnBrk="0" fontAlgn="base" hangingPunct="0">
                  <a:lnSpc>
                    <a:spcPct val="90000"/>
                  </a:lnSpc>
                  <a:spcBef>
                    <a:spcPct val="50000"/>
                  </a:spcBef>
                  <a:spcAft>
                    <a:spcPct val="0"/>
                  </a:spcAft>
                  <a:defRPr sz="2800">
                    <a:solidFill>
                      <a:schemeClr val="tx1"/>
                    </a:solidFill>
                    <a:latin typeface="Arial" charset="0"/>
                  </a:defRPr>
                </a:lvl7pPr>
                <a:lvl8pPr marL="3429000" indent="-228600" algn="ctr" eaLnBrk="0" fontAlgn="base" hangingPunct="0">
                  <a:lnSpc>
                    <a:spcPct val="90000"/>
                  </a:lnSpc>
                  <a:spcBef>
                    <a:spcPct val="50000"/>
                  </a:spcBef>
                  <a:spcAft>
                    <a:spcPct val="0"/>
                  </a:spcAft>
                  <a:defRPr sz="2800">
                    <a:solidFill>
                      <a:schemeClr val="tx1"/>
                    </a:solidFill>
                    <a:latin typeface="Arial" charset="0"/>
                  </a:defRPr>
                </a:lvl8pPr>
                <a:lvl9pPr marL="3886200" indent="-228600" algn="ctr" eaLnBrk="0" fontAlgn="base" hangingPunct="0">
                  <a:lnSpc>
                    <a:spcPct val="90000"/>
                  </a:lnSpc>
                  <a:spcBef>
                    <a:spcPct val="50000"/>
                  </a:spcBef>
                  <a:spcAft>
                    <a:spcPct val="0"/>
                  </a:spcAft>
                  <a:defRPr sz="2800">
                    <a:solidFill>
                      <a:schemeClr val="tx1"/>
                    </a:solidFill>
                    <a:latin typeface="Arial" charset="0"/>
                  </a:defRPr>
                </a:lvl9pPr>
              </a:lstStyle>
              <a:p>
                <a:pPr algn="ctr" eaLnBrk="1" fontAlgn="base" hangingPunct="1">
                  <a:lnSpc>
                    <a:spcPct val="90000"/>
                  </a:lnSpc>
                  <a:spcBef>
                    <a:spcPct val="50000"/>
                  </a:spcBef>
                  <a:spcAft>
                    <a:spcPct val="0"/>
                  </a:spcAft>
                  <a:defRPr/>
                </a:pPr>
                <a:endParaRPr lang="de-DE" altLang="de-DE" smtClean="0">
                  <a:solidFill>
                    <a:srgbClr val="000000"/>
                  </a:solidFill>
                </a:endParaRPr>
              </a:p>
            </p:txBody>
          </p:sp>
        </p:grpSp>
        <p:sp>
          <p:nvSpPr>
            <p:cNvPr id="5136" name="McK Footnote" hidden="1"/>
            <p:cNvSpPr txBox="1">
              <a:spLocks noChangeArrowheads="1"/>
            </p:cNvSpPr>
            <p:nvPr userDrawn="1"/>
          </p:nvSpPr>
          <p:spPr bwMode="auto">
            <a:xfrm>
              <a:off x="399" y="3901"/>
              <a:ext cx="514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8963" indent="-588963" defTabSz="917575" eaLnBrk="0" hangingPunct="0">
                <a:tabLst>
                  <a:tab pos="546100" algn="r"/>
                </a:tabLst>
                <a:defRPr sz="2800">
                  <a:solidFill>
                    <a:schemeClr val="tx1"/>
                  </a:solidFill>
                  <a:latin typeface="Arial" charset="0"/>
                </a:defRPr>
              </a:lvl1pPr>
              <a:lvl2pPr marL="742950" indent="-285750" defTabSz="917575" eaLnBrk="0" hangingPunct="0">
                <a:tabLst>
                  <a:tab pos="546100" algn="r"/>
                </a:tabLst>
                <a:defRPr sz="2800">
                  <a:solidFill>
                    <a:schemeClr val="tx1"/>
                  </a:solidFill>
                  <a:latin typeface="Arial" charset="0"/>
                </a:defRPr>
              </a:lvl2pPr>
              <a:lvl3pPr marL="1143000" indent="-228600" defTabSz="917575" eaLnBrk="0" hangingPunct="0">
                <a:tabLst>
                  <a:tab pos="546100" algn="r"/>
                </a:tabLst>
                <a:defRPr sz="2800">
                  <a:solidFill>
                    <a:schemeClr val="tx1"/>
                  </a:solidFill>
                  <a:latin typeface="Arial" charset="0"/>
                </a:defRPr>
              </a:lvl3pPr>
              <a:lvl4pPr marL="1600200" indent="-228600" defTabSz="917575" eaLnBrk="0" hangingPunct="0">
                <a:tabLst>
                  <a:tab pos="546100" algn="r"/>
                </a:tabLst>
                <a:defRPr sz="2800">
                  <a:solidFill>
                    <a:schemeClr val="tx1"/>
                  </a:solidFill>
                  <a:latin typeface="Arial" charset="0"/>
                </a:defRPr>
              </a:lvl4pPr>
              <a:lvl5pPr marL="2057400" indent="-228600" defTabSz="917575" eaLnBrk="0" hangingPunct="0">
                <a:tabLst>
                  <a:tab pos="546100" algn="r"/>
                </a:tabLst>
                <a:defRPr sz="2800">
                  <a:solidFill>
                    <a:schemeClr val="tx1"/>
                  </a:solidFill>
                  <a:latin typeface="Arial" charset="0"/>
                </a:defRPr>
              </a:lvl5pPr>
              <a:lvl6pPr marL="2514600" indent="-228600" algn="ctr" defTabSz="917575" eaLnBrk="0" fontAlgn="base" hangingPunct="0">
                <a:lnSpc>
                  <a:spcPct val="90000"/>
                </a:lnSpc>
                <a:spcBef>
                  <a:spcPct val="50000"/>
                </a:spcBef>
                <a:spcAft>
                  <a:spcPct val="0"/>
                </a:spcAft>
                <a:tabLst>
                  <a:tab pos="546100" algn="r"/>
                </a:tabLst>
                <a:defRPr sz="2800">
                  <a:solidFill>
                    <a:schemeClr val="tx1"/>
                  </a:solidFill>
                  <a:latin typeface="Arial" charset="0"/>
                </a:defRPr>
              </a:lvl6pPr>
              <a:lvl7pPr marL="2971800" indent="-228600" algn="ctr" defTabSz="917575" eaLnBrk="0" fontAlgn="base" hangingPunct="0">
                <a:lnSpc>
                  <a:spcPct val="90000"/>
                </a:lnSpc>
                <a:spcBef>
                  <a:spcPct val="50000"/>
                </a:spcBef>
                <a:spcAft>
                  <a:spcPct val="0"/>
                </a:spcAft>
                <a:tabLst>
                  <a:tab pos="546100" algn="r"/>
                </a:tabLst>
                <a:defRPr sz="2800">
                  <a:solidFill>
                    <a:schemeClr val="tx1"/>
                  </a:solidFill>
                  <a:latin typeface="Arial" charset="0"/>
                </a:defRPr>
              </a:lvl7pPr>
              <a:lvl8pPr marL="3429000" indent="-228600" algn="ctr" defTabSz="917575" eaLnBrk="0" fontAlgn="base" hangingPunct="0">
                <a:lnSpc>
                  <a:spcPct val="90000"/>
                </a:lnSpc>
                <a:spcBef>
                  <a:spcPct val="50000"/>
                </a:spcBef>
                <a:spcAft>
                  <a:spcPct val="0"/>
                </a:spcAft>
                <a:tabLst>
                  <a:tab pos="546100" algn="r"/>
                </a:tabLst>
                <a:defRPr sz="2800">
                  <a:solidFill>
                    <a:schemeClr val="tx1"/>
                  </a:solidFill>
                  <a:latin typeface="Arial" charset="0"/>
                </a:defRPr>
              </a:lvl8pPr>
              <a:lvl9pPr marL="3886200" indent="-228600" algn="ctr" defTabSz="917575" eaLnBrk="0" fontAlgn="base" hangingPunct="0">
                <a:lnSpc>
                  <a:spcPct val="90000"/>
                </a:lnSpc>
                <a:spcBef>
                  <a:spcPct val="50000"/>
                </a:spcBef>
                <a:spcAft>
                  <a:spcPct val="0"/>
                </a:spcAft>
                <a:tabLst>
                  <a:tab pos="546100" algn="r"/>
                </a:tabLst>
                <a:defRPr sz="2800">
                  <a:solidFill>
                    <a:schemeClr val="tx1"/>
                  </a:solidFill>
                  <a:latin typeface="Arial" charset="0"/>
                </a:defRPr>
              </a:lvl9pPr>
            </a:lstStyle>
            <a:p>
              <a:pPr eaLnBrk="1" fontAlgn="base" hangingPunct="1">
                <a:spcBef>
                  <a:spcPct val="0"/>
                </a:spcBef>
                <a:spcAft>
                  <a:spcPct val="0"/>
                </a:spcAft>
                <a:defRPr/>
              </a:pPr>
              <a:r>
                <a:rPr lang="de-DE" sz="1200" smtClean="0">
                  <a:solidFill>
                    <a:srgbClr val="000000"/>
                  </a:solidFill>
                </a:rPr>
                <a:t>	*	Footnote</a:t>
              </a:r>
            </a:p>
          </p:txBody>
        </p:sp>
      </p:grpSp>
      <p:sp>
        <p:nvSpPr>
          <p:cNvPr id="5126" name="Rectangle 21"/>
          <p:cNvSpPr>
            <a:spLocks noGrp="1" noChangeArrowheads="1"/>
          </p:cNvSpPr>
          <p:nvPr>
            <p:ph type="title"/>
          </p:nvPr>
        </p:nvSpPr>
        <p:spPr bwMode="auto">
          <a:xfrm>
            <a:off x="490168" y="636896"/>
            <a:ext cx="768930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de-DE" altLang="de-DE" smtClean="0"/>
              <a:t>Titelmasterformat durch Klicken bearbeiten</a:t>
            </a:r>
            <a:br>
              <a:rPr lang="de-DE" altLang="de-DE" smtClean="0"/>
            </a:br>
            <a:r>
              <a:rPr lang="de-DE" altLang="de-DE" smtClean="0"/>
              <a:t>und bei Bedarf die zweite Zeileg nutzen</a:t>
            </a:r>
          </a:p>
        </p:txBody>
      </p:sp>
      <p:sp>
        <p:nvSpPr>
          <p:cNvPr id="5127" name="Rectangle 22"/>
          <p:cNvSpPr>
            <a:spLocks noGrp="1" noChangeArrowheads="1"/>
          </p:cNvSpPr>
          <p:nvPr>
            <p:ph type="body" idx="1"/>
          </p:nvPr>
        </p:nvSpPr>
        <p:spPr bwMode="auto">
          <a:xfrm>
            <a:off x="509142" y="1651234"/>
            <a:ext cx="7670335" cy="185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2"/>
            <a:endParaRPr lang="de-DE" altLang="de-DE" smtClean="0"/>
          </a:p>
          <a:p>
            <a:pPr lvl="1"/>
            <a:endParaRPr lang="de-DE" altLang="de-DE" smtClean="0"/>
          </a:p>
          <a:p>
            <a:pPr lvl="0"/>
            <a:endParaRPr lang="de-DE" altLang="de-DE" smtClean="0"/>
          </a:p>
        </p:txBody>
      </p:sp>
      <p:sp>
        <p:nvSpPr>
          <p:cNvPr id="5128" name="Line 24"/>
          <p:cNvSpPr>
            <a:spLocks noChangeShapeType="1"/>
          </p:cNvSpPr>
          <p:nvPr userDrawn="1"/>
        </p:nvSpPr>
        <p:spPr bwMode="auto">
          <a:xfrm>
            <a:off x="505980" y="1350722"/>
            <a:ext cx="7665590" cy="0"/>
          </a:xfrm>
          <a:prstGeom prst="line">
            <a:avLst/>
          </a:prstGeom>
          <a:noFill/>
          <a:ln w="19050">
            <a:solidFill>
              <a:srgbClr val="E2001A"/>
            </a:solidFill>
            <a:round/>
            <a:headEnd/>
            <a:tailEnd/>
          </a:ln>
          <a:extLst>
            <a:ext uri="{909E8E84-426E-40DD-AFC4-6F175D3DCCD1}">
              <a14:hiddenFill xmlns:a14="http://schemas.microsoft.com/office/drawing/2010/main">
                <a:noFill/>
              </a14:hiddenFill>
            </a:ext>
          </a:extLst>
        </p:spPr>
        <p:txBody>
          <a:bodyPr lIns="91083" tIns="45542" rIns="91083" bIns="45542"/>
          <a:lstStyle/>
          <a:p>
            <a:pPr algn="ctr" fontAlgn="base">
              <a:lnSpc>
                <a:spcPct val="90000"/>
              </a:lnSpc>
              <a:spcBef>
                <a:spcPct val="50000"/>
              </a:spcBef>
              <a:spcAft>
                <a:spcPct val="0"/>
              </a:spcAft>
            </a:pPr>
            <a:endParaRPr lang="de-DE" sz="2800">
              <a:solidFill>
                <a:srgbClr val="000000"/>
              </a:solidFill>
            </a:endParaRPr>
          </a:p>
        </p:txBody>
      </p:sp>
      <p:sp>
        <p:nvSpPr>
          <p:cNvPr id="5129" name="Line 39"/>
          <p:cNvSpPr>
            <a:spLocks noChangeShapeType="1"/>
          </p:cNvSpPr>
          <p:nvPr userDrawn="1"/>
        </p:nvSpPr>
        <p:spPr bwMode="auto">
          <a:xfrm>
            <a:off x="509142" y="6660295"/>
            <a:ext cx="7667172"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algn="ctr" fontAlgn="base">
              <a:lnSpc>
                <a:spcPct val="90000"/>
              </a:lnSpc>
              <a:spcBef>
                <a:spcPct val="50000"/>
              </a:spcBef>
              <a:spcAft>
                <a:spcPct val="0"/>
              </a:spcAft>
            </a:pPr>
            <a:endParaRPr lang="de-DE" sz="2800">
              <a:solidFill>
                <a:srgbClr val="000000"/>
              </a:solidFill>
            </a:endParaRPr>
          </a:p>
        </p:txBody>
      </p:sp>
      <p:sp>
        <p:nvSpPr>
          <p:cNvPr id="5130" name="Line 40"/>
          <p:cNvSpPr>
            <a:spLocks noChangeShapeType="1"/>
          </p:cNvSpPr>
          <p:nvPr userDrawn="1"/>
        </p:nvSpPr>
        <p:spPr bwMode="auto">
          <a:xfrm>
            <a:off x="8244305" y="6661876"/>
            <a:ext cx="89969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algn="ctr" fontAlgn="base">
              <a:lnSpc>
                <a:spcPct val="90000"/>
              </a:lnSpc>
              <a:spcBef>
                <a:spcPct val="50000"/>
              </a:spcBef>
              <a:spcAft>
                <a:spcPct val="0"/>
              </a:spcAft>
            </a:pPr>
            <a:endParaRPr lang="de-DE" sz="2800">
              <a:solidFill>
                <a:srgbClr val="000000"/>
              </a:solidFill>
            </a:endParaRPr>
          </a:p>
        </p:txBody>
      </p:sp>
      <p:sp>
        <p:nvSpPr>
          <p:cNvPr id="180273" name="Rectangle 49"/>
          <p:cNvSpPr>
            <a:spLocks noGrp="1" noChangeArrowheads="1"/>
          </p:cNvSpPr>
          <p:nvPr>
            <p:ph type="ftr" sz="quarter" idx="3"/>
          </p:nvPr>
        </p:nvSpPr>
        <p:spPr bwMode="auto">
          <a:xfrm>
            <a:off x="411108" y="6633407"/>
            <a:ext cx="6579316" cy="355870"/>
          </a:xfrm>
          <a:prstGeom prst="rect">
            <a:avLst/>
          </a:prstGeom>
          <a:noFill/>
          <a:ln w="9525">
            <a:noFill/>
            <a:miter lim="800000"/>
            <a:headEnd/>
            <a:tailEnd/>
          </a:ln>
          <a:effectLst/>
        </p:spPr>
        <p:txBody>
          <a:bodyPr vert="horz" wrap="square" lIns="91077" tIns="45542" rIns="91077" bIns="45542" numCol="1" anchor="t" anchorCtr="0" compatLnSpc="1">
            <a:prstTxWarp prst="textNoShape">
              <a:avLst/>
            </a:prstTxWarp>
          </a:bodyPr>
          <a:lstStyle>
            <a:lvl1pPr algn="l" eaLnBrk="0" hangingPunct="0">
              <a:lnSpc>
                <a:spcPct val="100000"/>
              </a:lnSpc>
              <a:spcBef>
                <a:spcPct val="0"/>
              </a:spcBef>
              <a:defRPr sz="1000"/>
            </a:lvl1pPr>
          </a:lstStyle>
          <a:p>
            <a:pPr fontAlgn="base">
              <a:spcAft>
                <a:spcPct val="0"/>
              </a:spcAft>
              <a:defRPr/>
            </a:pPr>
            <a:r>
              <a:rPr lang="de-DE" smtClean="0">
                <a:solidFill>
                  <a:srgbClr val="000000"/>
                </a:solidFill>
              </a:rPr>
              <a:t>Markus Bremer, Dienstbesprechung Jobcenter, Fragen rund ums Studium</a:t>
            </a:r>
            <a:endParaRPr lang="de-DE">
              <a:solidFill>
                <a:srgbClr val="000000"/>
              </a:solidFill>
            </a:endParaRPr>
          </a:p>
        </p:txBody>
      </p:sp>
      <p:sp>
        <p:nvSpPr>
          <p:cNvPr id="5132" name="Rectangle 52"/>
          <p:cNvSpPr>
            <a:spLocks noChangeArrowheads="1"/>
          </p:cNvSpPr>
          <p:nvPr userDrawn="1"/>
        </p:nvSpPr>
        <p:spPr bwMode="auto">
          <a:xfrm>
            <a:off x="7777855" y="6633407"/>
            <a:ext cx="1309222" cy="1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32" tIns="44617" rIns="89232" bIns="44617"/>
          <a:lstStyle>
            <a:lvl1pPr defTabSz="895350" eaLnBrk="0" hangingPunct="0">
              <a:defRPr sz="2800">
                <a:solidFill>
                  <a:schemeClr val="tx1"/>
                </a:solidFill>
                <a:latin typeface="Arial" charset="0"/>
              </a:defRPr>
            </a:lvl1pPr>
            <a:lvl2pPr marL="742950" indent="-285750" defTabSz="895350" eaLnBrk="0" hangingPunct="0">
              <a:defRPr sz="2800">
                <a:solidFill>
                  <a:schemeClr val="tx1"/>
                </a:solidFill>
                <a:latin typeface="Arial" charset="0"/>
              </a:defRPr>
            </a:lvl2pPr>
            <a:lvl3pPr marL="1143000" indent="-228600" defTabSz="895350" eaLnBrk="0" hangingPunct="0">
              <a:defRPr sz="2800">
                <a:solidFill>
                  <a:schemeClr val="tx1"/>
                </a:solidFill>
                <a:latin typeface="Arial" charset="0"/>
              </a:defRPr>
            </a:lvl3pPr>
            <a:lvl4pPr marL="1600200" indent="-228600" defTabSz="895350" eaLnBrk="0" hangingPunct="0">
              <a:defRPr sz="2800">
                <a:solidFill>
                  <a:schemeClr val="tx1"/>
                </a:solidFill>
                <a:latin typeface="Arial" charset="0"/>
              </a:defRPr>
            </a:lvl4pPr>
            <a:lvl5pPr marL="2057400" indent="-228600" defTabSz="895350" eaLnBrk="0" hangingPunct="0">
              <a:defRPr sz="2800">
                <a:solidFill>
                  <a:schemeClr val="tx1"/>
                </a:solidFill>
                <a:latin typeface="Arial" charset="0"/>
              </a:defRPr>
            </a:lvl5pPr>
            <a:lvl6pPr marL="2514600" indent="-228600" algn="ctr" defTabSz="895350" eaLnBrk="0" fontAlgn="base" hangingPunct="0">
              <a:lnSpc>
                <a:spcPct val="90000"/>
              </a:lnSpc>
              <a:spcBef>
                <a:spcPct val="50000"/>
              </a:spcBef>
              <a:spcAft>
                <a:spcPct val="0"/>
              </a:spcAft>
              <a:defRPr sz="2800">
                <a:solidFill>
                  <a:schemeClr val="tx1"/>
                </a:solidFill>
                <a:latin typeface="Arial" charset="0"/>
              </a:defRPr>
            </a:lvl6pPr>
            <a:lvl7pPr marL="2971800" indent="-228600" algn="ctr" defTabSz="895350" eaLnBrk="0" fontAlgn="base" hangingPunct="0">
              <a:lnSpc>
                <a:spcPct val="90000"/>
              </a:lnSpc>
              <a:spcBef>
                <a:spcPct val="50000"/>
              </a:spcBef>
              <a:spcAft>
                <a:spcPct val="0"/>
              </a:spcAft>
              <a:defRPr sz="2800">
                <a:solidFill>
                  <a:schemeClr val="tx1"/>
                </a:solidFill>
                <a:latin typeface="Arial" charset="0"/>
              </a:defRPr>
            </a:lvl7pPr>
            <a:lvl8pPr marL="3429000" indent="-228600" algn="ctr" defTabSz="895350" eaLnBrk="0" fontAlgn="base" hangingPunct="0">
              <a:lnSpc>
                <a:spcPct val="90000"/>
              </a:lnSpc>
              <a:spcBef>
                <a:spcPct val="50000"/>
              </a:spcBef>
              <a:spcAft>
                <a:spcPct val="0"/>
              </a:spcAft>
              <a:defRPr sz="2800">
                <a:solidFill>
                  <a:schemeClr val="tx1"/>
                </a:solidFill>
                <a:latin typeface="Arial" charset="0"/>
              </a:defRPr>
            </a:lvl8pPr>
            <a:lvl9pPr marL="3886200" indent="-228600" algn="ctr" defTabSz="895350" eaLnBrk="0" fontAlgn="base" hangingPunct="0">
              <a:lnSpc>
                <a:spcPct val="90000"/>
              </a:lnSpc>
              <a:spcBef>
                <a:spcPct val="50000"/>
              </a:spcBef>
              <a:spcAft>
                <a:spcPct val="0"/>
              </a:spcAft>
              <a:defRPr sz="2800">
                <a:solidFill>
                  <a:schemeClr val="tx1"/>
                </a:solidFill>
                <a:latin typeface="Arial" charset="0"/>
              </a:defRPr>
            </a:lvl9pPr>
          </a:lstStyle>
          <a:p>
            <a:pPr algn="r" fontAlgn="base">
              <a:spcBef>
                <a:spcPct val="0"/>
              </a:spcBef>
              <a:spcAft>
                <a:spcPct val="0"/>
              </a:spcAft>
              <a:defRPr/>
            </a:pPr>
            <a:r>
              <a:rPr lang="de-DE" altLang="de-DE" sz="1000" smtClean="0">
                <a:solidFill>
                  <a:srgbClr val="000000"/>
                </a:solidFill>
              </a:rPr>
              <a:t>Seite </a:t>
            </a:r>
            <a:fld id="{A643F1F5-8D4F-42A9-84DC-F7AF4CC2BFF2}" type="slidenum">
              <a:rPr lang="de-DE" altLang="de-DE" sz="1000" smtClean="0">
                <a:solidFill>
                  <a:srgbClr val="000000"/>
                </a:solidFill>
              </a:rPr>
              <a:pPr algn="r" fontAlgn="base">
                <a:spcBef>
                  <a:spcPct val="0"/>
                </a:spcBef>
                <a:spcAft>
                  <a:spcPct val="0"/>
                </a:spcAft>
                <a:defRPr/>
              </a:pPr>
              <a:t>‹Nr.›</a:t>
            </a:fld>
            <a:endParaRPr lang="de-DE" altLang="de-DE" sz="1000" smtClean="0">
              <a:solidFill>
                <a:srgbClr val="000000"/>
              </a:solidFill>
            </a:endParaRPr>
          </a:p>
        </p:txBody>
      </p:sp>
    </p:spTree>
    <p:extLst>
      <p:ext uri="{BB962C8B-B14F-4D97-AF65-F5344CB8AC3E}">
        <p14:creationId xmlns:p14="http://schemas.microsoft.com/office/powerpoint/2010/main" val="1438462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51" r:id="rId14"/>
  </p:sldLayoutIdLst>
  <p:hf sldNum="0" hdr="0" dt="0"/>
  <p:txStyles>
    <p:titleStyle>
      <a:lvl1pPr algn="l" defTabSz="913996"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913996" rtl="0" eaLnBrk="0" fontAlgn="base" hangingPunct="0">
        <a:lnSpc>
          <a:spcPct val="90000"/>
        </a:lnSpc>
        <a:spcBef>
          <a:spcPct val="0"/>
        </a:spcBef>
        <a:spcAft>
          <a:spcPct val="0"/>
        </a:spcAft>
        <a:defRPr sz="2400" b="1">
          <a:solidFill>
            <a:schemeClr val="tx2"/>
          </a:solidFill>
          <a:latin typeface="Arial" charset="0"/>
        </a:defRPr>
      </a:lvl2pPr>
      <a:lvl3pPr algn="l" defTabSz="913996" rtl="0" eaLnBrk="0" fontAlgn="base" hangingPunct="0">
        <a:lnSpc>
          <a:spcPct val="90000"/>
        </a:lnSpc>
        <a:spcBef>
          <a:spcPct val="0"/>
        </a:spcBef>
        <a:spcAft>
          <a:spcPct val="0"/>
        </a:spcAft>
        <a:defRPr sz="2400" b="1">
          <a:solidFill>
            <a:schemeClr val="tx2"/>
          </a:solidFill>
          <a:latin typeface="Arial" charset="0"/>
        </a:defRPr>
      </a:lvl3pPr>
      <a:lvl4pPr algn="l" defTabSz="913996" rtl="0" eaLnBrk="0" fontAlgn="base" hangingPunct="0">
        <a:lnSpc>
          <a:spcPct val="90000"/>
        </a:lnSpc>
        <a:spcBef>
          <a:spcPct val="0"/>
        </a:spcBef>
        <a:spcAft>
          <a:spcPct val="0"/>
        </a:spcAft>
        <a:defRPr sz="2400" b="1">
          <a:solidFill>
            <a:schemeClr val="tx2"/>
          </a:solidFill>
          <a:latin typeface="Arial" charset="0"/>
        </a:defRPr>
      </a:lvl4pPr>
      <a:lvl5pPr algn="l" defTabSz="913996" rtl="0" eaLnBrk="0" fontAlgn="base" hangingPunct="0">
        <a:lnSpc>
          <a:spcPct val="90000"/>
        </a:lnSpc>
        <a:spcBef>
          <a:spcPct val="0"/>
        </a:spcBef>
        <a:spcAft>
          <a:spcPct val="0"/>
        </a:spcAft>
        <a:defRPr sz="2400" b="1">
          <a:solidFill>
            <a:schemeClr val="tx2"/>
          </a:solidFill>
          <a:latin typeface="Arial" charset="0"/>
        </a:defRPr>
      </a:lvl5pPr>
      <a:lvl6pPr marL="455417" algn="l" defTabSz="913996" rtl="0" fontAlgn="base">
        <a:lnSpc>
          <a:spcPct val="90000"/>
        </a:lnSpc>
        <a:spcBef>
          <a:spcPct val="0"/>
        </a:spcBef>
        <a:spcAft>
          <a:spcPct val="0"/>
        </a:spcAft>
        <a:defRPr sz="2400" b="1">
          <a:solidFill>
            <a:schemeClr val="tx2"/>
          </a:solidFill>
          <a:latin typeface="Arial" charset="0"/>
        </a:defRPr>
      </a:lvl6pPr>
      <a:lvl7pPr marL="910834" algn="l" defTabSz="913996" rtl="0" fontAlgn="base">
        <a:lnSpc>
          <a:spcPct val="90000"/>
        </a:lnSpc>
        <a:spcBef>
          <a:spcPct val="0"/>
        </a:spcBef>
        <a:spcAft>
          <a:spcPct val="0"/>
        </a:spcAft>
        <a:defRPr sz="2400" b="1">
          <a:solidFill>
            <a:schemeClr val="tx2"/>
          </a:solidFill>
          <a:latin typeface="Arial" charset="0"/>
        </a:defRPr>
      </a:lvl7pPr>
      <a:lvl8pPr marL="1366251" algn="l" defTabSz="913996" rtl="0" fontAlgn="base">
        <a:lnSpc>
          <a:spcPct val="90000"/>
        </a:lnSpc>
        <a:spcBef>
          <a:spcPct val="0"/>
        </a:spcBef>
        <a:spcAft>
          <a:spcPct val="0"/>
        </a:spcAft>
        <a:defRPr sz="2400" b="1">
          <a:solidFill>
            <a:schemeClr val="tx2"/>
          </a:solidFill>
          <a:latin typeface="Arial" charset="0"/>
        </a:defRPr>
      </a:lvl8pPr>
      <a:lvl9pPr marL="1821668" algn="l" defTabSz="913996" rtl="0" fontAlgn="base">
        <a:lnSpc>
          <a:spcPct val="90000"/>
        </a:lnSpc>
        <a:spcBef>
          <a:spcPct val="0"/>
        </a:spcBef>
        <a:spcAft>
          <a:spcPct val="0"/>
        </a:spcAft>
        <a:defRPr sz="2400" b="1">
          <a:solidFill>
            <a:schemeClr val="tx2"/>
          </a:solidFill>
          <a:latin typeface="Arial" charset="0"/>
        </a:defRPr>
      </a:lvl9pPr>
    </p:titleStyle>
    <p:bodyStyle>
      <a:lvl1pPr marL="343144" indent="-343144" algn="l" defTabSz="913996" rtl="0" eaLnBrk="0" fontAlgn="base" hangingPunct="0">
        <a:lnSpc>
          <a:spcPct val="90000"/>
        </a:lnSpc>
        <a:spcBef>
          <a:spcPct val="50000"/>
        </a:spcBef>
        <a:spcAft>
          <a:spcPct val="0"/>
        </a:spcAft>
        <a:buSzPct val="80000"/>
        <a:buBlip>
          <a:blip r:embed="rId17"/>
        </a:buBlip>
        <a:defRPr sz="2000">
          <a:solidFill>
            <a:schemeClr val="tx1"/>
          </a:solidFill>
          <a:latin typeface="+mn-lt"/>
          <a:ea typeface="+mn-ea"/>
          <a:cs typeface="+mn-cs"/>
        </a:defRPr>
      </a:lvl1pPr>
      <a:lvl2pPr marL="673638" indent="-151806" algn="l" defTabSz="913996" rtl="0" eaLnBrk="0" fontAlgn="base" hangingPunct="0">
        <a:spcBef>
          <a:spcPct val="20000"/>
        </a:spcBef>
        <a:spcAft>
          <a:spcPct val="0"/>
        </a:spcAft>
        <a:buClr>
          <a:srgbClr val="ADADAD"/>
        </a:buClr>
        <a:buFont typeface="Wingdings" pitchFamily="2" charset="2"/>
        <a:buChar char="§"/>
        <a:defRPr sz="1700">
          <a:solidFill>
            <a:schemeClr val="tx1"/>
          </a:solidFill>
          <a:latin typeface="+mn-lt"/>
        </a:defRPr>
      </a:lvl2pPr>
      <a:lvl3pPr marL="986737" indent="-151806" algn="l" defTabSz="913996" rtl="0" eaLnBrk="0" fontAlgn="base" hangingPunct="0">
        <a:spcBef>
          <a:spcPct val="20000"/>
        </a:spcBef>
        <a:spcAft>
          <a:spcPct val="0"/>
        </a:spcAft>
        <a:buClr>
          <a:srgbClr val="ADADAD"/>
        </a:buClr>
        <a:buFont typeface="Wingdings" pitchFamily="2" charset="2"/>
        <a:buChar char="§"/>
        <a:defRPr sz="1400">
          <a:solidFill>
            <a:schemeClr val="tx1"/>
          </a:solidFill>
          <a:latin typeface="+mn-lt"/>
        </a:defRPr>
      </a:lvl3pPr>
      <a:lvl4pPr marL="1600284" indent="-229290" algn="l" defTabSz="913996" rtl="0" eaLnBrk="0" fontAlgn="base" hangingPunct="0">
        <a:spcBef>
          <a:spcPct val="20000"/>
        </a:spcBef>
        <a:spcAft>
          <a:spcPct val="0"/>
        </a:spcAft>
        <a:buChar char="–"/>
        <a:defRPr sz="2000">
          <a:solidFill>
            <a:schemeClr val="tx1"/>
          </a:solidFill>
          <a:latin typeface="+mn-lt"/>
        </a:defRPr>
      </a:lvl4pPr>
      <a:lvl5pPr marL="2057283" indent="-234034" algn="l" defTabSz="913996" rtl="0" eaLnBrk="0" fontAlgn="base" hangingPunct="0">
        <a:spcBef>
          <a:spcPct val="20000"/>
        </a:spcBef>
        <a:spcAft>
          <a:spcPct val="0"/>
        </a:spcAft>
        <a:buChar char="»"/>
        <a:defRPr sz="2000">
          <a:solidFill>
            <a:schemeClr val="tx1"/>
          </a:solidFill>
          <a:latin typeface="+mn-lt"/>
        </a:defRPr>
      </a:lvl5pPr>
      <a:lvl6pPr marL="2512700" indent="-234034" algn="l" defTabSz="913996" rtl="0" fontAlgn="base">
        <a:spcBef>
          <a:spcPct val="20000"/>
        </a:spcBef>
        <a:spcAft>
          <a:spcPct val="0"/>
        </a:spcAft>
        <a:buChar char="»"/>
        <a:defRPr sz="2000">
          <a:solidFill>
            <a:schemeClr val="tx1"/>
          </a:solidFill>
          <a:latin typeface="+mn-lt"/>
        </a:defRPr>
      </a:lvl6pPr>
      <a:lvl7pPr marL="2968117" indent="-234034" algn="l" defTabSz="913996" rtl="0" fontAlgn="base">
        <a:spcBef>
          <a:spcPct val="20000"/>
        </a:spcBef>
        <a:spcAft>
          <a:spcPct val="0"/>
        </a:spcAft>
        <a:buChar char="»"/>
        <a:defRPr sz="2000">
          <a:solidFill>
            <a:schemeClr val="tx1"/>
          </a:solidFill>
          <a:latin typeface="+mn-lt"/>
        </a:defRPr>
      </a:lvl7pPr>
      <a:lvl8pPr marL="3423534" indent="-234034" algn="l" defTabSz="913996" rtl="0" fontAlgn="base">
        <a:spcBef>
          <a:spcPct val="20000"/>
        </a:spcBef>
        <a:spcAft>
          <a:spcPct val="0"/>
        </a:spcAft>
        <a:buChar char="»"/>
        <a:defRPr sz="2000">
          <a:solidFill>
            <a:schemeClr val="tx1"/>
          </a:solidFill>
          <a:latin typeface="+mn-lt"/>
        </a:defRPr>
      </a:lvl8pPr>
      <a:lvl9pPr marL="3878951" indent="-234034" algn="l" defTabSz="913996" rtl="0" fontAlgn="base">
        <a:spcBef>
          <a:spcPct val="20000"/>
        </a:spcBef>
        <a:spcAft>
          <a:spcPct val="0"/>
        </a:spcAft>
        <a:buChar char="»"/>
        <a:defRPr sz="2000">
          <a:solidFill>
            <a:schemeClr val="tx1"/>
          </a:solidFill>
          <a:latin typeface="+mn-lt"/>
        </a:defRPr>
      </a:lvl9pPr>
    </p:bodyStyle>
    <p:otherStyle>
      <a:defPPr>
        <a:defRPr lang="de-DE"/>
      </a:defPPr>
      <a:lvl1pPr marL="0" algn="l" defTabSz="910834" rtl="0" eaLnBrk="1" latinLnBrk="0" hangingPunct="1">
        <a:defRPr sz="1800" kern="1200">
          <a:solidFill>
            <a:schemeClr val="tx1"/>
          </a:solidFill>
          <a:latin typeface="+mn-lt"/>
          <a:ea typeface="+mn-ea"/>
          <a:cs typeface="+mn-cs"/>
        </a:defRPr>
      </a:lvl1pPr>
      <a:lvl2pPr marL="455417" algn="l" defTabSz="910834" rtl="0" eaLnBrk="1" latinLnBrk="0" hangingPunct="1">
        <a:defRPr sz="1800" kern="1200">
          <a:solidFill>
            <a:schemeClr val="tx1"/>
          </a:solidFill>
          <a:latin typeface="+mn-lt"/>
          <a:ea typeface="+mn-ea"/>
          <a:cs typeface="+mn-cs"/>
        </a:defRPr>
      </a:lvl2pPr>
      <a:lvl3pPr marL="910834" algn="l" defTabSz="910834" rtl="0" eaLnBrk="1" latinLnBrk="0" hangingPunct="1">
        <a:defRPr sz="1800" kern="1200">
          <a:solidFill>
            <a:schemeClr val="tx1"/>
          </a:solidFill>
          <a:latin typeface="+mn-lt"/>
          <a:ea typeface="+mn-ea"/>
          <a:cs typeface="+mn-cs"/>
        </a:defRPr>
      </a:lvl3pPr>
      <a:lvl4pPr marL="1366251" algn="l" defTabSz="910834" rtl="0" eaLnBrk="1" latinLnBrk="0" hangingPunct="1">
        <a:defRPr sz="1800" kern="1200">
          <a:solidFill>
            <a:schemeClr val="tx1"/>
          </a:solidFill>
          <a:latin typeface="+mn-lt"/>
          <a:ea typeface="+mn-ea"/>
          <a:cs typeface="+mn-cs"/>
        </a:defRPr>
      </a:lvl4pPr>
      <a:lvl5pPr marL="1821668" algn="l" defTabSz="910834" rtl="0" eaLnBrk="1" latinLnBrk="0" hangingPunct="1">
        <a:defRPr sz="1800" kern="1200">
          <a:solidFill>
            <a:schemeClr val="tx1"/>
          </a:solidFill>
          <a:latin typeface="+mn-lt"/>
          <a:ea typeface="+mn-ea"/>
          <a:cs typeface="+mn-cs"/>
        </a:defRPr>
      </a:lvl5pPr>
      <a:lvl6pPr marL="2277085" algn="l" defTabSz="910834" rtl="0" eaLnBrk="1" latinLnBrk="0" hangingPunct="1">
        <a:defRPr sz="1800" kern="1200">
          <a:solidFill>
            <a:schemeClr val="tx1"/>
          </a:solidFill>
          <a:latin typeface="+mn-lt"/>
          <a:ea typeface="+mn-ea"/>
          <a:cs typeface="+mn-cs"/>
        </a:defRPr>
      </a:lvl6pPr>
      <a:lvl7pPr marL="2732502" algn="l" defTabSz="910834" rtl="0" eaLnBrk="1" latinLnBrk="0" hangingPunct="1">
        <a:defRPr sz="1800" kern="1200">
          <a:solidFill>
            <a:schemeClr val="tx1"/>
          </a:solidFill>
          <a:latin typeface="+mn-lt"/>
          <a:ea typeface="+mn-ea"/>
          <a:cs typeface="+mn-cs"/>
        </a:defRPr>
      </a:lvl7pPr>
      <a:lvl8pPr marL="3187918" algn="l" defTabSz="910834" rtl="0" eaLnBrk="1" latinLnBrk="0" hangingPunct="1">
        <a:defRPr sz="1800" kern="1200">
          <a:solidFill>
            <a:schemeClr val="tx1"/>
          </a:solidFill>
          <a:latin typeface="+mn-lt"/>
          <a:ea typeface="+mn-ea"/>
          <a:cs typeface="+mn-cs"/>
        </a:defRPr>
      </a:lvl8pPr>
      <a:lvl9pPr marL="3643335" algn="l" defTabSz="91083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BA_Logo_3c_2Z_200mm"/>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30189" y="74614"/>
            <a:ext cx="993775" cy="200025"/>
          </a:xfrm>
          <a:prstGeom prst="rect">
            <a:avLst/>
          </a:prstGeom>
          <a:noFill/>
          <a:ln w="9525">
            <a:noFill/>
            <a:miter lim="800000"/>
            <a:headEnd/>
            <a:tailEnd/>
          </a:ln>
        </p:spPr>
      </p:pic>
      <p:sp>
        <p:nvSpPr>
          <p:cNvPr id="87043" name="Rectangle 3"/>
          <p:cNvSpPr>
            <a:spLocks noGrp="1" noChangeArrowheads="1"/>
          </p:cNvSpPr>
          <p:nvPr>
            <p:ph type="ftr" sz="quarter" idx="3"/>
          </p:nvPr>
        </p:nvSpPr>
        <p:spPr bwMode="auto">
          <a:xfrm>
            <a:off x="411164" y="6634164"/>
            <a:ext cx="6578600" cy="355600"/>
          </a:xfrm>
          <a:prstGeom prst="rect">
            <a:avLst/>
          </a:prstGeom>
          <a:noFill/>
          <a:ln w="9525">
            <a:noFill/>
            <a:miter lim="800000"/>
            <a:headEnd/>
            <a:tailEnd/>
          </a:ln>
          <a:effectLst/>
        </p:spPr>
        <p:txBody>
          <a:bodyPr vert="horz" wrap="square" lIns="90685" tIns="45344" rIns="90685" bIns="45344" numCol="1" anchor="t" anchorCtr="0" compatLnSpc="1">
            <a:prstTxWarp prst="textNoShape">
              <a:avLst/>
            </a:prstTxWarp>
          </a:bodyPr>
          <a:lstStyle>
            <a:lvl1pPr eaLnBrk="0" hangingPunct="0">
              <a:lnSpc>
                <a:spcPct val="100000"/>
              </a:lnSpc>
              <a:spcBef>
                <a:spcPct val="0"/>
              </a:spcBef>
              <a:defRPr sz="1000" smtClean="0"/>
            </a:lvl1pPr>
          </a:lstStyle>
          <a:p>
            <a:pPr fontAlgn="base">
              <a:spcAft>
                <a:spcPct val="0"/>
              </a:spcAft>
              <a:defRPr/>
            </a:pPr>
            <a:r>
              <a:rPr lang="de-DE" smtClean="0">
                <a:solidFill>
                  <a:srgbClr val="000000"/>
                </a:solidFill>
              </a:rPr>
              <a:t>Markus Bremer, Dienstbesprechung Jobcenter, Fragen rund ums Studium</a:t>
            </a:r>
            <a:endParaRPr lang="de-DE">
              <a:solidFill>
                <a:srgbClr val="000000"/>
              </a:solidFill>
            </a:endParaRPr>
          </a:p>
        </p:txBody>
      </p:sp>
      <p:sp>
        <p:nvSpPr>
          <p:cNvPr id="87044" name="Rectangle 4"/>
          <p:cNvSpPr>
            <a:spLocks noChangeArrowheads="1"/>
          </p:cNvSpPr>
          <p:nvPr/>
        </p:nvSpPr>
        <p:spPr bwMode="auto">
          <a:xfrm>
            <a:off x="1666875" y="1"/>
            <a:ext cx="6503988" cy="271463"/>
          </a:xfrm>
          <a:prstGeom prst="rect">
            <a:avLst/>
          </a:prstGeom>
          <a:solidFill>
            <a:srgbClr val="E2001A"/>
          </a:solidFill>
          <a:ln w="9525" algn="ctr">
            <a:noFill/>
            <a:miter lim="800000"/>
            <a:headEnd/>
            <a:tailEnd/>
          </a:ln>
          <a:effectLst/>
        </p:spPr>
        <p:txBody>
          <a:bodyPr wrap="none" lIns="91429" tIns="45715" rIns="91429" bIns="45715" anchor="ctr"/>
          <a:lstStyle/>
          <a:p>
            <a:pPr fontAlgn="base">
              <a:lnSpc>
                <a:spcPct val="90000"/>
              </a:lnSpc>
              <a:spcBef>
                <a:spcPct val="50000"/>
              </a:spcBef>
              <a:spcAft>
                <a:spcPct val="0"/>
              </a:spcAft>
              <a:defRPr/>
            </a:pPr>
            <a:endParaRPr lang="de-DE" sz="2000">
              <a:solidFill>
                <a:srgbClr val="000000"/>
              </a:solidFill>
            </a:endParaRPr>
          </a:p>
        </p:txBody>
      </p:sp>
      <p:sp>
        <p:nvSpPr>
          <p:cNvPr id="87045" name="Rectangle 5"/>
          <p:cNvSpPr>
            <a:spLocks noChangeArrowheads="1"/>
          </p:cNvSpPr>
          <p:nvPr/>
        </p:nvSpPr>
        <p:spPr bwMode="auto">
          <a:xfrm>
            <a:off x="8221664" y="1"/>
            <a:ext cx="922337" cy="271463"/>
          </a:xfrm>
          <a:prstGeom prst="rect">
            <a:avLst/>
          </a:prstGeom>
          <a:solidFill>
            <a:srgbClr val="C8C8C8"/>
          </a:solidFill>
          <a:ln w="9525" algn="ctr">
            <a:noFill/>
            <a:miter lim="800000"/>
            <a:headEnd/>
            <a:tailEnd/>
          </a:ln>
          <a:effectLst/>
        </p:spPr>
        <p:txBody>
          <a:bodyPr wrap="none" lIns="91429" tIns="45715" rIns="91429" bIns="45715" anchor="ctr"/>
          <a:lstStyle/>
          <a:p>
            <a:pPr fontAlgn="base">
              <a:lnSpc>
                <a:spcPct val="90000"/>
              </a:lnSpc>
              <a:spcBef>
                <a:spcPct val="50000"/>
              </a:spcBef>
              <a:spcAft>
                <a:spcPct val="0"/>
              </a:spcAft>
              <a:defRPr/>
            </a:pPr>
            <a:endParaRPr lang="de-DE" sz="2000">
              <a:solidFill>
                <a:srgbClr val="000000"/>
              </a:solidFill>
            </a:endParaRPr>
          </a:p>
        </p:txBody>
      </p:sp>
      <p:grpSp>
        <p:nvGrpSpPr>
          <p:cNvPr id="2" name="McK Slide Elements"/>
          <p:cNvGrpSpPr>
            <a:grpSpLocks/>
          </p:cNvGrpSpPr>
          <p:nvPr/>
        </p:nvGrpSpPr>
        <p:grpSpPr bwMode="auto">
          <a:xfrm>
            <a:off x="536575" y="1143001"/>
            <a:ext cx="8443913" cy="5688013"/>
            <a:chOff x="331" y="706"/>
            <a:chExt cx="5213" cy="3511"/>
          </a:xfrm>
        </p:grpSpPr>
        <p:sp>
          <p:nvSpPr>
            <p:cNvPr id="87047" name="McK Source" hidden="1"/>
            <p:cNvSpPr txBox="1">
              <a:spLocks noChangeArrowheads="1"/>
            </p:cNvSpPr>
            <p:nvPr userDrawn="1"/>
          </p:nvSpPr>
          <p:spPr bwMode="auto">
            <a:xfrm>
              <a:off x="399" y="4103"/>
              <a:ext cx="5145" cy="114"/>
            </a:xfrm>
            <a:prstGeom prst="rect">
              <a:avLst/>
            </a:prstGeom>
            <a:noFill/>
            <a:ln w="9525">
              <a:noFill/>
              <a:miter lim="800000"/>
              <a:headEnd/>
              <a:tailEnd/>
            </a:ln>
            <a:effectLst/>
          </p:spPr>
          <p:txBody>
            <a:bodyPr lIns="0" tIns="0" rIns="0" bIns="0" anchor="b">
              <a:spAutoFit/>
            </a:bodyPr>
            <a:lstStyle/>
            <a:p>
              <a:pPr marL="587308" indent="-587308" fontAlgn="base">
                <a:spcBef>
                  <a:spcPct val="0"/>
                </a:spcBef>
                <a:spcAft>
                  <a:spcPct val="0"/>
                </a:spcAft>
                <a:tabLst>
                  <a:tab pos="544450" algn="r"/>
                </a:tabLst>
                <a:defRPr/>
              </a:pPr>
              <a:r>
                <a:rPr lang="de-DE" sz="1200" dirty="0">
                  <a:solidFill>
                    <a:srgbClr val="FFFFFF"/>
                  </a:solidFill>
                </a:rPr>
                <a:t>	Quelle:	Projektgruppe 5.1, LAA Sachsen </a:t>
              </a:r>
              <a:r>
                <a:rPr lang="de-DE" sz="1200" dirty="0" err="1">
                  <a:solidFill>
                    <a:srgbClr val="FFFFFF"/>
                  </a:solidFill>
                </a:rPr>
                <a:t>IIc</a:t>
              </a:r>
              <a:endParaRPr lang="de-DE" sz="1200" dirty="0">
                <a:solidFill>
                  <a:srgbClr val="FFFFFF"/>
                </a:solidFill>
              </a:endParaRPr>
            </a:p>
          </p:txBody>
        </p:sp>
        <p:sp>
          <p:nvSpPr>
            <p:cNvPr id="87048" name="McK Measure" hidden="1"/>
            <p:cNvSpPr txBox="1">
              <a:spLocks noChangeArrowheads="1"/>
            </p:cNvSpPr>
            <p:nvPr userDrawn="1"/>
          </p:nvSpPr>
          <p:spPr bwMode="auto">
            <a:xfrm>
              <a:off x="331" y="706"/>
              <a:ext cx="5049" cy="152"/>
            </a:xfrm>
            <a:prstGeom prst="rect">
              <a:avLst/>
            </a:prstGeom>
            <a:noFill/>
            <a:ln w="9525">
              <a:noFill/>
              <a:miter lim="800000"/>
              <a:headEnd/>
              <a:tailEnd/>
            </a:ln>
            <a:effectLst/>
          </p:spPr>
          <p:txBody>
            <a:bodyPr lIns="94708" tIns="0" rIns="94708" bIns="0">
              <a:spAutoFit/>
            </a:bodyPr>
            <a:lstStyle/>
            <a:p>
              <a:pPr defTabSz="931756" fontAlgn="base">
                <a:spcBef>
                  <a:spcPct val="0"/>
                </a:spcBef>
                <a:spcAft>
                  <a:spcPct val="0"/>
                </a:spcAft>
                <a:defRPr/>
              </a:pPr>
              <a:r>
                <a:rPr lang="de-DE" sz="1600" dirty="0">
                  <a:solidFill>
                    <a:srgbClr val="000000"/>
                  </a:solidFill>
                </a:rPr>
                <a:t>Unit </a:t>
              </a:r>
              <a:r>
                <a:rPr lang="de-DE" sz="1600" dirty="0" err="1">
                  <a:solidFill>
                    <a:srgbClr val="000000"/>
                  </a:solidFill>
                </a:rPr>
                <a:t>of</a:t>
              </a:r>
              <a:r>
                <a:rPr lang="de-DE" sz="1600" dirty="0">
                  <a:solidFill>
                    <a:srgbClr val="000000"/>
                  </a:solidFill>
                </a:rPr>
                <a:t> </a:t>
              </a:r>
              <a:r>
                <a:rPr lang="de-DE" sz="1600" dirty="0" err="1">
                  <a:solidFill>
                    <a:srgbClr val="000000"/>
                  </a:solidFill>
                </a:rPr>
                <a:t>measure</a:t>
              </a:r>
              <a:endParaRPr lang="de-DE" sz="1600" dirty="0">
                <a:solidFill>
                  <a:srgbClr val="000000"/>
                </a:solidFill>
              </a:endParaRPr>
            </a:p>
          </p:txBody>
        </p:sp>
        <p:grpSp>
          <p:nvGrpSpPr>
            <p:cNvPr id="3" name="McK Legend Boxes" hidden="1"/>
            <p:cNvGrpSpPr>
              <a:grpSpLocks/>
            </p:cNvGrpSpPr>
            <p:nvPr userDrawn="1"/>
          </p:nvGrpSpPr>
          <p:grpSpPr bwMode="auto">
            <a:xfrm>
              <a:off x="4730" y="713"/>
              <a:ext cx="637" cy="666"/>
              <a:chOff x="4902" y="169"/>
              <a:chExt cx="637" cy="667"/>
            </a:xfrm>
          </p:grpSpPr>
          <p:sp>
            <p:nvSpPr>
              <p:cNvPr id="87050"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87051"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87052"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87053"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87054"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87055"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87056"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87057" name="Rectangle 17" hidden="1"/>
              <p:cNvSpPr>
                <a:spLocks noChangeArrowheads="1"/>
              </p:cNvSpPr>
              <p:nvPr userDrawn="1"/>
            </p:nvSpPr>
            <p:spPr bwMode="auto">
              <a:xfrm>
                <a:off x="4902" y="665"/>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grpSp>
        <p:sp>
          <p:nvSpPr>
            <p:cNvPr id="87058" name="McK Footnote" hidden="1"/>
            <p:cNvSpPr txBox="1">
              <a:spLocks noChangeArrowheads="1"/>
            </p:cNvSpPr>
            <p:nvPr userDrawn="1"/>
          </p:nvSpPr>
          <p:spPr bwMode="auto">
            <a:xfrm>
              <a:off x="399" y="3901"/>
              <a:ext cx="5145" cy="114"/>
            </a:xfrm>
            <a:prstGeom prst="rect">
              <a:avLst/>
            </a:prstGeom>
            <a:noFill/>
            <a:ln w="9525">
              <a:noFill/>
              <a:miter lim="800000"/>
              <a:headEnd/>
              <a:tailEnd/>
            </a:ln>
            <a:effectLst/>
          </p:spPr>
          <p:txBody>
            <a:bodyPr lIns="0" tIns="0" rIns="0" bIns="0" anchor="b">
              <a:spAutoFit/>
            </a:bodyPr>
            <a:lstStyle/>
            <a:p>
              <a:pPr marL="587308" indent="-587308" fontAlgn="base">
                <a:spcBef>
                  <a:spcPct val="0"/>
                </a:spcBef>
                <a:spcAft>
                  <a:spcPct val="0"/>
                </a:spcAft>
                <a:tabLst>
                  <a:tab pos="544450" algn="r"/>
                </a:tabLst>
                <a:defRPr/>
              </a:pPr>
              <a:r>
                <a:rPr lang="de-DE" sz="1200" dirty="0">
                  <a:solidFill>
                    <a:srgbClr val="000000"/>
                  </a:solidFill>
                </a:rPr>
                <a:t>	*	</a:t>
              </a:r>
              <a:r>
                <a:rPr lang="de-DE" sz="1200" dirty="0" err="1">
                  <a:solidFill>
                    <a:srgbClr val="000000"/>
                  </a:solidFill>
                </a:rPr>
                <a:t>Footnote</a:t>
              </a:r>
              <a:endParaRPr lang="de-DE" sz="1200" dirty="0">
                <a:solidFill>
                  <a:srgbClr val="000000"/>
                </a:solidFill>
              </a:endParaRPr>
            </a:p>
          </p:txBody>
        </p:sp>
      </p:grpSp>
      <p:sp>
        <p:nvSpPr>
          <p:cNvPr id="9223" name="Rectangle 19"/>
          <p:cNvSpPr>
            <a:spLocks noGrp="1" noChangeArrowheads="1"/>
          </p:cNvSpPr>
          <p:nvPr>
            <p:ph type="title"/>
          </p:nvPr>
        </p:nvSpPr>
        <p:spPr bwMode="auto">
          <a:xfrm>
            <a:off x="490538" y="639407"/>
            <a:ext cx="7688262" cy="66234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de-DE" smtClean="0"/>
              <a:t>Titelmasterformat durch Klicken bearbeiten</a:t>
            </a:r>
            <a:br>
              <a:rPr lang="de-DE" smtClean="0"/>
            </a:br>
            <a:r>
              <a:rPr lang="de-DE" smtClean="0"/>
              <a:t>und bei Bedarf die zweite Zeileg nutzen</a:t>
            </a:r>
          </a:p>
        </p:txBody>
      </p:sp>
      <p:sp>
        <p:nvSpPr>
          <p:cNvPr id="9224" name="Rectangle 20"/>
          <p:cNvSpPr>
            <a:spLocks noGrp="1" noChangeArrowheads="1"/>
          </p:cNvSpPr>
          <p:nvPr>
            <p:ph type="body" idx="1"/>
          </p:nvPr>
        </p:nvSpPr>
        <p:spPr bwMode="auto">
          <a:xfrm>
            <a:off x="509588" y="1651001"/>
            <a:ext cx="7669212" cy="1835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a:p>
            <a:pPr lvl="2"/>
            <a:endParaRPr lang="de-DE" smtClean="0"/>
          </a:p>
          <a:p>
            <a:pPr lvl="1"/>
            <a:endParaRPr lang="de-DE" smtClean="0"/>
          </a:p>
          <a:p>
            <a:pPr lvl="0"/>
            <a:endParaRPr lang="de-DE" smtClean="0"/>
          </a:p>
        </p:txBody>
      </p:sp>
      <p:sp>
        <p:nvSpPr>
          <p:cNvPr id="87061" name="Line 21"/>
          <p:cNvSpPr>
            <a:spLocks noChangeShapeType="1"/>
          </p:cNvSpPr>
          <p:nvPr/>
        </p:nvSpPr>
        <p:spPr bwMode="auto">
          <a:xfrm>
            <a:off x="506413" y="1350963"/>
            <a:ext cx="7664450" cy="0"/>
          </a:xfrm>
          <a:prstGeom prst="line">
            <a:avLst/>
          </a:prstGeom>
          <a:noFill/>
          <a:ln w="19050">
            <a:solidFill>
              <a:srgbClr val="E2001A"/>
            </a:solidFill>
            <a:round/>
            <a:headEnd/>
            <a:tailEnd/>
          </a:ln>
          <a:effectLst/>
        </p:spPr>
        <p:txBody>
          <a:bodyPr lIns="91429" tIns="45715" rIns="91429" bIns="45715"/>
          <a:lstStyle/>
          <a:p>
            <a:pPr fontAlgn="base">
              <a:lnSpc>
                <a:spcPct val="90000"/>
              </a:lnSpc>
              <a:spcBef>
                <a:spcPct val="50000"/>
              </a:spcBef>
              <a:spcAft>
                <a:spcPct val="0"/>
              </a:spcAft>
              <a:defRPr/>
            </a:pPr>
            <a:endParaRPr lang="de-DE" sz="2000">
              <a:solidFill>
                <a:srgbClr val="000000"/>
              </a:solidFill>
            </a:endParaRPr>
          </a:p>
        </p:txBody>
      </p:sp>
      <p:sp>
        <p:nvSpPr>
          <p:cNvPr id="87062" name="Rectangle 22"/>
          <p:cNvSpPr>
            <a:spLocks noChangeArrowheads="1"/>
          </p:cNvSpPr>
          <p:nvPr/>
        </p:nvSpPr>
        <p:spPr bwMode="auto">
          <a:xfrm>
            <a:off x="7777164" y="6634164"/>
            <a:ext cx="1309687" cy="166687"/>
          </a:xfrm>
          <a:prstGeom prst="rect">
            <a:avLst/>
          </a:prstGeom>
          <a:noFill/>
          <a:ln w="9525">
            <a:noFill/>
            <a:miter lim="800000"/>
            <a:headEnd/>
            <a:tailEnd/>
          </a:ln>
          <a:effectLst/>
        </p:spPr>
        <p:txBody>
          <a:bodyPr lIns="88847" tIns="44422" rIns="88847" bIns="44422"/>
          <a:lstStyle/>
          <a:p>
            <a:pPr algn="r" defTabSz="892072" eaLnBrk="0" fontAlgn="base" hangingPunct="0">
              <a:spcBef>
                <a:spcPct val="0"/>
              </a:spcBef>
              <a:spcAft>
                <a:spcPct val="0"/>
              </a:spcAft>
              <a:defRPr/>
            </a:pPr>
            <a:r>
              <a:rPr lang="de-DE" sz="1000" dirty="0">
                <a:solidFill>
                  <a:srgbClr val="000000"/>
                </a:solidFill>
              </a:rPr>
              <a:t>Seite </a:t>
            </a:r>
            <a:fld id="{8E917890-68E5-41A8-84A7-8AD12CE2CD5A}" type="slidenum">
              <a:rPr lang="de-DE" sz="1000">
                <a:solidFill>
                  <a:srgbClr val="000000"/>
                </a:solidFill>
              </a:rPr>
              <a:pPr algn="r" defTabSz="892072" eaLnBrk="0" fontAlgn="base" hangingPunct="0">
                <a:spcBef>
                  <a:spcPct val="0"/>
                </a:spcBef>
                <a:spcAft>
                  <a:spcPct val="0"/>
                </a:spcAft>
                <a:defRPr/>
              </a:pPr>
              <a:t>‹Nr.›</a:t>
            </a:fld>
            <a:endParaRPr lang="de-DE" sz="1000" dirty="0">
              <a:solidFill>
                <a:srgbClr val="000000"/>
              </a:solidFill>
            </a:endParaRPr>
          </a:p>
        </p:txBody>
      </p:sp>
      <p:sp>
        <p:nvSpPr>
          <p:cNvPr id="87063" name="Line 23"/>
          <p:cNvSpPr>
            <a:spLocks noChangeShapeType="1"/>
          </p:cNvSpPr>
          <p:nvPr/>
        </p:nvSpPr>
        <p:spPr bwMode="auto">
          <a:xfrm>
            <a:off x="509589" y="6659563"/>
            <a:ext cx="7666037" cy="0"/>
          </a:xfrm>
          <a:prstGeom prst="line">
            <a:avLst/>
          </a:prstGeom>
          <a:noFill/>
          <a:ln w="6350">
            <a:solidFill>
              <a:schemeClr val="tx1"/>
            </a:solidFill>
            <a:round/>
            <a:headEnd/>
            <a:tailEnd/>
          </a:ln>
          <a:effectLst/>
        </p:spPr>
        <p:txBody>
          <a:bodyPr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87064" name="Line 24"/>
          <p:cNvSpPr>
            <a:spLocks noChangeShapeType="1"/>
          </p:cNvSpPr>
          <p:nvPr/>
        </p:nvSpPr>
        <p:spPr bwMode="auto">
          <a:xfrm>
            <a:off x="8243888" y="6661150"/>
            <a:ext cx="900112" cy="0"/>
          </a:xfrm>
          <a:prstGeom prst="line">
            <a:avLst/>
          </a:prstGeom>
          <a:noFill/>
          <a:ln w="6350">
            <a:solidFill>
              <a:schemeClr val="tx1"/>
            </a:solidFill>
            <a:round/>
            <a:headEnd/>
            <a:tailEnd/>
          </a:ln>
          <a:effectLst/>
        </p:spPr>
        <p:txBody>
          <a:bodyPr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Tree>
    <p:extLst>
      <p:ext uri="{BB962C8B-B14F-4D97-AF65-F5344CB8AC3E}">
        <p14:creationId xmlns:p14="http://schemas.microsoft.com/office/powerpoint/2010/main" val="25417799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ransition spd="med">
    <p:zoom/>
  </p:transition>
  <p:hf sldNum="0" hdr="0" dt="0"/>
  <p:txStyles>
    <p:titleStyle>
      <a:lvl1pPr algn="l" rtl="0" eaLnBrk="0" fontAlgn="base" hangingPunct="0">
        <a:lnSpc>
          <a:spcPct val="90000"/>
        </a:lnSpc>
        <a:spcBef>
          <a:spcPct val="0"/>
        </a:spcBef>
        <a:spcAft>
          <a:spcPct val="0"/>
        </a:spcAft>
        <a:defRPr sz="2400" b="1">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147" algn="l" rtl="0" fontAlgn="base">
        <a:lnSpc>
          <a:spcPct val="90000"/>
        </a:lnSpc>
        <a:spcBef>
          <a:spcPct val="0"/>
        </a:spcBef>
        <a:spcAft>
          <a:spcPct val="0"/>
        </a:spcAft>
        <a:defRPr sz="2400" b="1">
          <a:solidFill>
            <a:schemeClr val="tx2"/>
          </a:solidFill>
          <a:latin typeface="Arial" charset="0"/>
        </a:defRPr>
      </a:lvl6pPr>
      <a:lvl7pPr marL="914295" algn="l" rtl="0" fontAlgn="base">
        <a:lnSpc>
          <a:spcPct val="90000"/>
        </a:lnSpc>
        <a:spcBef>
          <a:spcPct val="0"/>
        </a:spcBef>
        <a:spcAft>
          <a:spcPct val="0"/>
        </a:spcAft>
        <a:defRPr sz="2400" b="1">
          <a:solidFill>
            <a:schemeClr val="tx2"/>
          </a:solidFill>
          <a:latin typeface="Arial" charset="0"/>
        </a:defRPr>
      </a:lvl7pPr>
      <a:lvl8pPr marL="1371442" algn="l" rtl="0" fontAlgn="base">
        <a:lnSpc>
          <a:spcPct val="90000"/>
        </a:lnSpc>
        <a:spcBef>
          <a:spcPct val="0"/>
        </a:spcBef>
        <a:spcAft>
          <a:spcPct val="0"/>
        </a:spcAft>
        <a:defRPr sz="2400" b="1">
          <a:solidFill>
            <a:schemeClr val="tx2"/>
          </a:solidFill>
          <a:latin typeface="Arial" charset="0"/>
        </a:defRPr>
      </a:lvl8pPr>
      <a:lvl9pPr marL="1828590" algn="l" rtl="0" fontAlgn="base">
        <a:lnSpc>
          <a:spcPct val="90000"/>
        </a:lnSpc>
        <a:spcBef>
          <a:spcPct val="0"/>
        </a:spcBef>
        <a:spcAft>
          <a:spcPct val="0"/>
        </a:spcAft>
        <a:defRPr sz="2400" b="1">
          <a:solidFill>
            <a:schemeClr val="tx2"/>
          </a:solidFill>
          <a:latin typeface="Arial" charset="0"/>
        </a:defRPr>
      </a:lvl9pPr>
    </p:titleStyle>
    <p:bodyStyle>
      <a:lvl1pPr marL="342861" indent="-342861" algn="l" rtl="0" eaLnBrk="0" fontAlgn="base" hangingPunct="0">
        <a:lnSpc>
          <a:spcPct val="90000"/>
        </a:lnSpc>
        <a:spcBef>
          <a:spcPct val="50000"/>
        </a:spcBef>
        <a:spcAft>
          <a:spcPct val="0"/>
        </a:spcAft>
        <a:buSzPct val="80000"/>
        <a:buBlip>
          <a:blip r:embed="rId19"/>
        </a:buBlip>
        <a:defRPr sz="2000">
          <a:solidFill>
            <a:schemeClr val="tx1"/>
          </a:solidFill>
          <a:latin typeface="+mn-lt"/>
          <a:ea typeface="+mn-ea"/>
          <a:cs typeface="+mn-cs"/>
        </a:defRPr>
      </a:lvl1pPr>
      <a:lvl2pPr marL="673023" indent="-150796" algn="l" rtl="0" eaLnBrk="0" fontAlgn="base" hangingPunct="0">
        <a:spcBef>
          <a:spcPct val="20000"/>
        </a:spcBef>
        <a:spcAft>
          <a:spcPct val="0"/>
        </a:spcAft>
        <a:buClr>
          <a:srgbClr val="ADADAD"/>
        </a:buClr>
        <a:buFont typeface="Wingdings" pitchFamily="2" charset="2"/>
        <a:buChar char="§"/>
        <a:defRPr sz="1700">
          <a:solidFill>
            <a:schemeClr val="tx1"/>
          </a:solidFill>
          <a:latin typeface="+mn-lt"/>
        </a:defRPr>
      </a:lvl2pPr>
      <a:lvl3pPr marL="987311" indent="-152382" algn="l" rtl="0" eaLnBrk="0" fontAlgn="base" hangingPunct="0">
        <a:spcBef>
          <a:spcPct val="20000"/>
        </a:spcBef>
        <a:spcAft>
          <a:spcPct val="0"/>
        </a:spcAft>
        <a:buClr>
          <a:srgbClr val="ADADAD"/>
        </a:buClr>
        <a:buFont typeface="Wingdings" pitchFamily="2" charset="2"/>
        <a:buChar char="§"/>
        <a:defRPr sz="1400">
          <a:solidFill>
            <a:schemeClr val="tx1"/>
          </a:solidFill>
          <a:latin typeface="+mn-lt"/>
        </a:defRPr>
      </a:lvl3pPr>
      <a:lvl4pPr marL="1600017" indent="-228574" algn="l" rtl="0" eaLnBrk="0" fontAlgn="base" hangingPunct="0">
        <a:spcBef>
          <a:spcPct val="20000"/>
        </a:spcBef>
        <a:spcAft>
          <a:spcPct val="0"/>
        </a:spcAft>
        <a:buChar char="–"/>
        <a:defRPr sz="2000">
          <a:solidFill>
            <a:schemeClr val="tx1"/>
          </a:solidFill>
          <a:latin typeface="+mn-lt"/>
        </a:defRPr>
      </a:lvl4pPr>
      <a:lvl5pPr marL="2057164" indent="-233336" algn="l" rtl="0" eaLnBrk="0" fontAlgn="base" hangingPunct="0">
        <a:spcBef>
          <a:spcPct val="20000"/>
        </a:spcBef>
        <a:spcAft>
          <a:spcPct val="0"/>
        </a:spcAft>
        <a:buChar char="»"/>
        <a:defRPr sz="2000">
          <a:solidFill>
            <a:schemeClr val="tx1"/>
          </a:solidFill>
          <a:latin typeface="+mn-lt"/>
        </a:defRPr>
      </a:lvl5pPr>
      <a:lvl6pPr marL="2514311" indent="-233336" algn="l" rtl="0" fontAlgn="base">
        <a:spcBef>
          <a:spcPct val="20000"/>
        </a:spcBef>
        <a:spcAft>
          <a:spcPct val="0"/>
        </a:spcAft>
        <a:buChar char="»"/>
        <a:defRPr sz="2000">
          <a:solidFill>
            <a:schemeClr val="tx1"/>
          </a:solidFill>
          <a:latin typeface="+mn-lt"/>
        </a:defRPr>
      </a:lvl6pPr>
      <a:lvl7pPr marL="2971459" indent="-233336" algn="l" rtl="0" fontAlgn="base">
        <a:spcBef>
          <a:spcPct val="20000"/>
        </a:spcBef>
        <a:spcAft>
          <a:spcPct val="0"/>
        </a:spcAft>
        <a:buChar char="»"/>
        <a:defRPr sz="2000">
          <a:solidFill>
            <a:schemeClr val="tx1"/>
          </a:solidFill>
          <a:latin typeface="+mn-lt"/>
        </a:defRPr>
      </a:lvl7pPr>
      <a:lvl8pPr marL="3428606" indent="-233336" algn="l" rtl="0" fontAlgn="base">
        <a:spcBef>
          <a:spcPct val="20000"/>
        </a:spcBef>
        <a:spcAft>
          <a:spcPct val="0"/>
        </a:spcAft>
        <a:buChar char="»"/>
        <a:defRPr sz="2000">
          <a:solidFill>
            <a:schemeClr val="tx1"/>
          </a:solidFill>
          <a:latin typeface="+mn-lt"/>
        </a:defRPr>
      </a:lvl8pPr>
      <a:lvl9pPr marL="3885754" indent="-233336"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2"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8"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3" algn="l" defTabSz="914295" rtl="0" eaLnBrk="1" latinLnBrk="0" hangingPunct="1">
        <a:defRPr sz="1800" kern="1200">
          <a:solidFill>
            <a:schemeClr val="tx1"/>
          </a:solidFill>
          <a:latin typeface="+mn-lt"/>
          <a:ea typeface="+mn-ea"/>
          <a:cs typeface="+mn-cs"/>
        </a:defRPr>
      </a:lvl8pPr>
      <a:lvl9pPr marL="3657180" algn="l" defTabSz="91429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BA_Logo_3c_2Z_200mm"/>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30188" y="74613"/>
            <a:ext cx="993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ftr" sz="quarter" idx="3"/>
          </p:nvPr>
        </p:nvSpPr>
        <p:spPr bwMode="auto">
          <a:xfrm>
            <a:off x="411163" y="6634163"/>
            <a:ext cx="6578600" cy="355600"/>
          </a:xfrm>
          <a:prstGeom prst="rect">
            <a:avLst/>
          </a:prstGeom>
          <a:noFill/>
          <a:ln w="9525">
            <a:noFill/>
            <a:miter lim="800000"/>
            <a:headEnd/>
            <a:tailEnd/>
          </a:ln>
          <a:effectLst/>
        </p:spPr>
        <p:txBody>
          <a:bodyPr vert="horz" wrap="square" lIns="90975" tIns="45492" rIns="90975" bIns="45492" numCol="1" anchor="t" anchorCtr="0" compatLnSpc="1">
            <a:prstTxWarp prst="textNoShape">
              <a:avLst/>
            </a:prstTxWarp>
          </a:bodyPr>
          <a:lstStyle>
            <a:lvl1pPr eaLnBrk="0" hangingPunct="0">
              <a:lnSpc>
                <a:spcPct val="100000"/>
              </a:lnSpc>
              <a:spcBef>
                <a:spcPct val="0"/>
              </a:spcBef>
              <a:defRPr sz="1000">
                <a:latin typeface="Arial" charset="0"/>
              </a:defRPr>
            </a:lvl1pPr>
          </a:lstStyle>
          <a:p>
            <a:pPr fontAlgn="base">
              <a:spcAft>
                <a:spcPct val="0"/>
              </a:spcAft>
              <a:defRPr/>
            </a:pPr>
            <a:r>
              <a:rPr lang="de-DE" smtClean="0">
                <a:solidFill>
                  <a:srgbClr val="000000"/>
                </a:solidFill>
              </a:rPr>
              <a:t>Markus Bremer, Dienstbesprechung Jobcenter, Fragen rund ums Studium</a:t>
            </a:r>
            <a:endParaRPr lang="de-DE">
              <a:solidFill>
                <a:srgbClr val="000000"/>
              </a:solidFill>
            </a:endParaRPr>
          </a:p>
        </p:txBody>
      </p:sp>
      <p:sp>
        <p:nvSpPr>
          <p:cNvPr id="2052" name="Rectangle 4"/>
          <p:cNvSpPr>
            <a:spLocks noChangeArrowheads="1"/>
          </p:cNvSpPr>
          <p:nvPr/>
        </p:nvSpPr>
        <p:spPr bwMode="auto">
          <a:xfrm>
            <a:off x="1666875" y="0"/>
            <a:ext cx="6503988" cy="271463"/>
          </a:xfrm>
          <a:prstGeom prst="rect">
            <a:avLst/>
          </a:prstGeom>
          <a:solidFill>
            <a:srgbClr val="E2001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lnSpc>
                <a:spcPct val="90000"/>
              </a:lnSpc>
              <a:spcBef>
                <a:spcPct val="50000"/>
              </a:spcBef>
              <a:spcAft>
                <a:spcPct val="0"/>
              </a:spcAft>
            </a:pPr>
            <a:endParaRPr lang="de-DE" sz="2000">
              <a:solidFill>
                <a:srgbClr val="000000"/>
              </a:solidFill>
            </a:endParaRPr>
          </a:p>
        </p:txBody>
      </p:sp>
      <p:sp>
        <p:nvSpPr>
          <p:cNvPr id="2053" name="Rectangle 5"/>
          <p:cNvSpPr>
            <a:spLocks noChangeArrowheads="1"/>
          </p:cNvSpPr>
          <p:nvPr/>
        </p:nvSpPr>
        <p:spPr bwMode="auto">
          <a:xfrm>
            <a:off x="8221663" y="0"/>
            <a:ext cx="922337" cy="271463"/>
          </a:xfrm>
          <a:prstGeom prst="rect">
            <a:avLst/>
          </a:prstGeom>
          <a:solidFill>
            <a:srgbClr val="C8C8C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lnSpc>
                <a:spcPct val="90000"/>
              </a:lnSpc>
              <a:spcBef>
                <a:spcPct val="50000"/>
              </a:spcBef>
              <a:spcAft>
                <a:spcPct val="0"/>
              </a:spcAft>
            </a:pPr>
            <a:endParaRPr lang="de-DE" sz="2000">
              <a:solidFill>
                <a:srgbClr val="000000"/>
              </a:solidFill>
            </a:endParaRPr>
          </a:p>
        </p:txBody>
      </p:sp>
      <p:grpSp>
        <p:nvGrpSpPr>
          <p:cNvPr id="2054" name="McK Slide Elements"/>
          <p:cNvGrpSpPr>
            <a:grpSpLocks/>
          </p:cNvGrpSpPr>
          <p:nvPr/>
        </p:nvGrpSpPr>
        <p:grpSpPr bwMode="auto">
          <a:xfrm>
            <a:off x="536575" y="1143000"/>
            <a:ext cx="8443913" cy="5688013"/>
            <a:chOff x="331" y="706"/>
            <a:chExt cx="5213" cy="3511"/>
          </a:xfrm>
        </p:grpSpPr>
        <p:sp>
          <p:nvSpPr>
            <p:cNvPr id="2061" name="McK Source" hidden="1"/>
            <p:cNvSpPr txBox="1">
              <a:spLocks noChangeArrowheads="1"/>
            </p:cNvSpPr>
            <p:nvPr userDrawn="1"/>
          </p:nvSpPr>
          <p:spPr bwMode="auto">
            <a:xfrm>
              <a:off x="399" y="4105"/>
              <a:ext cx="514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7375" indent="-587375" eaLnBrk="0" hangingPunct="0">
                <a:tabLst>
                  <a:tab pos="544513" algn="r"/>
                </a:tabLst>
                <a:defRPr sz="2000">
                  <a:solidFill>
                    <a:schemeClr val="tx1"/>
                  </a:solidFill>
                  <a:latin typeface="Arial" charset="0"/>
                </a:defRPr>
              </a:lvl1pPr>
              <a:lvl2pPr marL="742950" indent="-285750" eaLnBrk="0" hangingPunct="0">
                <a:tabLst>
                  <a:tab pos="544513" algn="r"/>
                </a:tabLst>
                <a:defRPr sz="2000">
                  <a:solidFill>
                    <a:schemeClr val="tx1"/>
                  </a:solidFill>
                  <a:latin typeface="Arial" charset="0"/>
                </a:defRPr>
              </a:lvl2pPr>
              <a:lvl3pPr marL="1143000" indent="-228600" eaLnBrk="0" hangingPunct="0">
                <a:tabLst>
                  <a:tab pos="544513" algn="r"/>
                </a:tabLst>
                <a:defRPr sz="2000">
                  <a:solidFill>
                    <a:schemeClr val="tx1"/>
                  </a:solidFill>
                  <a:latin typeface="Arial" charset="0"/>
                </a:defRPr>
              </a:lvl3pPr>
              <a:lvl4pPr marL="1600200" indent="-228600" eaLnBrk="0" hangingPunct="0">
                <a:tabLst>
                  <a:tab pos="544513" algn="r"/>
                </a:tabLst>
                <a:defRPr sz="2000">
                  <a:solidFill>
                    <a:schemeClr val="tx1"/>
                  </a:solidFill>
                  <a:latin typeface="Arial" charset="0"/>
                </a:defRPr>
              </a:lvl4pPr>
              <a:lvl5pPr marL="2057400" indent="-228600" eaLnBrk="0" hangingPunct="0">
                <a:tabLst>
                  <a:tab pos="544513" algn="r"/>
                </a:tabLst>
                <a:defRPr sz="2000">
                  <a:solidFill>
                    <a:schemeClr val="tx1"/>
                  </a:solidFill>
                  <a:latin typeface="Arial" charset="0"/>
                </a:defRPr>
              </a:lvl5pPr>
              <a:lvl6pPr marL="2514600" indent="-228600" eaLnBrk="0" fontAlgn="base" hangingPunct="0">
                <a:lnSpc>
                  <a:spcPct val="90000"/>
                </a:lnSpc>
                <a:spcBef>
                  <a:spcPct val="50000"/>
                </a:spcBef>
                <a:spcAft>
                  <a:spcPct val="0"/>
                </a:spcAft>
                <a:tabLst>
                  <a:tab pos="544513" algn="r"/>
                </a:tabLst>
                <a:defRPr sz="2000">
                  <a:solidFill>
                    <a:schemeClr val="tx1"/>
                  </a:solidFill>
                  <a:latin typeface="Arial" charset="0"/>
                </a:defRPr>
              </a:lvl6pPr>
              <a:lvl7pPr marL="2971800" indent="-228600" eaLnBrk="0" fontAlgn="base" hangingPunct="0">
                <a:lnSpc>
                  <a:spcPct val="90000"/>
                </a:lnSpc>
                <a:spcBef>
                  <a:spcPct val="50000"/>
                </a:spcBef>
                <a:spcAft>
                  <a:spcPct val="0"/>
                </a:spcAft>
                <a:tabLst>
                  <a:tab pos="544513" algn="r"/>
                </a:tabLst>
                <a:defRPr sz="2000">
                  <a:solidFill>
                    <a:schemeClr val="tx1"/>
                  </a:solidFill>
                  <a:latin typeface="Arial" charset="0"/>
                </a:defRPr>
              </a:lvl7pPr>
              <a:lvl8pPr marL="3429000" indent="-228600" eaLnBrk="0" fontAlgn="base" hangingPunct="0">
                <a:lnSpc>
                  <a:spcPct val="90000"/>
                </a:lnSpc>
                <a:spcBef>
                  <a:spcPct val="50000"/>
                </a:spcBef>
                <a:spcAft>
                  <a:spcPct val="0"/>
                </a:spcAft>
                <a:tabLst>
                  <a:tab pos="544513" algn="r"/>
                </a:tabLst>
                <a:defRPr sz="2000">
                  <a:solidFill>
                    <a:schemeClr val="tx1"/>
                  </a:solidFill>
                  <a:latin typeface="Arial" charset="0"/>
                </a:defRPr>
              </a:lvl8pPr>
              <a:lvl9pPr marL="3886200" indent="-228600" eaLnBrk="0" fontAlgn="base" hangingPunct="0">
                <a:lnSpc>
                  <a:spcPct val="90000"/>
                </a:lnSpc>
                <a:spcBef>
                  <a:spcPct val="50000"/>
                </a:spcBef>
                <a:spcAft>
                  <a:spcPct val="0"/>
                </a:spcAft>
                <a:tabLst>
                  <a:tab pos="544513" algn="r"/>
                </a:tabLst>
                <a:defRPr sz="2000">
                  <a:solidFill>
                    <a:schemeClr val="tx1"/>
                  </a:solidFill>
                  <a:latin typeface="Arial" charset="0"/>
                </a:defRPr>
              </a:lvl9pPr>
            </a:lstStyle>
            <a:p>
              <a:pPr eaLnBrk="1" fontAlgn="base" hangingPunct="1">
                <a:spcBef>
                  <a:spcPct val="0"/>
                </a:spcBef>
                <a:spcAft>
                  <a:spcPct val="0"/>
                </a:spcAft>
                <a:defRPr/>
              </a:pPr>
              <a:r>
                <a:rPr lang="de-DE" sz="1200" smtClean="0">
                  <a:solidFill>
                    <a:srgbClr val="FFFFFF"/>
                  </a:solidFill>
                </a:rPr>
                <a:t>	Quelle:	Projektgruppe 5.1, LAA Sachsen IIc</a:t>
              </a:r>
            </a:p>
          </p:txBody>
        </p:sp>
        <p:sp>
          <p:nvSpPr>
            <p:cNvPr id="2062" name="McK Measure" hidden="1"/>
            <p:cNvSpPr txBox="1">
              <a:spLocks noChangeArrowheads="1"/>
            </p:cNvSpPr>
            <p:nvPr userDrawn="1"/>
          </p:nvSpPr>
          <p:spPr bwMode="auto">
            <a:xfrm>
              <a:off x="331" y="706"/>
              <a:ext cx="504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2" tIns="0" rIns="95002" bIns="0">
              <a:spAutoFit/>
            </a:bodyPr>
            <a:lstStyle>
              <a:lvl1pPr defTabSz="931863" eaLnBrk="0" hangingPunct="0">
                <a:defRPr sz="2000">
                  <a:solidFill>
                    <a:schemeClr val="tx1"/>
                  </a:solidFill>
                  <a:latin typeface="Arial" charset="0"/>
                </a:defRPr>
              </a:lvl1pPr>
              <a:lvl2pPr marL="742950" indent="-285750" defTabSz="931863" eaLnBrk="0" hangingPunct="0">
                <a:defRPr sz="2000">
                  <a:solidFill>
                    <a:schemeClr val="tx1"/>
                  </a:solidFill>
                  <a:latin typeface="Arial" charset="0"/>
                </a:defRPr>
              </a:lvl2pPr>
              <a:lvl3pPr marL="1143000" indent="-228600" defTabSz="931863" eaLnBrk="0" hangingPunct="0">
                <a:defRPr sz="2000">
                  <a:solidFill>
                    <a:schemeClr val="tx1"/>
                  </a:solidFill>
                  <a:latin typeface="Arial" charset="0"/>
                </a:defRPr>
              </a:lvl3pPr>
              <a:lvl4pPr marL="1600200" indent="-228600" defTabSz="931863" eaLnBrk="0" hangingPunct="0">
                <a:defRPr sz="2000">
                  <a:solidFill>
                    <a:schemeClr val="tx1"/>
                  </a:solidFill>
                  <a:latin typeface="Arial" charset="0"/>
                </a:defRPr>
              </a:lvl4pPr>
              <a:lvl5pPr marL="2057400" indent="-228600" defTabSz="931863" eaLnBrk="0" hangingPunct="0">
                <a:defRPr sz="2000">
                  <a:solidFill>
                    <a:schemeClr val="tx1"/>
                  </a:solidFill>
                  <a:latin typeface="Arial" charset="0"/>
                </a:defRPr>
              </a:lvl5pPr>
              <a:lvl6pPr marL="2514600" indent="-228600" defTabSz="931863" eaLnBrk="0" fontAlgn="base" hangingPunct="0">
                <a:lnSpc>
                  <a:spcPct val="90000"/>
                </a:lnSpc>
                <a:spcBef>
                  <a:spcPct val="50000"/>
                </a:spcBef>
                <a:spcAft>
                  <a:spcPct val="0"/>
                </a:spcAft>
                <a:defRPr sz="2000">
                  <a:solidFill>
                    <a:schemeClr val="tx1"/>
                  </a:solidFill>
                  <a:latin typeface="Arial" charset="0"/>
                </a:defRPr>
              </a:lvl6pPr>
              <a:lvl7pPr marL="2971800" indent="-228600" defTabSz="931863" eaLnBrk="0" fontAlgn="base" hangingPunct="0">
                <a:lnSpc>
                  <a:spcPct val="90000"/>
                </a:lnSpc>
                <a:spcBef>
                  <a:spcPct val="50000"/>
                </a:spcBef>
                <a:spcAft>
                  <a:spcPct val="0"/>
                </a:spcAft>
                <a:defRPr sz="2000">
                  <a:solidFill>
                    <a:schemeClr val="tx1"/>
                  </a:solidFill>
                  <a:latin typeface="Arial" charset="0"/>
                </a:defRPr>
              </a:lvl7pPr>
              <a:lvl8pPr marL="3429000" indent="-228600" defTabSz="931863" eaLnBrk="0" fontAlgn="base" hangingPunct="0">
                <a:lnSpc>
                  <a:spcPct val="90000"/>
                </a:lnSpc>
                <a:spcBef>
                  <a:spcPct val="50000"/>
                </a:spcBef>
                <a:spcAft>
                  <a:spcPct val="0"/>
                </a:spcAft>
                <a:defRPr sz="2000">
                  <a:solidFill>
                    <a:schemeClr val="tx1"/>
                  </a:solidFill>
                  <a:latin typeface="Arial" charset="0"/>
                </a:defRPr>
              </a:lvl8pPr>
              <a:lvl9pPr marL="3886200" indent="-228600" defTabSz="931863"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spcBef>
                  <a:spcPct val="0"/>
                </a:spcBef>
                <a:spcAft>
                  <a:spcPct val="0"/>
                </a:spcAft>
                <a:defRPr/>
              </a:pPr>
              <a:r>
                <a:rPr lang="de-DE" sz="1600" smtClean="0">
                  <a:solidFill>
                    <a:srgbClr val="000000"/>
                  </a:solidFill>
                </a:rPr>
                <a:t>Unit of measure</a:t>
              </a:r>
            </a:p>
          </p:txBody>
        </p:sp>
        <p:grpSp>
          <p:nvGrpSpPr>
            <p:cNvPr id="2063" name="McK Legend Boxes" hidden="1"/>
            <p:cNvGrpSpPr>
              <a:grpSpLocks/>
            </p:cNvGrpSpPr>
            <p:nvPr userDrawn="1"/>
          </p:nvGrpSpPr>
          <p:grpSpPr bwMode="auto">
            <a:xfrm>
              <a:off x="4730" y="713"/>
              <a:ext cx="633" cy="616"/>
              <a:chOff x="4902" y="169"/>
              <a:chExt cx="633" cy="617"/>
            </a:xfrm>
          </p:grpSpPr>
          <p:sp>
            <p:nvSpPr>
              <p:cNvPr id="2065" name="Rectangle 10" hidden="1"/>
              <p:cNvSpPr>
                <a:spLocks noChangeArrowheads="1"/>
              </p:cNvSpPr>
              <p:nvPr userDrawn="1"/>
            </p:nvSpPr>
            <p:spPr bwMode="auto">
              <a:xfrm>
                <a:off x="4902" y="178"/>
                <a:ext cx="211" cy="116"/>
              </a:xfrm>
              <a:prstGeom prst="rect">
                <a:avLst/>
              </a:prstGeom>
              <a:solidFill>
                <a:schemeClr val="accent1"/>
              </a:solidFill>
              <a:ln w="9525">
                <a:solidFill>
                  <a:schemeClr val="tx1"/>
                </a:solidFill>
                <a:miter lim="800000"/>
                <a:headEnd/>
                <a:tailEnd/>
              </a:ln>
            </p:spPr>
            <p:txBody>
              <a:bodyPr wrap="none"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2066" name="Rectangle 11" hidden="1"/>
              <p:cNvSpPr>
                <a:spLocks noChangeArrowheads="1"/>
              </p:cNvSpPr>
              <p:nvPr userDrawn="1"/>
            </p:nvSpPr>
            <p:spPr bwMode="auto">
              <a:xfrm>
                <a:off x="4902" y="340"/>
                <a:ext cx="211" cy="133"/>
              </a:xfrm>
              <a:prstGeom prst="rect">
                <a:avLst/>
              </a:prstGeom>
              <a:solidFill>
                <a:schemeClr val="accent2"/>
              </a:solidFill>
              <a:ln w="9525">
                <a:solidFill>
                  <a:schemeClr val="tx1"/>
                </a:solidFill>
                <a:miter lim="800000"/>
                <a:headEnd/>
                <a:tailEnd/>
              </a:ln>
            </p:spPr>
            <p:txBody>
              <a:bodyPr wrap="none"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2067" name="Rectangle 12" hidden="1"/>
              <p:cNvSpPr>
                <a:spLocks noChangeArrowheads="1"/>
              </p:cNvSpPr>
              <p:nvPr userDrawn="1"/>
            </p:nvSpPr>
            <p:spPr bwMode="auto">
              <a:xfrm>
                <a:off x="5172" y="169"/>
                <a:ext cx="36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1225" eaLnBrk="0" fontAlgn="base" hangingPunct="0">
                  <a:spcBef>
                    <a:spcPct val="0"/>
                  </a:spcBef>
                  <a:spcAft>
                    <a:spcPct val="0"/>
                  </a:spcAft>
                </a:pPr>
                <a:r>
                  <a:rPr lang="en-US" sz="1400">
                    <a:solidFill>
                      <a:srgbClr val="000000"/>
                    </a:solidFill>
                  </a:rPr>
                  <a:t>Legend</a:t>
                </a:r>
              </a:p>
            </p:txBody>
          </p:sp>
          <p:sp>
            <p:nvSpPr>
              <p:cNvPr id="2068" name="Rectangle 13" hidden="1"/>
              <p:cNvSpPr>
                <a:spLocks noChangeArrowheads="1"/>
              </p:cNvSpPr>
              <p:nvPr userDrawn="1"/>
            </p:nvSpPr>
            <p:spPr bwMode="auto">
              <a:xfrm>
                <a:off x="5172" y="331"/>
                <a:ext cx="36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1225" eaLnBrk="0" fontAlgn="base" hangingPunct="0">
                  <a:spcBef>
                    <a:spcPct val="0"/>
                  </a:spcBef>
                  <a:spcAft>
                    <a:spcPct val="0"/>
                  </a:spcAft>
                </a:pPr>
                <a:r>
                  <a:rPr lang="en-US" sz="1400">
                    <a:solidFill>
                      <a:srgbClr val="000000"/>
                    </a:solidFill>
                  </a:rPr>
                  <a:t>Legend</a:t>
                </a:r>
              </a:p>
            </p:txBody>
          </p:sp>
          <p:sp>
            <p:nvSpPr>
              <p:cNvPr id="2069" name="Rectangle 14" hidden="1"/>
              <p:cNvSpPr>
                <a:spLocks noChangeArrowheads="1"/>
              </p:cNvSpPr>
              <p:nvPr userDrawn="1"/>
            </p:nvSpPr>
            <p:spPr bwMode="auto">
              <a:xfrm>
                <a:off x="5172" y="493"/>
                <a:ext cx="36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1225" eaLnBrk="0" fontAlgn="base" hangingPunct="0">
                  <a:spcBef>
                    <a:spcPct val="0"/>
                  </a:spcBef>
                  <a:spcAft>
                    <a:spcPct val="0"/>
                  </a:spcAft>
                </a:pPr>
                <a:r>
                  <a:rPr lang="en-US" sz="1400">
                    <a:solidFill>
                      <a:srgbClr val="000000"/>
                    </a:solidFill>
                  </a:rPr>
                  <a:t>Legend</a:t>
                </a:r>
              </a:p>
            </p:txBody>
          </p:sp>
          <p:sp>
            <p:nvSpPr>
              <p:cNvPr id="2070" name="Rectangle 15" hidden="1"/>
              <p:cNvSpPr>
                <a:spLocks noChangeArrowheads="1"/>
              </p:cNvSpPr>
              <p:nvPr userDrawn="1"/>
            </p:nvSpPr>
            <p:spPr bwMode="auto">
              <a:xfrm>
                <a:off x="4902" y="502"/>
                <a:ext cx="211" cy="133"/>
              </a:xfrm>
              <a:prstGeom prst="rect">
                <a:avLst/>
              </a:prstGeom>
              <a:solidFill>
                <a:schemeClr val="hlink"/>
              </a:solidFill>
              <a:ln w="9525">
                <a:solidFill>
                  <a:schemeClr val="tx1"/>
                </a:solidFill>
                <a:miter lim="800000"/>
                <a:headEnd/>
                <a:tailEnd/>
              </a:ln>
            </p:spPr>
            <p:txBody>
              <a:bodyPr wrap="none"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2071" name="Rectangle 16" hidden="1"/>
              <p:cNvSpPr>
                <a:spLocks noChangeArrowheads="1"/>
              </p:cNvSpPr>
              <p:nvPr userDrawn="1"/>
            </p:nvSpPr>
            <p:spPr bwMode="auto">
              <a:xfrm>
                <a:off x="5172" y="655"/>
                <a:ext cx="36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1225" eaLnBrk="0" fontAlgn="base" hangingPunct="0">
                  <a:spcBef>
                    <a:spcPct val="0"/>
                  </a:spcBef>
                  <a:spcAft>
                    <a:spcPct val="0"/>
                  </a:spcAft>
                </a:pPr>
                <a:r>
                  <a:rPr lang="en-US" sz="1400">
                    <a:solidFill>
                      <a:srgbClr val="000000"/>
                    </a:solidFill>
                  </a:rPr>
                  <a:t>Legend</a:t>
                </a:r>
              </a:p>
            </p:txBody>
          </p:sp>
          <p:sp>
            <p:nvSpPr>
              <p:cNvPr id="2072" name="Rectangle 17" hidden="1"/>
              <p:cNvSpPr>
                <a:spLocks noChangeArrowheads="1"/>
              </p:cNvSpPr>
              <p:nvPr userDrawn="1"/>
            </p:nvSpPr>
            <p:spPr bwMode="auto">
              <a:xfrm>
                <a:off x="4902" y="665"/>
                <a:ext cx="211" cy="116"/>
              </a:xfrm>
              <a:prstGeom prst="rect">
                <a:avLst/>
              </a:prstGeom>
              <a:solidFill>
                <a:schemeClr val="folHlink"/>
              </a:solidFill>
              <a:ln w="9525">
                <a:solidFill>
                  <a:schemeClr val="tx1"/>
                </a:solidFill>
                <a:miter lim="800000"/>
                <a:headEnd/>
                <a:tailEnd/>
              </a:ln>
            </p:spPr>
            <p:txBody>
              <a:bodyPr wrap="none" lIns="0" tIns="0" rIns="0" bIns="0">
                <a:spAutoFit/>
              </a:bodyPr>
              <a:lstStyle/>
              <a:p>
                <a:pPr fontAlgn="base">
                  <a:lnSpc>
                    <a:spcPct val="90000"/>
                  </a:lnSpc>
                  <a:spcBef>
                    <a:spcPct val="50000"/>
                  </a:spcBef>
                  <a:spcAft>
                    <a:spcPct val="0"/>
                  </a:spcAft>
                </a:pPr>
                <a:endParaRPr lang="de-DE" sz="2000">
                  <a:solidFill>
                    <a:srgbClr val="000000"/>
                  </a:solidFill>
                </a:endParaRPr>
              </a:p>
            </p:txBody>
          </p:sp>
        </p:grpSp>
        <p:sp>
          <p:nvSpPr>
            <p:cNvPr id="2064" name="McK Footnote" hidden="1"/>
            <p:cNvSpPr txBox="1">
              <a:spLocks noChangeArrowheads="1"/>
            </p:cNvSpPr>
            <p:nvPr userDrawn="1"/>
          </p:nvSpPr>
          <p:spPr bwMode="auto">
            <a:xfrm>
              <a:off x="399" y="3903"/>
              <a:ext cx="514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7375" indent="-587375" eaLnBrk="0" hangingPunct="0">
                <a:tabLst>
                  <a:tab pos="544513" algn="r"/>
                </a:tabLst>
                <a:defRPr sz="2000">
                  <a:solidFill>
                    <a:schemeClr val="tx1"/>
                  </a:solidFill>
                  <a:latin typeface="Arial" charset="0"/>
                </a:defRPr>
              </a:lvl1pPr>
              <a:lvl2pPr marL="742950" indent="-285750" eaLnBrk="0" hangingPunct="0">
                <a:tabLst>
                  <a:tab pos="544513" algn="r"/>
                </a:tabLst>
                <a:defRPr sz="2000">
                  <a:solidFill>
                    <a:schemeClr val="tx1"/>
                  </a:solidFill>
                  <a:latin typeface="Arial" charset="0"/>
                </a:defRPr>
              </a:lvl2pPr>
              <a:lvl3pPr marL="1143000" indent="-228600" eaLnBrk="0" hangingPunct="0">
                <a:tabLst>
                  <a:tab pos="544513" algn="r"/>
                </a:tabLst>
                <a:defRPr sz="2000">
                  <a:solidFill>
                    <a:schemeClr val="tx1"/>
                  </a:solidFill>
                  <a:latin typeface="Arial" charset="0"/>
                </a:defRPr>
              </a:lvl3pPr>
              <a:lvl4pPr marL="1600200" indent="-228600" eaLnBrk="0" hangingPunct="0">
                <a:tabLst>
                  <a:tab pos="544513" algn="r"/>
                </a:tabLst>
                <a:defRPr sz="2000">
                  <a:solidFill>
                    <a:schemeClr val="tx1"/>
                  </a:solidFill>
                  <a:latin typeface="Arial" charset="0"/>
                </a:defRPr>
              </a:lvl4pPr>
              <a:lvl5pPr marL="2057400" indent="-228600" eaLnBrk="0" hangingPunct="0">
                <a:tabLst>
                  <a:tab pos="544513" algn="r"/>
                </a:tabLst>
                <a:defRPr sz="2000">
                  <a:solidFill>
                    <a:schemeClr val="tx1"/>
                  </a:solidFill>
                  <a:latin typeface="Arial" charset="0"/>
                </a:defRPr>
              </a:lvl5pPr>
              <a:lvl6pPr marL="2514600" indent="-228600" eaLnBrk="0" fontAlgn="base" hangingPunct="0">
                <a:lnSpc>
                  <a:spcPct val="90000"/>
                </a:lnSpc>
                <a:spcBef>
                  <a:spcPct val="50000"/>
                </a:spcBef>
                <a:spcAft>
                  <a:spcPct val="0"/>
                </a:spcAft>
                <a:tabLst>
                  <a:tab pos="544513" algn="r"/>
                </a:tabLst>
                <a:defRPr sz="2000">
                  <a:solidFill>
                    <a:schemeClr val="tx1"/>
                  </a:solidFill>
                  <a:latin typeface="Arial" charset="0"/>
                </a:defRPr>
              </a:lvl6pPr>
              <a:lvl7pPr marL="2971800" indent="-228600" eaLnBrk="0" fontAlgn="base" hangingPunct="0">
                <a:lnSpc>
                  <a:spcPct val="90000"/>
                </a:lnSpc>
                <a:spcBef>
                  <a:spcPct val="50000"/>
                </a:spcBef>
                <a:spcAft>
                  <a:spcPct val="0"/>
                </a:spcAft>
                <a:tabLst>
                  <a:tab pos="544513" algn="r"/>
                </a:tabLst>
                <a:defRPr sz="2000">
                  <a:solidFill>
                    <a:schemeClr val="tx1"/>
                  </a:solidFill>
                  <a:latin typeface="Arial" charset="0"/>
                </a:defRPr>
              </a:lvl7pPr>
              <a:lvl8pPr marL="3429000" indent="-228600" eaLnBrk="0" fontAlgn="base" hangingPunct="0">
                <a:lnSpc>
                  <a:spcPct val="90000"/>
                </a:lnSpc>
                <a:spcBef>
                  <a:spcPct val="50000"/>
                </a:spcBef>
                <a:spcAft>
                  <a:spcPct val="0"/>
                </a:spcAft>
                <a:tabLst>
                  <a:tab pos="544513" algn="r"/>
                </a:tabLst>
                <a:defRPr sz="2000">
                  <a:solidFill>
                    <a:schemeClr val="tx1"/>
                  </a:solidFill>
                  <a:latin typeface="Arial" charset="0"/>
                </a:defRPr>
              </a:lvl8pPr>
              <a:lvl9pPr marL="3886200" indent="-228600" eaLnBrk="0" fontAlgn="base" hangingPunct="0">
                <a:lnSpc>
                  <a:spcPct val="90000"/>
                </a:lnSpc>
                <a:spcBef>
                  <a:spcPct val="50000"/>
                </a:spcBef>
                <a:spcAft>
                  <a:spcPct val="0"/>
                </a:spcAft>
                <a:tabLst>
                  <a:tab pos="544513" algn="r"/>
                </a:tabLst>
                <a:defRPr sz="2000">
                  <a:solidFill>
                    <a:schemeClr val="tx1"/>
                  </a:solidFill>
                  <a:latin typeface="Arial" charset="0"/>
                </a:defRPr>
              </a:lvl9pPr>
            </a:lstStyle>
            <a:p>
              <a:pPr eaLnBrk="1" fontAlgn="base" hangingPunct="1">
                <a:spcBef>
                  <a:spcPct val="0"/>
                </a:spcBef>
                <a:spcAft>
                  <a:spcPct val="0"/>
                </a:spcAft>
                <a:defRPr/>
              </a:pPr>
              <a:r>
                <a:rPr lang="de-DE" sz="1200" smtClean="0">
                  <a:solidFill>
                    <a:srgbClr val="000000"/>
                  </a:solidFill>
                </a:rPr>
                <a:t>	*	Footnote</a:t>
              </a:r>
            </a:p>
          </p:txBody>
        </p:sp>
      </p:grpSp>
      <p:sp>
        <p:nvSpPr>
          <p:cNvPr id="2055" name="Rectangle 19"/>
          <p:cNvSpPr>
            <a:spLocks noGrp="1" noChangeArrowheads="1"/>
          </p:cNvSpPr>
          <p:nvPr>
            <p:ph type="title"/>
          </p:nvPr>
        </p:nvSpPr>
        <p:spPr bwMode="auto">
          <a:xfrm>
            <a:off x="490538" y="646113"/>
            <a:ext cx="768826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de-DE" smtClean="0"/>
              <a:t>Titelmasterformat durch Klicken bearbeiten</a:t>
            </a:r>
            <a:br>
              <a:rPr lang="de-DE" smtClean="0"/>
            </a:br>
            <a:r>
              <a:rPr lang="de-DE" smtClean="0"/>
              <a:t>und bei Bedarf die zweite Zeileg nutzen</a:t>
            </a:r>
          </a:p>
        </p:txBody>
      </p:sp>
      <p:sp>
        <p:nvSpPr>
          <p:cNvPr id="2056" name="Rectangle 20"/>
          <p:cNvSpPr>
            <a:spLocks noGrp="1" noChangeArrowheads="1"/>
          </p:cNvSpPr>
          <p:nvPr>
            <p:ph type="body" idx="1"/>
          </p:nvPr>
        </p:nvSpPr>
        <p:spPr bwMode="auto">
          <a:xfrm>
            <a:off x="509588" y="1651000"/>
            <a:ext cx="766921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a:p>
            <a:pPr lvl="2"/>
            <a:endParaRPr lang="de-DE" smtClean="0"/>
          </a:p>
          <a:p>
            <a:pPr lvl="1"/>
            <a:endParaRPr lang="de-DE" smtClean="0"/>
          </a:p>
          <a:p>
            <a:pPr lvl="0"/>
            <a:endParaRPr lang="de-DE" smtClean="0"/>
          </a:p>
        </p:txBody>
      </p:sp>
      <p:sp>
        <p:nvSpPr>
          <p:cNvPr id="2057" name="Line 21"/>
          <p:cNvSpPr>
            <a:spLocks noChangeShapeType="1"/>
          </p:cNvSpPr>
          <p:nvPr/>
        </p:nvSpPr>
        <p:spPr bwMode="auto">
          <a:xfrm>
            <a:off x="506413" y="1350963"/>
            <a:ext cx="7664450" cy="0"/>
          </a:xfrm>
          <a:prstGeom prst="line">
            <a:avLst/>
          </a:prstGeom>
          <a:noFill/>
          <a:ln w="19050">
            <a:solidFill>
              <a:srgbClr val="E2001A"/>
            </a:solidFill>
            <a:round/>
            <a:headEnd/>
            <a:tailEnd/>
          </a:ln>
          <a:extLst>
            <a:ext uri="{909E8E84-426E-40DD-AFC4-6F175D3DCCD1}">
              <a14:hiddenFill xmlns:a14="http://schemas.microsoft.com/office/drawing/2010/main">
                <a:noFill/>
              </a14:hiddenFill>
            </a:ext>
          </a:extLst>
        </p:spPr>
        <p:txBody>
          <a:bodyPr/>
          <a:lstStyle/>
          <a:p>
            <a:pPr fontAlgn="base">
              <a:lnSpc>
                <a:spcPct val="90000"/>
              </a:lnSpc>
              <a:spcBef>
                <a:spcPct val="50000"/>
              </a:spcBef>
              <a:spcAft>
                <a:spcPct val="0"/>
              </a:spcAft>
            </a:pPr>
            <a:endParaRPr lang="de-DE" sz="2000">
              <a:solidFill>
                <a:srgbClr val="000000"/>
              </a:solidFill>
            </a:endParaRPr>
          </a:p>
        </p:txBody>
      </p:sp>
      <p:sp>
        <p:nvSpPr>
          <p:cNvPr id="2058" name="Rectangle 22"/>
          <p:cNvSpPr>
            <a:spLocks noChangeArrowheads="1"/>
          </p:cNvSpPr>
          <p:nvPr/>
        </p:nvSpPr>
        <p:spPr bwMode="auto">
          <a:xfrm>
            <a:off x="7777163" y="6634163"/>
            <a:ext cx="1309687"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32" tIns="44562" rIns="89132" bIns="44562"/>
          <a:lstStyle/>
          <a:p>
            <a:pPr algn="r" defTabSz="892175" eaLnBrk="0" fontAlgn="base" hangingPunct="0">
              <a:spcBef>
                <a:spcPct val="0"/>
              </a:spcBef>
              <a:spcAft>
                <a:spcPct val="0"/>
              </a:spcAft>
            </a:pPr>
            <a:r>
              <a:rPr lang="de-DE" sz="1000">
                <a:solidFill>
                  <a:srgbClr val="000000"/>
                </a:solidFill>
              </a:rPr>
              <a:t>Seite </a:t>
            </a:r>
            <a:fld id="{25748430-F1DA-4615-BF1C-28AC7C866E0E}" type="slidenum">
              <a:rPr lang="de-DE" sz="1000">
                <a:solidFill>
                  <a:srgbClr val="000000"/>
                </a:solidFill>
              </a:rPr>
              <a:pPr algn="r" defTabSz="892175" eaLnBrk="0" fontAlgn="base" hangingPunct="0">
                <a:spcBef>
                  <a:spcPct val="0"/>
                </a:spcBef>
                <a:spcAft>
                  <a:spcPct val="0"/>
                </a:spcAft>
              </a:pPr>
              <a:t>‹Nr.›</a:t>
            </a:fld>
            <a:endParaRPr lang="de-DE" sz="1000">
              <a:solidFill>
                <a:srgbClr val="000000"/>
              </a:solidFill>
            </a:endParaRPr>
          </a:p>
        </p:txBody>
      </p:sp>
      <p:sp>
        <p:nvSpPr>
          <p:cNvPr id="2059" name="Line 23"/>
          <p:cNvSpPr>
            <a:spLocks noChangeShapeType="1"/>
          </p:cNvSpPr>
          <p:nvPr/>
        </p:nvSpPr>
        <p:spPr bwMode="auto">
          <a:xfrm>
            <a:off x="509588" y="6659563"/>
            <a:ext cx="7666037"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2060" name="Line 24"/>
          <p:cNvSpPr>
            <a:spLocks noChangeShapeType="1"/>
          </p:cNvSpPr>
          <p:nvPr/>
        </p:nvSpPr>
        <p:spPr bwMode="auto">
          <a:xfrm>
            <a:off x="8243888" y="6661150"/>
            <a:ext cx="900112"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Tree>
    <p:extLst>
      <p:ext uri="{BB962C8B-B14F-4D97-AF65-F5344CB8AC3E}">
        <p14:creationId xmlns:p14="http://schemas.microsoft.com/office/powerpoint/2010/main" val="50191830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ransition>
    <p:zoom/>
  </p:transition>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400" b="1">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p:titleStyle>
    <p:bodyStyle>
      <a:lvl1pPr marL="342900" indent="-342900" algn="l" rtl="0" eaLnBrk="0" fontAlgn="base" hangingPunct="0">
        <a:lnSpc>
          <a:spcPct val="90000"/>
        </a:lnSpc>
        <a:spcBef>
          <a:spcPct val="50000"/>
        </a:spcBef>
        <a:spcAft>
          <a:spcPct val="0"/>
        </a:spcAft>
        <a:buSzPct val="80000"/>
        <a:buBlip>
          <a:blip r:embed="rId18"/>
        </a:buBlip>
        <a:defRPr sz="2000">
          <a:solidFill>
            <a:schemeClr val="tx1"/>
          </a:solidFill>
          <a:latin typeface="+mn-lt"/>
          <a:ea typeface="+mn-ea"/>
          <a:cs typeface="+mn-cs"/>
        </a:defRPr>
      </a:lvl1pPr>
      <a:lvl2pPr marL="673100" indent="-150813" algn="l" rtl="0" eaLnBrk="0" fontAlgn="base" hangingPunct="0">
        <a:spcBef>
          <a:spcPct val="20000"/>
        </a:spcBef>
        <a:spcAft>
          <a:spcPct val="0"/>
        </a:spcAft>
        <a:buClr>
          <a:srgbClr val="ADADAD"/>
        </a:buClr>
        <a:buFont typeface="Wingdings" pitchFamily="2" charset="2"/>
        <a:buChar char="§"/>
        <a:defRPr sz="1700">
          <a:solidFill>
            <a:schemeClr val="tx1"/>
          </a:solidFill>
          <a:latin typeface="+mn-lt"/>
        </a:defRPr>
      </a:lvl2pPr>
      <a:lvl3pPr marL="987425" indent="-152400" algn="l" rtl="0" eaLnBrk="0" fontAlgn="base" hangingPunct="0">
        <a:spcBef>
          <a:spcPct val="20000"/>
        </a:spcBef>
        <a:spcAft>
          <a:spcPct val="0"/>
        </a:spcAft>
        <a:buClr>
          <a:srgbClr val="ADADAD"/>
        </a:buClr>
        <a:buFont typeface="Wingdings" pitchFamily="2" charset="2"/>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33363" algn="l" rtl="0" eaLnBrk="0" fontAlgn="base" hangingPunct="0">
        <a:spcBef>
          <a:spcPct val="20000"/>
        </a:spcBef>
        <a:spcAft>
          <a:spcPct val="0"/>
        </a:spcAft>
        <a:buChar char="»"/>
        <a:defRPr sz="2000">
          <a:solidFill>
            <a:schemeClr val="tx1"/>
          </a:solidFill>
          <a:latin typeface="+mn-lt"/>
        </a:defRPr>
      </a:lvl5pPr>
      <a:lvl6pPr marL="2514600" indent="-233363" algn="l" rtl="0" fontAlgn="base">
        <a:spcBef>
          <a:spcPct val="20000"/>
        </a:spcBef>
        <a:spcAft>
          <a:spcPct val="0"/>
        </a:spcAft>
        <a:buChar char="»"/>
        <a:defRPr sz="2000">
          <a:solidFill>
            <a:schemeClr val="tx1"/>
          </a:solidFill>
          <a:latin typeface="+mn-lt"/>
        </a:defRPr>
      </a:lvl6pPr>
      <a:lvl7pPr marL="2971800" indent="-233363" algn="l" rtl="0" fontAlgn="base">
        <a:spcBef>
          <a:spcPct val="20000"/>
        </a:spcBef>
        <a:spcAft>
          <a:spcPct val="0"/>
        </a:spcAft>
        <a:buChar char="»"/>
        <a:defRPr sz="2000">
          <a:solidFill>
            <a:schemeClr val="tx1"/>
          </a:solidFill>
          <a:latin typeface="+mn-lt"/>
        </a:defRPr>
      </a:lvl7pPr>
      <a:lvl8pPr marL="3429000" indent="-233363" algn="l" rtl="0" fontAlgn="base">
        <a:spcBef>
          <a:spcPct val="20000"/>
        </a:spcBef>
        <a:spcAft>
          <a:spcPct val="0"/>
        </a:spcAft>
        <a:buChar char="»"/>
        <a:defRPr sz="2000">
          <a:solidFill>
            <a:schemeClr val="tx1"/>
          </a:solidFill>
          <a:latin typeface="+mn-lt"/>
        </a:defRPr>
      </a:lvl8pPr>
      <a:lvl9pPr marL="3886200" indent="-233363"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BA_Logo_3c_2Z_200mm"/>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30189" y="74614"/>
            <a:ext cx="993775" cy="200025"/>
          </a:xfrm>
          <a:prstGeom prst="rect">
            <a:avLst/>
          </a:prstGeom>
          <a:noFill/>
          <a:ln w="9525">
            <a:noFill/>
            <a:miter lim="800000"/>
            <a:headEnd/>
            <a:tailEnd/>
          </a:ln>
        </p:spPr>
      </p:pic>
      <p:sp>
        <p:nvSpPr>
          <p:cNvPr id="22531" name="Rectangle 3"/>
          <p:cNvSpPr>
            <a:spLocks noGrp="1" noChangeArrowheads="1"/>
          </p:cNvSpPr>
          <p:nvPr>
            <p:ph type="ftr" sz="quarter" idx="3"/>
          </p:nvPr>
        </p:nvSpPr>
        <p:spPr bwMode="auto">
          <a:xfrm>
            <a:off x="411164" y="6634164"/>
            <a:ext cx="6578600" cy="355600"/>
          </a:xfrm>
          <a:prstGeom prst="rect">
            <a:avLst/>
          </a:prstGeom>
          <a:noFill/>
          <a:ln w="9525">
            <a:noFill/>
            <a:miter lim="800000"/>
            <a:headEnd/>
            <a:tailEnd/>
          </a:ln>
          <a:effectLst/>
        </p:spPr>
        <p:txBody>
          <a:bodyPr vert="horz" wrap="square" lIns="90633" tIns="45318" rIns="90633" bIns="45318" numCol="1" anchor="t" anchorCtr="0" compatLnSpc="1">
            <a:prstTxWarp prst="textNoShape">
              <a:avLst/>
            </a:prstTxWarp>
          </a:bodyPr>
          <a:lstStyle>
            <a:lvl1pPr eaLnBrk="0" hangingPunct="0">
              <a:lnSpc>
                <a:spcPct val="100000"/>
              </a:lnSpc>
              <a:spcBef>
                <a:spcPct val="0"/>
              </a:spcBef>
              <a:defRPr sz="1000" smtClean="0"/>
            </a:lvl1pPr>
          </a:lstStyle>
          <a:p>
            <a:pPr fontAlgn="base">
              <a:spcAft>
                <a:spcPct val="0"/>
              </a:spcAft>
              <a:defRPr/>
            </a:pPr>
            <a:r>
              <a:rPr lang="de-DE" smtClean="0">
                <a:solidFill>
                  <a:srgbClr val="000000"/>
                </a:solidFill>
              </a:rPr>
              <a:t>Markus Bremer, Dienstbesprechung Jobcenter, Fragen rund ums Studium</a:t>
            </a:r>
            <a:endParaRPr lang="de-DE">
              <a:solidFill>
                <a:srgbClr val="000000"/>
              </a:solidFill>
            </a:endParaRPr>
          </a:p>
        </p:txBody>
      </p:sp>
      <p:sp>
        <p:nvSpPr>
          <p:cNvPr id="22532" name="Rectangle 4"/>
          <p:cNvSpPr>
            <a:spLocks noChangeArrowheads="1"/>
          </p:cNvSpPr>
          <p:nvPr/>
        </p:nvSpPr>
        <p:spPr bwMode="auto">
          <a:xfrm>
            <a:off x="1666875" y="1"/>
            <a:ext cx="6503988" cy="271463"/>
          </a:xfrm>
          <a:prstGeom prst="rect">
            <a:avLst/>
          </a:prstGeom>
          <a:solidFill>
            <a:srgbClr val="E2001A"/>
          </a:solidFill>
          <a:ln w="9525" algn="ctr">
            <a:noFill/>
            <a:miter lim="800000"/>
            <a:headEnd/>
            <a:tailEnd/>
          </a:ln>
          <a:effectLst/>
        </p:spPr>
        <p:txBody>
          <a:bodyPr wrap="none" lIns="91429" tIns="45715" rIns="91429" bIns="45715" anchor="ctr"/>
          <a:lstStyle/>
          <a:p>
            <a:pPr fontAlgn="base">
              <a:lnSpc>
                <a:spcPct val="90000"/>
              </a:lnSpc>
              <a:spcBef>
                <a:spcPct val="50000"/>
              </a:spcBef>
              <a:spcAft>
                <a:spcPct val="0"/>
              </a:spcAft>
              <a:defRPr/>
            </a:pPr>
            <a:endParaRPr lang="de-DE" sz="2000">
              <a:solidFill>
                <a:srgbClr val="000000"/>
              </a:solidFill>
            </a:endParaRPr>
          </a:p>
        </p:txBody>
      </p:sp>
      <p:sp>
        <p:nvSpPr>
          <p:cNvPr id="22533" name="Rectangle 5"/>
          <p:cNvSpPr>
            <a:spLocks noChangeArrowheads="1"/>
          </p:cNvSpPr>
          <p:nvPr/>
        </p:nvSpPr>
        <p:spPr bwMode="auto">
          <a:xfrm>
            <a:off x="8221664" y="1"/>
            <a:ext cx="922337" cy="271463"/>
          </a:xfrm>
          <a:prstGeom prst="rect">
            <a:avLst/>
          </a:prstGeom>
          <a:solidFill>
            <a:srgbClr val="C8C8C8"/>
          </a:solidFill>
          <a:ln w="9525" algn="ctr">
            <a:noFill/>
            <a:miter lim="800000"/>
            <a:headEnd/>
            <a:tailEnd/>
          </a:ln>
          <a:effectLst/>
        </p:spPr>
        <p:txBody>
          <a:bodyPr wrap="none" lIns="91429" tIns="45715" rIns="91429" bIns="45715" anchor="ctr"/>
          <a:lstStyle/>
          <a:p>
            <a:pPr fontAlgn="base">
              <a:lnSpc>
                <a:spcPct val="90000"/>
              </a:lnSpc>
              <a:spcBef>
                <a:spcPct val="50000"/>
              </a:spcBef>
              <a:spcAft>
                <a:spcPct val="0"/>
              </a:spcAft>
              <a:defRPr/>
            </a:pPr>
            <a:endParaRPr lang="de-DE" sz="2000">
              <a:solidFill>
                <a:srgbClr val="000000"/>
              </a:solidFill>
            </a:endParaRPr>
          </a:p>
        </p:txBody>
      </p:sp>
      <p:grpSp>
        <p:nvGrpSpPr>
          <p:cNvPr id="5126" name="McK Slide Elements"/>
          <p:cNvGrpSpPr>
            <a:grpSpLocks/>
          </p:cNvGrpSpPr>
          <p:nvPr/>
        </p:nvGrpSpPr>
        <p:grpSpPr bwMode="auto">
          <a:xfrm>
            <a:off x="536575" y="1143001"/>
            <a:ext cx="8443913" cy="5688013"/>
            <a:chOff x="331" y="706"/>
            <a:chExt cx="5213" cy="3511"/>
          </a:xfrm>
        </p:grpSpPr>
        <p:sp>
          <p:nvSpPr>
            <p:cNvPr id="22535" name="McK Source" hidden="1"/>
            <p:cNvSpPr txBox="1">
              <a:spLocks noChangeArrowheads="1"/>
            </p:cNvSpPr>
            <p:nvPr userDrawn="1"/>
          </p:nvSpPr>
          <p:spPr bwMode="auto">
            <a:xfrm>
              <a:off x="399" y="4103"/>
              <a:ext cx="5145" cy="114"/>
            </a:xfrm>
            <a:prstGeom prst="rect">
              <a:avLst/>
            </a:prstGeom>
            <a:noFill/>
            <a:ln w="9525">
              <a:noFill/>
              <a:miter lim="800000"/>
              <a:headEnd/>
              <a:tailEnd/>
            </a:ln>
            <a:effectLst/>
          </p:spPr>
          <p:txBody>
            <a:bodyPr lIns="0" tIns="0" rIns="0" bIns="0" anchor="b">
              <a:spAutoFit/>
            </a:bodyPr>
            <a:lstStyle/>
            <a:p>
              <a:pPr marL="587308" indent="-587308" fontAlgn="base">
                <a:spcBef>
                  <a:spcPct val="0"/>
                </a:spcBef>
                <a:spcAft>
                  <a:spcPct val="0"/>
                </a:spcAft>
                <a:tabLst>
                  <a:tab pos="544450" algn="r"/>
                </a:tabLst>
                <a:defRPr/>
              </a:pPr>
              <a:r>
                <a:rPr lang="de-DE" sz="1200" dirty="0">
                  <a:solidFill>
                    <a:srgbClr val="FFFFFF"/>
                  </a:solidFill>
                </a:rPr>
                <a:t>	Quelle:	Projektgruppe 5.1, LAA Sachsen </a:t>
              </a:r>
              <a:r>
                <a:rPr lang="de-DE" sz="1200" dirty="0" err="1">
                  <a:solidFill>
                    <a:srgbClr val="FFFFFF"/>
                  </a:solidFill>
                </a:rPr>
                <a:t>IIc</a:t>
              </a:r>
              <a:endParaRPr lang="de-DE" sz="1200" dirty="0">
                <a:solidFill>
                  <a:srgbClr val="FFFFFF"/>
                </a:solidFill>
              </a:endParaRPr>
            </a:p>
          </p:txBody>
        </p:sp>
        <p:sp>
          <p:nvSpPr>
            <p:cNvPr id="22536" name="McK Measure" hidden="1"/>
            <p:cNvSpPr txBox="1">
              <a:spLocks noChangeArrowheads="1"/>
            </p:cNvSpPr>
            <p:nvPr userDrawn="1"/>
          </p:nvSpPr>
          <p:spPr bwMode="auto">
            <a:xfrm>
              <a:off x="331" y="706"/>
              <a:ext cx="5049" cy="152"/>
            </a:xfrm>
            <a:prstGeom prst="rect">
              <a:avLst/>
            </a:prstGeom>
            <a:noFill/>
            <a:ln w="9525">
              <a:noFill/>
              <a:miter lim="800000"/>
              <a:headEnd/>
              <a:tailEnd/>
            </a:ln>
            <a:effectLst/>
          </p:spPr>
          <p:txBody>
            <a:bodyPr lIns="94653" tIns="0" rIns="94653" bIns="0">
              <a:spAutoFit/>
            </a:bodyPr>
            <a:lstStyle/>
            <a:p>
              <a:pPr defTabSz="931756" fontAlgn="base">
                <a:spcBef>
                  <a:spcPct val="0"/>
                </a:spcBef>
                <a:spcAft>
                  <a:spcPct val="0"/>
                </a:spcAft>
                <a:defRPr/>
              </a:pPr>
              <a:r>
                <a:rPr lang="de-DE" sz="1600" dirty="0">
                  <a:solidFill>
                    <a:srgbClr val="000000"/>
                  </a:solidFill>
                </a:rPr>
                <a:t>Unit </a:t>
              </a:r>
              <a:r>
                <a:rPr lang="de-DE" sz="1600" dirty="0" err="1">
                  <a:solidFill>
                    <a:srgbClr val="000000"/>
                  </a:solidFill>
                </a:rPr>
                <a:t>of</a:t>
              </a:r>
              <a:r>
                <a:rPr lang="de-DE" sz="1600" dirty="0">
                  <a:solidFill>
                    <a:srgbClr val="000000"/>
                  </a:solidFill>
                </a:rPr>
                <a:t> </a:t>
              </a:r>
              <a:r>
                <a:rPr lang="de-DE" sz="1600" dirty="0" err="1">
                  <a:solidFill>
                    <a:srgbClr val="000000"/>
                  </a:solidFill>
                </a:rPr>
                <a:t>measure</a:t>
              </a:r>
              <a:endParaRPr lang="de-DE" sz="1600" dirty="0">
                <a:solidFill>
                  <a:srgbClr val="000000"/>
                </a:solidFill>
              </a:endParaRPr>
            </a:p>
          </p:txBody>
        </p:sp>
        <p:grpSp>
          <p:nvGrpSpPr>
            <p:cNvPr id="5135" name="McK Legend Boxes" hidden="1"/>
            <p:cNvGrpSpPr>
              <a:grpSpLocks/>
            </p:cNvGrpSpPr>
            <p:nvPr userDrawn="1"/>
          </p:nvGrpSpPr>
          <p:grpSpPr bwMode="auto">
            <a:xfrm>
              <a:off x="4730" y="713"/>
              <a:ext cx="637" cy="666"/>
              <a:chOff x="4902" y="169"/>
              <a:chExt cx="637" cy="667"/>
            </a:xfrm>
          </p:grpSpPr>
          <p:sp>
            <p:nvSpPr>
              <p:cNvPr id="22538"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2539"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2540"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2541"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2542"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2543"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2544"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2545" name="Rectangle 17" hidden="1"/>
              <p:cNvSpPr>
                <a:spLocks noChangeArrowheads="1"/>
              </p:cNvSpPr>
              <p:nvPr userDrawn="1"/>
            </p:nvSpPr>
            <p:spPr bwMode="auto">
              <a:xfrm>
                <a:off x="4902" y="665"/>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grpSp>
        <p:sp>
          <p:nvSpPr>
            <p:cNvPr id="22546" name="McK Footnote" hidden="1"/>
            <p:cNvSpPr txBox="1">
              <a:spLocks noChangeArrowheads="1"/>
            </p:cNvSpPr>
            <p:nvPr userDrawn="1"/>
          </p:nvSpPr>
          <p:spPr bwMode="auto">
            <a:xfrm>
              <a:off x="399" y="3901"/>
              <a:ext cx="5145" cy="114"/>
            </a:xfrm>
            <a:prstGeom prst="rect">
              <a:avLst/>
            </a:prstGeom>
            <a:noFill/>
            <a:ln w="9525">
              <a:noFill/>
              <a:miter lim="800000"/>
              <a:headEnd/>
              <a:tailEnd/>
            </a:ln>
            <a:effectLst/>
          </p:spPr>
          <p:txBody>
            <a:bodyPr lIns="0" tIns="0" rIns="0" bIns="0" anchor="b">
              <a:spAutoFit/>
            </a:bodyPr>
            <a:lstStyle/>
            <a:p>
              <a:pPr marL="587308" indent="-587308" fontAlgn="base">
                <a:spcBef>
                  <a:spcPct val="0"/>
                </a:spcBef>
                <a:spcAft>
                  <a:spcPct val="0"/>
                </a:spcAft>
                <a:tabLst>
                  <a:tab pos="544450" algn="r"/>
                </a:tabLst>
                <a:defRPr/>
              </a:pPr>
              <a:r>
                <a:rPr lang="de-DE" sz="1200" dirty="0">
                  <a:solidFill>
                    <a:srgbClr val="000000"/>
                  </a:solidFill>
                </a:rPr>
                <a:t>	*	</a:t>
              </a:r>
              <a:r>
                <a:rPr lang="de-DE" sz="1200" dirty="0" err="1">
                  <a:solidFill>
                    <a:srgbClr val="000000"/>
                  </a:solidFill>
                </a:rPr>
                <a:t>Footnote</a:t>
              </a:r>
              <a:endParaRPr lang="de-DE" sz="1200" dirty="0">
                <a:solidFill>
                  <a:srgbClr val="000000"/>
                </a:solidFill>
              </a:endParaRPr>
            </a:p>
          </p:txBody>
        </p:sp>
      </p:grpSp>
      <p:sp>
        <p:nvSpPr>
          <p:cNvPr id="5127" name="Rectangle 19"/>
          <p:cNvSpPr>
            <a:spLocks noGrp="1" noChangeArrowheads="1"/>
          </p:cNvSpPr>
          <p:nvPr>
            <p:ph type="title"/>
          </p:nvPr>
        </p:nvSpPr>
        <p:spPr bwMode="auto">
          <a:xfrm>
            <a:off x="490538" y="639407"/>
            <a:ext cx="7688262" cy="66234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de-DE" smtClean="0"/>
              <a:t>Titelmasterformat durch Klicken bearbeiten</a:t>
            </a:r>
            <a:br>
              <a:rPr lang="de-DE" smtClean="0"/>
            </a:br>
            <a:r>
              <a:rPr lang="de-DE" smtClean="0"/>
              <a:t>und bei Bedarf die zweite Zeileg nutzen</a:t>
            </a:r>
          </a:p>
        </p:txBody>
      </p:sp>
      <p:sp>
        <p:nvSpPr>
          <p:cNvPr id="5128" name="Rectangle 20"/>
          <p:cNvSpPr>
            <a:spLocks noGrp="1" noChangeArrowheads="1"/>
          </p:cNvSpPr>
          <p:nvPr>
            <p:ph type="body" idx="1"/>
          </p:nvPr>
        </p:nvSpPr>
        <p:spPr bwMode="auto">
          <a:xfrm>
            <a:off x="509588" y="1651001"/>
            <a:ext cx="7669212" cy="1835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a:p>
            <a:pPr lvl="2"/>
            <a:endParaRPr lang="de-DE" smtClean="0"/>
          </a:p>
          <a:p>
            <a:pPr lvl="1"/>
            <a:endParaRPr lang="de-DE" smtClean="0"/>
          </a:p>
          <a:p>
            <a:pPr lvl="0"/>
            <a:endParaRPr lang="de-DE" smtClean="0"/>
          </a:p>
        </p:txBody>
      </p:sp>
      <p:sp>
        <p:nvSpPr>
          <p:cNvPr id="22549" name="Line 21"/>
          <p:cNvSpPr>
            <a:spLocks noChangeShapeType="1"/>
          </p:cNvSpPr>
          <p:nvPr/>
        </p:nvSpPr>
        <p:spPr bwMode="auto">
          <a:xfrm>
            <a:off x="506413" y="1350963"/>
            <a:ext cx="7664450" cy="0"/>
          </a:xfrm>
          <a:prstGeom prst="line">
            <a:avLst/>
          </a:prstGeom>
          <a:noFill/>
          <a:ln w="19050">
            <a:solidFill>
              <a:srgbClr val="E2001A"/>
            </a:solidFill>
            <a:round/>
            <a:headEnd/>
            <a:tailEnd/>
          </a:ln>
          <a:effectLst/>
        </p:spPr>
        <p:txBody>
          <a:bodyPr lIns="91429" tIns="45715" rIns="91429" bIns="45715"/>
          <a:lstStyle/>
          <a:p>
            <a:pPr fontAlgn="base">
              <a:lnSpc>
                <a:spcPct val="90000"/>
              </a:lnSpc>
              <a:spcBef>
                <a:spcPct val="50000"/>
              </a:spcBef>
              <a:spcAft>
                <a:spcPct val="0"/>
              </a:spcAft>
              <a:defRPr/>
            </a:pPr>
            <a:endParaRPr lang="de-DE" sz="2000">
              <a:solidFill>
                <a:srgbClr val="000000"/>
              </a:solidFill>
            </a:endParaRPr>
          </a:p>
        </p:txBody>
      </p:sp>
      <p:sp>
        <p:nvSpPr>
          <p:cNvPr id="22550" name="Rectangle 22"/>
          <p:cNvSpPr>
            <a:spLocks noChangeArrowheads="1"/>
          </p:cNvSpPr>
          <p:nvPr/>
        </p:nvSpPr>
        <p:spPr bwMode="auto">
          <a:xfrm>
            <a:off x="7777164" y="6634164"/>
            <a:ext cx="1309687" cy="166687"/>
          </a:xfrm>
          <a:prstGeom prst="rect">
            <a:avLst/>
          </a:prstGeom>
          <a:noFill/>
          <a:ln w="9525">
            <a:noFill/>
            <a:miter lim="800000"/>
            <a:headEnd/>
            <a:tailEnd/>
          </a:ln>
          <a:effectLst/>
        </p:spPr>
        <p:txBody>
          <a:bodyPr lIns="88796" tIns="44397" rIns="88796" bIns="44397"/>
          <a:lstStyle/>
          <a:p>
            <a:pPr algn="r" defTabSz="892072" eaLnBrk="0" fontAlgn="base" hangingPunct="0">
              <a:spcBef>
                <a:spcPct val="0"/>
              </a:spcBef>
              <a:spcAft>
                <a:spcPct val="0"/>
              </a:spcAft>
              <a:defRPr/>
            </a:pPr>
            <a:r>
              <a:rPr lang="de-DE" sz="1000" dirty="0">
                <a:solidFill>
                  <a:srgbClr val="000000"/>
                </a:solidFill>
              </a:rPr>
              <a:t>Seite </a:t>
            </a:r>
            <a:fld id="{38D6492F-356D-43AB-9317-1D28DE73F071}" type="slidenum">
              <a:rPr lang="de-DE" sz="1000">
                <a:solidFill>
                  <a:srgbClr val="000000"/>
                </a:solidFill>
              </a:rPr>
              <a:pPr algn="r" defTabSz="892072" eaLnBrk="0" fontAlgn="base" hangingPunct="0">
                <a:spcBef>
                  <a:spcPct val="0"/>
                </a:spcBef>
                <a:spcAft>
                  <a:spcPct val="0"/>
                </a:spcAft>
                <a:defRPr/>
              </a:pPr>
              <a:t>‹Nr.›</a:t>
            </a:fld>
            <a:endParaRPr lang="de-DE" sz="1000" dirty="0">
              <a:solidFill>
                <a:srgbClr val="000000"/>
              </a:solidFill>
            </a:endParaRPr>
          </a:p>
        </p:txBody>
      </p:sp>
      <p:sp>
        <p:nvSpPr>
          <p:cNvPr id="22551" name="Line 23"/>
          <p:cNvSpPr>
            <a:spLocks noChangeShapeType="1"/>
          </p:cNvSpPr>
          <p:nvPr/>
        </p:nvSpPr>
        <p:spPr bwMode="auto">
          <a:xfrm>
            <a:off x="509589" y="6659563"/>
            <a:ext cx="7666037" cy="0"/>
          </a:xfrm>
          <a:prstGeom prst="line">
            <a:avLst/>
          </a:prstGeom>
          <a:noFill/>
          <a:ln w="6350">
            <a:solidFill>
              <a:schemeClr val="tx1"/>
            </a:solidFill>
            <a:round/>
            <a:headEnd/>
            <a:tailEnd/>
          </a:ln>
          <a:effectLst/>
        </p:spPr>
        <p:txBody>
          <a:bodyPr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2552" name="Line 24"/>
          <p:cNvSpPr>
            <a:spLocks noChangeShapeType="1"/>
          </p:cNvSpPr>
          <p:nvPr/>
        </p:nvSpPr>
        <p:spPr bwMode="auto">
          <a:xfrm>
            <a:off x="8243888" y="6661150"/>
            <a:ext cx="900112" cy="0"/>
          </a:xfrm>
          <a:prstGeom prst="line">
            <a:avLst/>
          </a:prstGeom>
          <a:noFill/>
          <a:ln w="6350">
            <a:solidFill>
              <a:schemeClr val="tx1"/>
            </a:solidFill>
            <a:round/>
            <a:headEnd/>
            <a:tailEnd/>
          </a:ln>
          <a:effectLst/>
        </p:spPr>
        <p:txBody>
          <a:bodyPr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Tree>
    <p:extLst>
      <p:ext uri="{BB962C8B-B14F-4D97-AF65-F5344CB8AC3E}">
        <p14:creationId xmlns:p14="http://schemas.microsoft.com/office/powerpoint/2010/main" val="40803010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hf sldNum="0" hdr="0" dt="0"/>
  <p:txStyles>
    <p:titleStyle>
      <a:lvl1pPr algn="l" rtl="0" eaLnBrk="0" fontAlgn="base" hangingPunct="0">
        <a:lnSpc>
          <a:spcPct val="90000"/>
        </a:lnSpc>
        <a:spcBef>
          <a:spcPct val="0"/>
        </a:spcBef>
        <a:spcAft>
          <a:spcPct val="0"/>
        </a:spcAft>
        <a:defRPr sz="2400" b="1">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147" algn="l" rtl="0" fontAlgn="base">
        <a:lnSpc>
          <a:spcPct val="90000"/>
        </a:lnSpc>
        <a:spcBef>
          <a:spcPct val="0"/>
        </a:spcBef>
        <a:spcAft>
          <a:spcPct val="0"/>
        </a:spcAft>
        <a:defRPr sz="2400" b="1">
          <a:solidFill>
            <a:schemeClr val="tx2"/>
          </a:solidFill>
          <a:latin typeface="Arial" charset="0"/>
        </a:defRPr>
      </a:lvl6pPr>
      <a:lvl7pPr marL="914295" algn="l" rtl="0" fontAlgn="base">
        <a:lnSpc>
          <a:spcPct val="90000"/>
        </a:lnSpc>
        <a:spcBef>
          <a:spcPct val="0"/>
        </a:spcBef>
        <a:spcAft>
          <a:spcPct val="0"/>
        </a:spcAft>
        <a:defRPr sz="2400" b="1">
          <a:solidFill>
            <a:schemeClr val="tx2"/>
          </a:solidFill>
          <a:latin typeface="Arial" charset="0"/>
        </a:defRPr>
      </a:lvl7pPr>
      <a:lvl8pPr marL="1371442" algn="l" rtl="0" fontAlgn="base">
        <a:lnSpc>
          <a:spcPct val="90000"/>
        </a:lnSpc>
        <a:spcBef>
          <a:spcPct val="0"/>
        </a:spcBef>
        <a:spcAft>
          <a:spcPct val="0"/>
        </a:spcAft>
        <a:defRPr sz="2400" b="1">
          <a:solidFill>
            <a:schemeClr val="tx2"/>
          </a:solidFill>
          <a:latin typeface="Arial" charset="0"/>
        </a:defRPr>
      </a:lvl8pPr>
      <a:lvl9pPr marL="1828590" algn="l" rtl="0" fontAlgn="base">
        <a:lnSpc>
          <a:spcPct val="90000"/>
        </a:lnSpc>
        <a:spcBef>
          <a:spcPct val="0"/>
        </a:spcBef>
        <a:spcAft>
          <a:spcPct val="0"/>
        </a:spcAft>
        <a:defRPr sz="2400" b="1">
          <a:solidFill>
            <a:schemeClr val="tx2"/>
          </a:solidFill>
          <a:latin typeface="Arial" charset="0"/>
        </a:defRPr>
      </a:lvl9pPr>
    </p:titleStyle>
    <p:bodyStyle>
      <a:lvl1pPr marL="342861" indent="-342861" algn="l" rtl="0" eaLnBrk="0" fontAlgn="base" hangingPunct="0">
        <a:lnSpc>
          <a:spcPct val="90000"/>
        </a:lnSpc>
        <a:spcBef>
          <a:spcPct val="50000"/>
        </a:spcBef>
        <a:spcAft>
          <a:spcPct val="0"/>
        </a:spcAft>
        <a:buSzPct val="80000"/>
        <a:buBlip>
          <a:blip r:embed="rId18"/>
        </a:buBlip>
        <a:defRPr sz="2000">
          <a:solidFill>
            <a:schemeClr val="tx1"/>
          </a:solidFill>
          <a:latin typeface="+mn-lt"/>
          <a:ea typeface="+mn-ea"/>
          <a:cs typeface="+mn-cs"/>
        </a:defRPr>
      </a:lvl1pPr>
      <a:lvl2pPr marL="673023" indent="-150796" algn="l" rtl="0" eaLnBrk="0" fontAlgn="base" hangingPunct="0">
        <a:spcBef>
          <a:spcPct val="20000"/>
        </a:spcBef>
        <a:spcAft>
          <a:spcPct val="0"/>
        </a:spcAft>
        <a:buClr>
          <a:srgbClr val="ADADAD"/>
        </a:buClr>
        <a:buFont typeface="Wingdings" pitchFamily="2" charset="2"/>
        <a:buChar char="§"/>
        <a:defRPr sz="1700">
          <a:solidFill>
            <a:schemeClr val="tx1"/>
          </a:solidFill>
          <a:latin typeface="+mn-lt"/>
        </a:defRPr>
      </a:lvl2pPr>
      <a:lvl3pPr marL="987311" indent="-152382" algn="l" rtl="0" eaLnBrk="0" fontAlgn="base" hangingPunct="0">
        <a:spcBef>
          <a:spcPct val="20000"/>
        </a:spcBef>
        <a:spcAft>
          <a:spcPct val="0"/>
        </a:spcAft>
        <a:buClr>
          <a:srgbClr val="ADADAD"/>
        </a:buClr>
        <a:buFont typeface="Wingdings" pitchFamily="2" charset="2"/>
        <a:buChar char="§"/>
        <a:defRPr sz="1400">
          <a:solidFill>
            <a:schemeClr val="tx1"/>
          </a:solidFill>
          <a:latin typeface="+mn-lt"/>
        </a:defRPr>
      </a:lvl3pPr>
      <a:lvl4pPr marL="1600017" indent="-228574" algn="l" rtl="0" eaLnBrk="0" fontAlgn="base" hangingPunct="0">
        <a:spcBef>
          <a:spcPct val="20000"/>
        </a:spcBef>
        <a:spcAft>
          <a:spcPct val="0"/>
        </a:spcAft>
        <a:buChar char="–"/>
        <a:defRPr sz="2000">
          <a:solidFill>
            <a:schemeClr val="tx1"/>
          </a:solidFill>
          <a:latin typeface="+mn-lt"/>
        </a:defRPr>
      </a:lvl4pPr>
      <a:lvl5pPr marL="2057164" indent="-233336" algn="l" rtl="0" eaLnBrk="0" fontAlgn="base" hangingPunct="0">
        <a:spcBef>
          <a:spcPct val="20000"/>
        </a:spcBef>
        <a:spcAft>
          <a:spcPct val="0"/>
        </a:spcAft>
        <a:buChar char="»"/>
        <a:defRPr sz="2000">
          <a:solidFill>
            <a:schemeClr val="tx1"/>
          </a:solidFill>
          <a:latin typeface="+mn-lt"/>
        </a:defRPr>
      </a:lvl5pPr>
      <a:lvl6pPr marL="2514311" indent="-233336" algn="l" rtl="0" fontAlgn="base">
        <a:spcBef>
          <a:spcPct val="20000"/>
        </a:spcBef>
        <a:spcAft>
          <a:spcPct val="0"/>
        </a:spcAft>
        <a:buChar char="»"/>
        <a:defRPr sz="2000">
          <a:solidFill>
            <a:schemeClr val="tx1"/>
          </a:solidFill>
          <a:latin typeface="+mn-lt"/>
        </a:defRPr>
      </a:lvl6pPr>
      <a:lvl7pPr marL="2971459" indent="-233336" algn="l" rtl="0" fontAlgn="base">
        <a:spcBef>
          <a:spcPct val="20000"/>
        </a:spcBef>
        <a:spcAft>
          <a:spcPct val="0"/>
        </a:spcAft>
        <a:buChar char="»"/>
        <a:defRPr sz="2000">
          <a:solidFill>
            <a:schemeClr val="tx1"/>
          </a:solidFill>
          <a:latin typeface="+mn-lt"/>
        </a:defRPr>
      </a:lvl7pPr>
      <a:lvl8pPr marL="3428606" indent="-233336" algn="l" rtl="0" fontAlgn="base">
        <a:spcBef>
          <a:spcPct val="20000"/>
        </a:spcBef>
        <a:spcAft>
          <a:spcPct val="0"/>
        </a:spcAft>
        <a:buChar char="»"/>
        <a:defRPr sz="2000">
          <a:solidFill>
            <a:schemeClr val="tx1"/>
          </a:solidFill>
          <a:latin typeface="+mn-lt"/>
        </a:defRPr>
      </a:lvl8pPr>
      <a:lvl9pPr marL="3885754" indent="-233336"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2"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8"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3" algn="l" defTabSz="914295" rtl="0" eaLnBrk="1" latinLnBrk="0" hangingPunct="1">
        <a:defRPr sz="1800" kern="1200">
          <a:solidFill>
            <a:schemeClr val="tx1"/>
          </a:solidFill>
          <a:latin typeface="+mn-lt"/>
          <a:ea typeface="+mn-ea"/>
          <a:cs typeface="+mn-cs"/>
        </a:defRPr>
      </a:lvl8pPr>
      <a:lvl9pPr marL="3657180" algn="l" defTabSz="91429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BA_Logo_3c_2Z_200mm"/>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30189" y="74614"/>
            <a:ext cx="993775" cy="200025"/>
          </a:xfrm>
          <a:prstGeom prst="rect">
            <a:avLst/>
          </a:prstGeom>
          <a:noFill/>
          <a:ln w="9525">
            <a:noFill/>
            <a:miter lim="800000"/>
            <a:headEnd/>
            <a:tailEnd/>
          </a:ln>
        </p:spPr>
      </p:pic>
      <p:sp>
        <p:nvSpPr>
          <p:cNvPr id="87043" name="Rectangle 3"/>
          <p:cNvSpPr>
            <a:spLocks noGrp="1" noChangeArrowheads="1"/>
          </p:cNvSpPr>
          <p:nvPr>
            <p:ph type="ftr" sz="quarter" idx="3"/>
          </p:nvPr>
        </p:nvSpPr>
        <p:spPr bwMode="auto">
          <a:xfrm>
            <a:off x="411164" y="6634164"/>
            <a:ext cx="6578600" cy="355600"/>
          </a:xfrm>
          <a:prstGeom prst="rect">
            <a:avLst/>
          </a:prstGeom>
          <a:noFill/>
          <a:ln w="9525">
            <a:noFill/>
            <a:miter lim="800000"/>
            <a:headEnd/>
            <a:tailEnd/>
          </a:ln>
          <a:effectLst/>
        </p:spPr>
        <p:txBody>
          <a:bodyPr vert="horz" wrap="square" lIns="90685" tIns="45344" rIns="90685" bIns="45344" numCol="1" anchor="t" anchorCtr="0" compatLnSpc="1">
            <a:prstTxWarp prst="textNoShape">
              <a:avLst/>
            </a:prstTxWarp>
          </a:bodyPr>
          <a:lstStyle>
            <a:lvl1pPr eaLnBrk="0" hangingPunct="0">
              <a:lnSpc>
                <a:spcPct val="100000"/>
              </a:lnSpc>
              <a:spcBef>
                <a:spcPct val="0"/>
              </a:spcBef>
              <a:defRPr sz="1000" smtClean="0"/>
            </a:lvl1pPr>
          </a:lstStyle>
          <a:p>
            <a:pPr fontAlgn="base">
              <a:spcAft>
                <a:spcPct val="0"/>
              </a:spcAft>
              <a:defRPr/>
            </a:pPr>
            <a:r>
              <a:rPr lang="de-DE" smtClean="0">
                <a:solidFill>
                  <a:srgbClr val="000000"/>
                </a:solidFill>
              </a:rPr>
              <a:t>Markus Bremer, Dienstbesprechung Jobcenter, Fragen rund ums Studium</a:t>
            </a:r>
            <a:endParaRPr lang="de-DE">
              <a:solidFill>
                <a:srgbClr val="000000"/>
              </a:solidFill>
            </a:endParaRPr>
          </a:p>
        </p:txBody>
      </p:sp>
      <p:sp>
        <p:nvSpPr>
          <p:cNvPr id="87044" name="Rectangle 4"/>
          <p:cNvSpPr>
            <a:spLocks noChangeArrowheads="1"/>
          </p:cNvSpPr>
          <p:nvPr/>
        </p:nvSpPr>
        <p:spPr bwMode="auto">
          <a:xfrm>
            <a:off x="1666875" y="1"/>
            <a:ext cx="6503988" cy="271463"/>
          </a:xfrm>
          <a:prstGeom prst="rect">
            <a:avLst/>
          </a:prstGeom>
          <a:solidFill>
            <a:srgbClr val="E2001A"/>
          </a:solidFill>
          <a:ln w="9525" algn="ctr">
            <a:noFill/>
            <a:miter lim="800000"/>
            <a:headEnd/>
            <a:tailEnd/>
          </a:ln>
          <a:effectLst/>
        </p:spPr>
        <p:txBody>
          <a:bodyPr wrap="none" lIns="91429" tIns="45715" rIns="91429" bIns="45715" anchor="ctr"/>
          <a:lstStyle/>
          <a:p>
            <a:pPr fontAlgn="base">
              <a:lnSpc>
                <a:spcPct val="90000"/>
              </a:lnSpc>
              <a:spcBef>
                <a:spcPct val="50000"/>
              </a:spcBef>
              <a:spcAft>
                <a:spcPct val="0"/>
              </a:spcAft>
              <a:defRPr/>
            </a:pPr>
            <a:endParaRPr lang="de-DE" sz="2000">
              <a:solidFill>
                <a:srgbClr val="000000"/>
              </a:solidFill>
            </a:endParaRPr>
          </a:p>
        </p:txBody>
      </p:sp>
      <p:sp>
        <p:nvSpPr>
          <p:cNvPr id="87045" name="Rectangle 5"/>
          <p:cNvSpPr>
            <a:spLocks noChangeArrowheads="1"/>
          </p:cNvSpPr>
          <p:nvPr/>
        </p:nvSpPr>
        <p:spPr bwMode="auto">
          <a:xfrm>
            <a:off x="8221664" y="1"/>
            <a:ext cx="922337" cy="271463"/>
          </a:xfrm>
          <a:prstGeom prst="rect">
            <a:avLst/>
          </a:prstGeom>
          <a:solidFill>
            <a:srgbClr val="C8C8C8"/>
          </a:solidFill>
          <a:ln w="9525" algn="ctr">
            <a:noFill/>
            <a:miter lim="800000"/>
            <a:headEnd/>
            <a:tailEnd/>
          </a:ln>
          <a:effectLst/>
        </p:spPr>
        <p:txBody>
          <a:bodyPr wrap="none" lIns="91429" tIns="45715" rIns="91429" bIns="45715" anchor="ctr"/>
          <a:lstStyle/>
          <a:p>
            <a:pPr fontAlgn="base">
              <a:lnSpc>
                <a:spcPct val="90000"/>
              </a:lnSpc>
              <a:spcBef>
                <a:spcPct val="50000"/>
              </a:spcBef>
              <a:spcAft>
                <a:spcPct val="0"/>
              </a:spcAft>
              <a:defRPr/>
            </a:pPr>
            <a:endParaRPr lang="de-DE" sz="2000">
              <a:solidFill>
                <a:srgbClr val="000000"/>
              </a:solidFill>
            </a:endParaRPr>
          </a:p>
        </p:txBody>
      </p:sp>
      <p:grpSp>
        <p:nvGrpSpPr>
          <p:cNvPr id="9222" name="McK Slide Elements"/>
          <p:cNvGrpSpPr>
            <a:grpSpLocks/>
          </p:cNvGrpSpPr>
          <p:nvPr/>
        </p:nvGrpSpPr>
        <p:grpSpPr bwMode="auto">
          <a:xfrm>
            <a:off x="536575" y="1143001"/>
            <a:ext cx="8443913" cy="5688013"/>
            <a:chOff x="331" y="706"/>
            <a:chExt cx="5213" cy="3511"/>
          </a:xfrm>
        </p:grpSpPr>
        <p:sp>
          <p:nvSpPr>
            <p:cNvPr id="87047" name="McK Source" hidden="1"/>
            <p:cNvSpPr txBox="1">
              <a:spLocks noChangeArrowheads="1"/>
            </p:cNvSpPr>
            <p:nvPr userDrawn="1"/>
          </p:nvSpPr>
          <p:spPr bwMode="auto">
            <a:xfrm>
              <a:off x="399" y="4103"/>
              <a:ext cx="5145" cy="114"/>
            </a:xfrm>
            <a:prstGeom prst="rect">
              <a:avLst/>
            </a:prstGeom>
            <a:noFill/>
            <a:ln w="9525">
              <a:noFill/>
              <a:miter lim="800000"/>
              <a:headEnd/>
              <a:tailEnd/>
            </a:ln>
            <a:effectLst/>
          </p:spPr>
          <p:txBody>
            <a:bodyPr lIns="0" tIns="0" rIns="0" bIns="0" anchor="b">
              <a:spAutoFit/>
            </a:bodyPr>
            <a:lstStyle/>
            <a:p>
              <a:pPr marL="587308" indent="-587308" fontAlgn="base">
                <a:spcBef>
                  <a:spcPct val="0"/>
                </a:spcBef>
                <a:spcAft>
                  <a:spcPct val="0"/>
                </a:spcAft>
                <a:tabLst>
                  <a:tab pos="544450" algn="r"/>
                </a:tabLst>
                <a:defRPr/>
              </a:pPr>
              <a:r>
                <a:rPr lang="de-DE" sz="1200" dirty="0">
                  <a:solidFill>
                    <a:srgbClr val="FFFFFF"/>
                  </a:solidFill>
                </a:rPr>
                <a:t>	Quelle:	Projektgruppe 5.1, LAA Sachsen </a:t>
              </a:r>
              <a:r>
                <a:rPr lang="de-DE" sz="1200" dirty="0" err="1">
                  <a:solidFill>
                    <a:srgbClr val="FFFFFF"/>
                  </a:solidFill>
                </a:rPr>
                <a:t>IIc</a:t>
              </a:r>
              <a:endParaRPr lang="de-DE" sz="1200" dirty="0">
                <a:solidFill>
                  <a:srgbClr val="FFFFFF"/>
                </a:solidFill>
              </a:endParaRPr>
            </a:p>
          </p:txBody>
        </p:sp>
        <p:sp>
          <p:nvSpPr>
            <p:cNvPr id="87048" name="McK Measure" hidden="1"/>
            <p:cNvSpPr txBox="1">
              <a:spLocks noChangeArrowheads="1"/>
            </p:cNvSpPr>
            <p:nvPr userDrawn="1"/>
          </p:nvSpPr>
          <p:spPr bwMode="auto">
            <a:xfrm>
              <a:off x="331" y="706"/>
              <a:ext cx="5049" cy="152"/>
            </a:xfrm>
            <a:prstGeom prst="rect">
              <a:avLst/>
            </a:prstGeom>
            <a:noFill/>
            <a:ln w="9525">
              <a:noFill/>
              <a:miter lim="800000"/>
              <a:headEnd/>
              <a:tailEnd/>
            </a:ln>
            <a:effectLst/>
          </p:spPr>
          <p:txBody>
            <a:bodyPr lIns="94708" tIns="0" rIns="94708" bIns="0">
              <a:spAutoFit/>
            </a:bodyPr>
            <a:lstStyle/>
            <a:p>
              <a:pPr defTabSz="931756" fontAlgn="base">
                <a:spcBef>
                  <a:spcPct val="0"/>
                </a:spcBef>
                <a:spcAft>
                  <a:spcPct val="0"/>
                </a:spcAft>
                <a:defRPr/>
              </a:pPr>
              <a:r>
                <a:rPr lang="de-DE" sz="1600" dirty="0">
                  <a:solidFill>
                    <a:srgbClr val="000000"/>
                  </a:solidFill>
                </a:rPr>
                <a:t>Unit </a:t>
              </a:r>
              <a:r>
                <a:rPr lang="de-DE" sz="1600" dirty="0" err="1">
                  <a:solidFill>
                    <a:srgbClr val="000000"/>
                  </a:solidFill>
                </a:rPr>
                <a:t>of</a:t>
              </a:r>
              <a:r>
                <a:rPr lang="de-DE" sz="1600" dirty="0">
                  <a:solidFill>
                    <a:srgbClr val="000000"/>
                  </a:solidFill>
                </a:rPr>
                <a:t> </a:t>
              </a:r>
              <a:r>
                <a:rPr lang="de-DE" sz="1600" dirty="0" err="1">
                  <a:solidFill>
                    <a:srgbClr val="000000"/>
                  </a:solidFill>
                </a:rPr>
                <a:t>measure</a:t>
              </a:r>
              <a:endParaRPr lang="de-DE" sz="1600" dirty="0">
                <a:solidFill>
                  <a:srgbClr val="000000"/>
                </a:solidFill>
              </a:endParaRPr>
            </a:p>
          </p:txBody>
        </p:sp>
        <p:grpSp>
          <p:nvGrpSpPr>
            <p:cNvPr id="9231" name="McK Legend Boxes" hidden="1"/>
            <p:cNvGrpSpPr>
              <a:grpSpLocks/>
            </p:cNvGrpSpPr>
            <p:nvPr userDrawn="1"/>
          </p:nvGrpSpPr>
          <p:grpSpPr bwMode="auto">
            <a:xfrm>
              <a:off x="4730" y="713"/>
              <a:ext cx="637" cy="666"/>
              <a:chOff x="4902" y="169"/>
              <a:chExt cx="637" cy="667"/>
            </a:xfrm>
          </p:grpSpPr>
          <p:sp>
            <p:nvSpPr>
              <p:cNvPr id="87050"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87051"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87052"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87053"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87054"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87055"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87056"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87057" name="Rectangle 17" hidden="1"/>
              <p:cNvSpPr>
                <a:spLocks noChangeArrowheads="1"/>
              </p:cNvSpPr>
              <p:nvPr userDrawn="1"/>
            </p:nvSpPr>
            <p:spPr bwMode="auto">
              <a:xfrm>
                <a:off x="4902" y="665"/>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grpSp>
        <p:sp>
          <p:nvSpPr>
            <p:cNvPr id="87058" name="McK Footnote" hidden="1"/>
            <p:cNvSpPr txBox="1">
              <a:spLocks noChangeArrowheads="1"/>
            </p:cNvSpPr>
            <p:nvPr userDrawn="1"/>
          </p:nvSpPr>
          <p:spPr bwMode="auto">
            <a:xfrm>
              <a:off x="399" y="3901"/>
              <a:ext cx="5145" cy="114"/>
            </a:xfrm>
            <a:prstGeom prst="rect">
              <a:avLst/>
            </a:prstGeom>
            <a:noFill/>
            <a:ln w="9525">
              <a:noFill/>
              <a:miter lim="800000"/>
              <a:headEnd/>
              <a:tailEnd/>
            </a:ln>
            <a:effectLst/>
          </p:spPr>
          <p:txBody>
            <a:bodyPr lIns="0" tIns="0" rIns="0" bIns="0" anchor="b">
              <a:spAutoFit/>
            </a:bodyPr>
            <a:lstStyle/>
            <a:p>
              <a:pPr marL="587308" indent="-587308" fontAlgn="base">
                <a:spcBef>
                  <a:spcPct val="0"/>
                </a:spcBef>
                <a:spcAft>
                  <a:spcPct val="0"/>
                </a:spcAft>
                <a:tabLst>
                  <a:tab pos="544450" algn="r"/>
                </a:tabLst>
                <a:defRPr/>
              </a:pPr>
              <a:r>
                <a:rPr lang="de-DE" sz="1200" dirty="0">
                  <a:solidFill>
                    <a:srgbClr val="000000"/>
                  </a:solidFill>
                </a:rPr>
                <a:t>	*	</a:t>
              </a:r>
              <a:r>
                <a:rPr lang="de-DE" sz="1200" dirty="0" err="1">
                  <a:solidFill>
                    <a:srgbClr val="000000"/>
                  </a:solidFill>
                </a:rPr>
                <a:t>Footnote</a:t>
              </a:r>
              <a:endParaRPr lang="de-DE" sz="1200" dirty="0">
                <a:solidFill>
                  <a:srgbClr val="000000"/>
                </a:solidFill>
              </a:endParaRPr>
            </a:p>
          </p:txBody>
        </p:sp>
      </p:grpSp>
      <p:sp>
        <p:nvSpPr>
          <p:cNvPr id="9223" name="Rectangle 19"/>
          <p:cNvSpPr>
            <a:spLocks noGrp="1" noChangeArrowheads="1"/>
          </p:cNvSpPr>
          <p:nvPr>
            <p:ph type="title"/>
          </p:nvPr>
        </p:nvSpPr>
        <p:spPr bwMode="auto">
          <a:xfrm>
            <a:off x="490538" y="639407"/>
            <a:ext cx="7688262" cy="66234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de-DE" smtClean="0"/>
              <a:t>Titelmasterformat durch Klicken bearbeiten</a:t>
            </a:r>
            <a:br>
              <a:rPr lang="de-DE" smtClean="0"/>
            </a:br>
            <a:r>
              <a:rPr lang="de-DE" smtClean="0"/>
              <a:t>und bei Bedarf die zweite Zeileg nutzen</a:t>
            </a:r>
          </a:p>
        </p:txBody>
      </p:sp>
      <p:sp>
        <p:nvSpPr>
          <p:cNvPr id="9224" name="Rectangle 20"/>
          <p:cNvSpPr>
            <a:spLocks noGrp="1" noChangeArrowheads="1"/>
          </p:cNvSpPr>
          <p:nvPr>
            <p:ph type="body" idx="1"/>
          </p:nvPr>
        </p:nvSpPr>
        <p:spPr bwMode="auto">
          <a:xfrm>
            <a:off x="509588" y="1651001"/>
            <a:ext cx="7669212" cy="1835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a:p>
            <a:pPr lvl="2"/>
            <a:endParaRPr lang="de-DE" smtClean="0"/>
          </a:p>
          <a:p>
            <a:pPr lvl="1"/>
            <a:endParaRPr lang="de-DE" smtClean="0"/>
          </a:p>
          <a:p>
            <a:pPr lvl="0"/>
            <a:endParaRPr lang="de-DE" smtClean="0"/>
          </a:p>
        </p:txBody>
      </p:sp>
      <p:sp>
        <p:nvSpPr>
          <p:cNvPr id="87061" name="Line 21"/>
          <p:cNvSpPr>
            <a:spLocks noChangeShapeType="1"/>
          </p:cNvSpPr>
          <p:nvPr/>
        </p:nvSpPr>
        <p:spPr bwMode="auto">
          <a:xfrm>
            <a:off x="506413" y="1350963"/>
            <a:ext cx="7664450" cy="0"/>
          </a:xfrm>
          <a:prstGeom prst="line">
            <a:avLst/>
          </a:prstGeom>
          <a:noFill/>
          <a:ln w="19050">
            <a:solidFill>
              <a:srgbClr val="E2001A"/>
            </a:solidFill>
            <a:round/>
            <a:headEnd/>
            <a:tailEnd/>
          </a:ln>
          <a:effectLst/>
        </p:spPr>
        <p:txBody>
          <a:bodyPr lIns="91429" tIns="45715" rIns="91429" bIns="45715"/>
          <a:lstStyle/>
          <a:p>
            <a:pPr fontAlgn="base">
              <a:lnSpc>
                <a:spcPct val="90000"/>
              </a:lnSpc>
              <a:spcBef>
                <a:spcPct val="50000"/>
              </a:spcBef>
              <a:spcAft>
                <a:spcPct val="0"/>
              </a:spcAft>
              <a:defRPr/>
            </a:pPr>
            <a:endParaRPr lang="de-DE" sz="2000">
              <a:solidFill>
                <a:srgbClr val="000000"/>
              </a:solidFill>
            </a:endParaRPr>
          </a:p>
        </p:txBody>
      </p:sp>
      <p:sp>
        <p:nvSpPr>
          <p:cNvPr id="87062" name="Rectangle 22"/>
          <p:cNvSpPr>
            <a:spLocks noChangeArrowheads="1"/>
          </p:cNvSpPr>
          <p:nvPr/>
        </p:nvSpPr>
        <p:spPr bwMode="auto">
          <a:xfrm>
            <a:off x="7777164" y="6634164"/>
            <a:ext cx="1309687" cy="166687"/>
          </a:xfrm>
          <a:prstGeom prst="rect">
            <a:avLst/>
          </a:prstGeom>
          <a:noFill/>
          <a:ln w="9525">
            <a:noFill/>
            <a:miter lim="800000"/>
            <a:headEnd/>
            <a:tailEnd/>
          </a:ln>
          <a:effectLst/>
        </p:spPr>
        <p:txBody>
          <a:bodyPr lIns="88847" tIns="44422" rIns="88847" bIns="44422"/>
          <a:lstStyle/>
          <a:p>
            <a:pPr algn="r" defTabSz="892072" eaLnBrk="0" fontAlgn="base" hangingPunct="0">
              <a:spcBef>
                <a:spcPct val="0"/>
              </a:spcBef>
              <a:spcAft>
                <a:spcPct val="0"/>
              </a:spcAft>
              <a:defRPr/>
            </a:pPr>
            <a:r>
              <a:rPr lang="de-DE" sz="1000" dirty="0">
                <a:solidFill>
                  <a:srgbClr val="000000"/>
                </a:solidFill>
              </a:rPr>
              <a:t>Seite </a:t>
            </a:r>
            <a:fld id="{8E917890-68E5-41A8-84A7-8AD12CE2CD5A}" type="slidenum">
              <a:rPr lang="de-DE" sz="1000">
                <a:solidFill>
                  <a:srgbClr val="000000"/>
                </a:solidFill>
              </a:rPr>
              <a:pPr algn="r" defTabSz="892072" eaLnBrk="0" fontAlgn="base" hangingPunct="0">
                <a:spcBef>
                  <a:spcPct val="0"/>
                </a:spcBef>
                <a:spcAft>
                  <a:spcPct val="0"/>
                </a:spcAft>
                <a:defRPr/>
              </a:pPr>
              <a:t>‹Nr.›</a:t>
            </a:fld>
            <a:endParaRPr lang="de-DE" sz="1000" dirty="0">
              <a:solidFill>
                <a:srgbClr val="000000"/>
              </a:solidFill>
            </a:endParaRPr>
          </a:p>
        </p:txBody>
      </p:sp>
      <p:sp>
        <p:nvSpPr>
          <p:cNvPr id="87063" name="Line 23"/>
          <p:cNvSpPr>
            <a:spLocks noChangeShapeType="1"/>
          </p:cNvSpPr>
          <p:nvPr/>
        </p:nvSpPr>
        <p:spPr bwMode="auto">
          <a:xfrm>
            <a:off x="509589" y="6659563"/>
            <a:ext cx="7666037" cy="0"/>
          </a:xfrm>
          <a:prstGeom prst="line">
            <a:avLst/>
          </a:prstGeom>
          <a:noFill/>
          <a:ln w="6350">
            <a:solidFill>
              <a:schemeClr val="tx1"/>
            </a:solidFill>
            <a:round/>
            <a:headEnd/>
            <a:tailEnd/>
          </a:ln>
          <a:effectLst/>
        </p:spPr>
        <p:txBody>
          <a:bodyPr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87064" name="Line 24"/>
          <p:cNvSpPr>
            <a:spLocks noChangeShapeType="1"/>
          </p:cNvSpPr>
          <p:nvPr/>
        </p:nvSpPr>
        <p:spPr bwMode="auto">
          <a:xfrm>
            <a:off x="8243888" y="6661150"/>
            <a:ext cx="900112" cy="0"/>
          </a:xfrm>
          <a:prstGeom prst="line">
            <a:avLst/>
          </a:prstGeom>
          <a:noFill/>
          <a:ln w="6350">
            <a:solidFill>
              <a:schemeClr val="tx1"/>
            </a:solidFill>
            <a:round/>
            <a:headEnd/>
            <a:tailEnd/>
          </a:ln>
          <a:effectLst/>
        </p:spPr>
        <p:txBody>
          <a:bodyPr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Tree>
    <p:extLst>
      <p:ext uri="{BB962C8B-B14F-4D97-AF65-F5344CB8AC3E}">
        <p14:creationId xmlns:p14="http://schemas.microsoft.com/office/powerpoint/2010/main" val="34081137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90" r:id="rId16"/>
  </p:sldLayoutIdLst>
  <p:transition spd="med">
    <p:zoom/>
  </p:transition>
  <p:hf sldNum="0" hdr="0" dt="0"/>
  <p:txStyles>
    <p:titleStyle>
      <a:lvl1pPr algn="l" rtl="0" eaLnBrk="0" fontAlgn="base" hangingPunct="0">
        <a:lnSpc>
          <a:spcPct val="90000"/>
        </a:lnSpc>
        <a:spcBef>
          <a:spcPct val="0"/>
        </a:spcBef>
        <a:spcAft>
          <a:spcPct val="0"/>
        </a:spcAft>
        <a:defRPr sz="2400" b="1">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147" algn="l" rtl="0" fontAlgn="base">
        <a:lnSpc>
          <a:spcPct val="90000"/>
        </a:lnSpc>
        <a:spcBef>
          <a:spcPct val="0"/>
        </a:spcBef>
        <a:spcAft>
          <a:spcPct val="0"/>
        </a:spcAft>
        <a:defRPr sz="2400" b="1">
          <a:solidFill>
            <a:schemeClr val="tx2"/>
          </a:solidFill>
          <a:latin typeface="Arial" charset="0"/>
        </a:defRPr>
      </a:lvl6pPr>
      <a:lvl7pPr marL="914295" algn="l" rtl="0" fontAlgn="base">
        <a:lnSpc>
          <a:spcPct val="90000"/>
        </a:lnSpc>
        <a:spcBef>
          <a:spcPct val="0"/>
        </a:spcBef>
        <a:spcAft>
          <a:spcPct val="0"/>
        </a:spcAft>
        <a:defRPr sz="2400" b="1">
          <a:solidFill>
            <a:schemeClr val="tx2"/>
          </a:solidFill>
          <a:latin typeface="Arial" charset="0"/>
        </a:defRPr>
      </a:lvl7pPr>
      <a:lvl8pPr marL="1371442" algn="l" rtl="0" fontAlgn="base">
        <a:lnSpc>
          <a:spcPct val="90000"/>
        </a:lnSpc>
        <a:spcBef>
          <a:spcPct val="0"/>
        </a:spcBef>
        <a:spcAft>
          <a:spcPct val="0"/>
        </a:spcAft>
        <a:defRPr sz="2400" b="1">
          <a:solidFill>
            <a:schemeClr val="tx2"/>
          </a:solidFill>
          <a:latin typeface="Arial" charset="0"/>
        </a:defRPr>
      </a:lvl8pPr>
      <a:lvl9pPr marL="1828590" algn="l" rtl="0" fontAlgn="base">
        <a:lnSpc>
          <a:spcPct val="90000"/>
        </a:lnSpc>
        <a:spcBef>
          <a:spcPct val="0"/>
        </a:spcBef>
        <a:spcAft>
          <a:spcPct val="0"/>
        </a:spcAft>
        <a:defRPr sz="2400" b="1">
          <a:solidFill>
            <a:schemeClr val="tx2"/>
          </a:solidFill>
          <a:latin typeface="Arial" charset="0"/>
        </a:defRPr>
      </a:lvl9pPr>
    </p:titleStyle>
    <p:bodyStyle>
      <a:lvl1pPr marL="342861" indent="-342861" algn="l" rtl="0" eaLnBrk="0" fontAlgn="base" hangingPunct="0">
        <a:lnSpc>
          <a:spcPct val="90000"/>
        </a:lnSpc>
        <a:spcBef>
          <a:spcPct val="50000"/>
        </a:spcBef>
        <a:spcAft>
          <a:spcPct val="0"/>
        </a:spcAft>
        <a:buSzPct val="80000"/>
        <a:buBlip>
          <a:blip r:embed="rId19"/>
        </a:buBlip>
        <a:defRPr sz="2000">
          <a:solidFill>
            <a:schemeClr val="tx1"/>
          </a:solidFill>
          <a:latin typeface="+mn-lt"/>
          <a:ea typeface="+mn-ea"/>
          <a:cs typeface="+mn-cs"/>
        </a:defRPr>
      </a:lvl1pPr>
      <a:lvl2pPr marL="673023" indent="-150796" algn="l" rtl="0" eaLnBrk="0" fontAlgn="base" hangingPunct="0">
        <a:spcBef>
          <a:spcPct val="20000"/>
        </a:spcBef>
        <a:spcAft>
          <a:spcPct val="0"/>
        </a:spcAft>
        <a:buClr>
          <a:srgbClr val="ADADAD"/>
        </a:buClr>
        <a:buFont typeface="Wingdings" pitchFamily="2" charset="2"/>
        <a:buChar char="§"/>
        <a:defRPr sz="1700">
          <a:solidFill>
            <a:schemeClr val="tx1"/>
          </a:solidFill>
          <a:latin typeface="+mn-lt"/>
        </a:defRPr>
      </a:lvl2pPr>
      <a:lvl3pPr marL="987311" indent="-152382" algn="l" rtl="0" eaLnBrk="0" fontAlgn="base" hangingPunct="0">
        <a:spcBef>
          <a:spcPct val="20000"/>
        </a:spcBef>
        <a:spcAft>
          <a:spcPct val="0"/>
        </a:spcAft>
        <a:buClr>
          <a:srgbClr val="ADADAD"/>
        </a:buClr>
        <a:buFont typeface="Wingdings" pitchFamily="2" charset="2"/>
        <a:buChar char="§"/>
        <a:defRPr sz="1400">
          <a:solidFill>
            <a:schemeClr val="tx1"/>
          </a:solidFill>
          <a:latin typeface="+mn-lt"/>
        </a:defRPr>
      </a:lvl3pPr>
      <a:lvl4pPr marL="1600017" indent="-228574" algn="l" rtl="0" eaLnBrk="0" fontAlgn="base" hangingPunct="0">
        <a:spcBef>
          <a:spcPct val="20000"/>
        </a:spcBef>
        <a:spcAft>
          <a:spcPct val="0"/>
        </a:spcAft>
        <a:buChar char="–"/>
        <a:defRPr sz="2000">
          <a:solidFill>
            <a:schemeClr val="tx1"/>
          </a:solidFill>
          <a:latin typeface="+mn-lt"/>
        </a:defRPr>
      </a:lvl4pPr>
      <a:lvl5pPr marL="2057164" indent="-233336" algn="l" rtl="0" eaLnBrk="0" fontAlgn="base" hangingPunct="0">
        <a:spcBef>
          <a:spcPct val="20000"/>
        </a:spcBef>
        <a:spcAft>
          <a:spcPct val="0"/>
        </a:spcAft>
        <a:buChar char="»"/>
        <a:defRPr sz="2000">
          <a:solidFill>
            <a:schemeClr val="tx1"/>
          </a:solidFill>
          <a:latin typeface="+mn-lt"/>
        </a:defRPr>
      </a:lvl5pPr>
      <a:lvl6pPr marL="2514311" indent="-233336" algn="l" rtl="0" fontAlgn="base">
        <a:spcBef>
          <a:spcPct val="20000"/>
        </a:spcBef>
        <a:spcAft>
          <a:spcPct val="0"/>
        </a:spcAft>
        <a:buChar char="»"/>
        <a:defRPr sz="2000">
          <a:solidFill>
            <a:schemeClr val="tx1"/>
          </a:solidFill>
          <a:latin typeface="+mn-lt"/>
        </a:defRPr>
      </a:lvl6pPr>
      <a:lvl7pPr marL="2971459" indent="-233336" algn="l" rtl="0" fontAlgn="base">
        <a:spcBef>
          <a:spcPct val="20000"/>
        </a:spcBef>
        <a:spcAft>
          <a:spcPct val="0"/>
        </a:spcAft>
        <a:buChar char="»"/>
        <a:defRPr sz="2000">
          <a:solidFill>
            <a:schemeClr val="tx1"/>
          </a:solidFill>
          <a:latin typeface="+mn-lt"/>
        </a:defRPr>
      </a:lvl7pPr>
      <a:lvl8pPr marL="3428606" indent="-233336" algn="l" rtl="0" fontAlgn="base">
        <a:spcBef>
          <a:spcPct val="20000"/>
        </a:spcBef>
        <a:spcAft>
          <a:spcPct val="0"/>
        </a:spcAft>
        <a:buChar char="»"/>
        <a:defRPr sz="2000">
          <a:solidFill>
            <a:schemeClr val="tx1"/>
          </a:solidFill>
          <a:latin typeface="+mn-lt"/>
        </a:defRPr>
      </a:lvl8pPr>
      <a:lvl9pPr marL="3885754" indent="-233336"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2"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8"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3" algn="l" defTabSz="914295" rtl="0" eaLnBrk="1" latinLnBrk="0" hangingPunct="1">
        <a:defRPr sz="1800" kern="1200">
          <a:solidFill>
            <a:schemeClr val="tx1"/>
          </a:solidFill>
          <a:latin typeface="+mn-lt"/>
          <a:ea typeface="+mn-ea"/>
          <a:cs typeface="+mn-cs"/>
        </a:defRPr>
      </a:lvl8pPr>
      <a:lvl9pPr marL="3657180" algn="l" defTabSz="91429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666875" y="1"/>
            <a:ext cx="6503988" cy="271463"/>
          </a:xfrm>
          <a:prstGeom prst="rect">
            <a:avLst/>
          </a:prstGeom>
          <a:solidFill>
            <a:srgbClr val="E2001A"/>
          </a:solidFill>
          <a:ln w="9525" algn="ctr">
            <a:noFill/>
            <a:miter lim="800000"/>
            <a:headEnd/>
            <a:tailEnd/>
          </a:ln>
          <a:effectLst/>
        </p:spPr>
        <p:txBody>
          <a:bodyPr wrap="none" lIns="91429" tIns="45715" rIns="91429" bIns="45715" anchor="ctr"/>
          <a:lstStyle/>
          <a:p>
            <a:pPr fontAlgn="base">
              <a:lnSpc>
                <a:spcPct val="90000"/>
              </a:lnSpc>
              <a:spcBef>
                <a:spcPct val="50000"/>
              </a:spcBef>
              <a:spcAft>
                <a:spcPct val="0"/>
              </a:spcAft>
              <a:defRPr/>
            </a:pPr>
            <a:endParaRPr lang="de-DE" sz="2000">
              <a:solidFill>
                <a:srgbClr val="000000"/>
              </a:solidFill>
            </a:endParaRPr>
          </a:p>
        </p:txBody>
      </p:sp>
      <p:sp>
        <p:nvSpPr>
          <p:cNvPr id="23555" name="Rectangle 3"/>
          <p:cNvSpPr>
            <a:spLocks noChangeArrowheads="1"/>
          </p:cNvSpPr>
          <p:nvPr/>
        </p:nvSpPr>
        <p:spPr bwMode="auto">
          <a:xfrm>
            <a:off x="8221664" y="1"/>
            <a:ext cx="922337" cy="271463"/>
          </a:xfrm>
          <a:prstGeom prst="rect">
            <a:avLst/>
          </a:prstGeom>
          <a:solidFill>
            <a:srgbClr val="C8C8C8"/>
          </a:solidFill>
          <a:ln w="9525" algn="ctr">
            <a:noFill/>
            <a:miter lim="800000"/>
            <a:headEnd/>
            <a:tailEnd/>
          </a:ln>
          <a:effectLst/>
        </p:spPr>
        <p:txBody>
          <a:bodyPr wrap="none" lIns="91429" tIns="45715" rIns="91429" bIns="45715" anchor="ctr"/>
          <a:lstStyle/>
          <a:p>
            <a:pPr fontAlgn="base">
              <a:lnSpc>
                <a:spcPct val="90000"/>
              </a:lnSpc>
              <a:spcBef>
                <a:spcPct val="50000"/>
              </a:spcBef>
              <a:spcAft>
                <a:spcPct val="0"/>
              </a:spcAft>
              <a:defRPr/>
            </a:pPr>
            <a:endParaRPr lang="de-DE" sz="2000">
              <a:solidFill>
                <a:srgbClr val="000000"/>
              </a:solidFill>
            </a:endParaRPr>
          </a:p>
        </p:txBody>
      </p:sp>
      <p:grpSp>
        <p:nvGrpSpPr>
          <p:cNvPr id="6148" name="McK Slide Elements"/>
          <p:cNvGrpSpPr>
            <a:grpSpLocks/>
          </p:cNvGrpSpPr>
          <p:nvPr/>
        </p:nvGrpSpPr>
        <p:grpSpPr bwMode="auto">
          <a:xfrm>
            <a:off x="536575" y="1143001"/>
            <a:ext cx="8443913" cy="5688013"/>
            <a:chOff x="331" y="706"/>
            <a:chExt cx="5213" cy="3511"/>
          </a:xfrm>
        </p:grpSpPr>
        <p:sp>
          <p:nvSpPr>
            <p:cNvPr id="23557" name="McK Source" hidden="1"/>
            <p:cNvSpPr txBox="1">
              <a:spLocks noChangeArrowheads="1"/>
            </p:cNvSpPr>
            <p:nvPr userDrawn="1"/>
          </p:nvSpPr>
          <p:spPr bwMode="auto">
            <a:xfrm>
              <a:off x="399" y="4103"/>
              <a:ext cx="5145" cy="114"/>
            </a:xfrm>
            <a:prstGeom prst="rect">
              <a:avLst/>
            </a:prstGeom>
            <a:noFill/>
            <a:ln w="9525">
              <a:noFill/>
              <a:miter lim="800000"/>
              <a:headEnd/>
              <a:tailEnd/>
            </a:ln>
            <a:effectLst/>
          </p:spPr>
          <p:txBody>
            <a:bodyPr lIns="0" tIns="0" rIns="0" bIns="0" anchor="b">
              <a:spAutoFit/>
            </a:bodyPr>
            <a:lstStyle/>
            <a:p>
              <a:pPr marL="587308" indent="-587308" fontAlgn="base">
                <a:spcBef>
                  <a:spcPct val="0"/>
                </a:spcBef>
                <a:spcAft>
                  <a:spcPct val="0"/>
                </a:spcAft>
                <a:tabLst>
                  <a:tab pos="544450" algn="r"/>
                </a:tabLst>
                <a:defRPr/>
              </a:pPr>
              <a:r>
                <a:rPr lang="de-DE" sz="1200" dirty="0">
                  <a:solidFill>
                    <a:srgbClr val="FFFFFF"/>
                  </a:solidFill>
                </a:rPr>
                <a:t>	Quelle:	Projektgruppe 5.1, LAA Sachsen </a:t>
              </a:r>
              <a:r>
                <a:rPr lang="de-DE" sz="1200" dirty="0" err="1">
                  <a:solidFill>
                    <a:srgbClr val="FFFFFF"/>
                  </a:solidFill>
                </a:rPr>
                <a:t>IIc</a:t>
              </a:r>
              <a:endParaRPr lang="de-DE" sz="1200" dirty="0">
                <a:solidFill>
                  <a:srgbClr val="FFFFFF"/>
                </a:solidFill>
              </a:endParaRPr>
            </a:p>
          </p:txBody>
        </p:sp>
        <p:sp>
          <p:nvSpPr>
            <p:cNvPr id="23558" name="McK Measure" hidden="1"/>
            <p:cNvSpPr txBox="1">
              <a:spLocks noChangeArrowheads="1"/>
            </p:cNvSpPr>
            <p:nvPr userDrawn="1"/>
          </p:nvSpPr>
          <p:spPr bwMode="auto">
            <a:xfrm>
              <a:off x="331" y="706"/>
              <a:ext cx="5049" cy="152"/>
            </a:xfrm>
            <a:prstGeom prst="rect">
              <a:avLst/>
            </a:prstGeom>
            <a:noFill/>
            <a:ln w="9525">
              <a:noFill/>
              <a:miter lim="800000"/>
              <a:headEnd/>
              <a:tailEnd/>
            </a:ln>
            <a:effectLst/>
          </p:spPr>
          <p:txBody>
            <a:bodyPr lIns="94642" tIns="0" rIns="94642" bIns="0">
              <a:spAutoFit/>
            </a:bodyPr>
            <a:lstStyle/>
            <a:p>
              <a:pPr defTabSz="931756" fontAlgn="base">
                <a:spcBef>
                  <a:spcPct val="0"/>
                </a:spcBef>
                <a:spcAft>
                  <a:spcPct val="0"/>
                </a:spcAft>
                <a:defRPr/>
              </a:pPr>
              <a:r>
                <a:rPr lang="de-DE" sz="1600" dirty="0">
                  <a:solidFill>
                    <a:srgbClr val="000000"/>
                  </a:solidFill>
                </a:rPr>
                <a:t>Unit </a:t>
              </a:r>
              <a:r>
                <a:rPr lang="de-DE" sz="1600" dirty="0" err="1">
                  <a:solidFill>
                    <a:srgbClr val="000000"/>
                  </a:solidFill>
                </a:rPr>
                <a:t>of</a:t>
              </a:r>
              <a:r>
                <a:rPr lang="de-DE" sz="1600" dirty="0">
                  <a:solidFill>
                    <a:srgbClr val="000000"/>
                  </a:solidFill>
                </a:rPr>
                <a:t> </a:t>
              </a:r>
              <a:r>
                <a:rPr lang="de-DE" sz="1600" dirty="0" err="1">
                  <a:solidFill>
                    <a:srgbClr val="000000"/>
                  </a:solidFill>
                </a:rPr>
                <a:t>measure</a:t>
              </a:r>
              <a:endParaRPr lang="de-DE" sz="1600" dirty="0">
                <a:solidFill>
                  <a:srgbClr val="000000"/>
                </a:solidFill>
              </a:endParaRPr>
            </a:p>
          </p:txBody>
        </p:sp>
        <p:grpSp>
          <p:nvGrpSpPr>
            <p:cNvPr id="6159" name="McK Legend Boxes" hidden="1"/>
            <p:cNvGrpSpPr>
              <a:grpSpLocks/>
            </p:cNvGrpSpPr>
            <p:nvPr userDrawn="1"/>
          </p:nvGrpSpPr>
          <p:grpSpPr bwMode="auto">
            <a:xfrm>
              <a:off x="4730" y="713"/>
              <a:ext cx="637" cy="666"/>
              <a:chOff x="4902" y="169"/>
              <a:chExt cx="637" cy="667"/>
            </a:xfrm>
          </p:grpSpPr>
          <p:sp>
            <p:nvSpPr>
              <p:cNvPr id="23560" name="Rectangle 8"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3561" name="Rectangle 9"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3562" name="Rectangle 10"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3563" name="Rectangle 11"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3564" name="Rectangle 12"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3565" name="Rectangle 13"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3566" name="Rectangle 14"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3567" name="Rectangle 15" hidden="1"/>
              <p:cNvSpPr>
                <a:spLocks noChangeArrowheads="1"/>
              </p:cNvSpPr>
              <p:nvPr userDrawn="1"/>
            </p:nvSpPr>
            <p:spPr bwMode="auto">
              <a:xfrm>
                <a:off x="4902" y="665"/>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grpSp>
        <p:sp>
          <p:nvSpPr>
            <p:cNvPr id="23568" name="McK Footnote" hidden="1"/>
            <p:cNvSpPr txBox="1">
              <a:spLocks noChangeArrowheads="1"/>
            </p:cNvSpPr>
            <p:nvPr userDrawn="1"/>
          </p:nvSpPr>
          <p:spPr bwMode="auto">
            <a:xfrm>
              <a:off x="399" y="3901"/>
              <a:ext cx="5145" cy="114"/>
            </a:xfrm>
            <a:prstGeom prst="rect">
              <a:avLst/>
            </a:prstGeom>
            <a:noFill/>
            <a:ln w="9525">
              <a:noFill/>
              <a:miter lim="800000"/>
              <a:headEnd/>
              <a:tailEnd/>
            </a:ln>
            <a:effectLst/>
          </p:spPr>
          <p:txBody>
            <a:bodyPr lIns="0" tIns="0" rIns="0" bIns="0" anchor="b">
              <a:spAutoFit/>
            </a:bodyPr>
            <a:lstStyle/>
            <a:p>
              <a:pPr marL="587308" indent="-587308" fontAlgn="base">
                <a:spcBef>
                  <a:spcPct val="0"/>
                </a:spcBef>
                <a:spcAft>
                  <a:spcPct val="0"/>
                </a:spcAft>
                <a:tabLst>
                  <a:tab pos="544450" algn="r"/>
                </a:tabLst>
                <a:defRPr/>
              </a:pPr>
              <a:r>
                <a:rPr lang="de-DE" sz="1200" dirty="0">
                  <a:solidFill>
                    <a:srgbClr val="000000"/>
                  </a:solidFill>
                </a:rPr>
                <a:t>	*	</a:t>
              </a:r>
              <a:r>
                <a:rPr lang="de-DE" sz="1200" dirty="0" err="1">
                  <a:solidFill>
                    <a:srgbClr val="000000"/>
                  </a:solidFill>
                </a:rPr>
                <a:t>Footnote</a:t>
              </a:r>
              <a:endParaRPr lang="de-DE" sz="1200" dirty="0">
                <a:solidFill>
                  <a:srgbClr val="000000"/>
                </a:solidFill>
              </a:endParaRPr>
            </a:p>
          </p:txBody>
        </p:sp>
      </p:grpSp>
      <p:sp>
        <p:nvSpPr>
          <p:cNvPr id="6149" name="Rectangle 17"/>
          <p:cNvSpPr>
            <a:spLocks noGrp="1" noChangeArrowheads="1"/>
          </p:cNvSpPr>
          <p:nvPr>
            <p:ph type="title"/>
          </p:nvPr>
        </p:nvSpPr>
        <p:spPr bwMode="auto">
          <a:xfrm>
            <a:off x="490538" y="2262804"/>
            <a:ext cx="7688262" cy="33117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de-DE" smtClean="0"/>
              <a:t>Kapitelfolie</a:t>
            </a:r>
          </a:p>
        </p:txBody>
      </p:sp>
      <p:sp>
        <p:nvSpPr>
          <p:cNvPr id="6150" name="Rectangle 18"/>
          <p:cNvSpPr>
            <a:spLocks noGrp="1" noChangeArrowheads="1"/>
          </p:cNvSpPr>
          <p:nvPr>
            <p:ph type="body" idx="1"/>
          </p:nvPr>
        </p:nvSpPr>
        <p:spPr bwMode="auto">
          <a:xfrm>
            <a:off x="1646239" y="2840038"/>
            <a:ext cx="6532562" cy="7078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0"/>
            <a:endParaRPr lang="de-DE" smtClean="0"/>
          </a:p>
        </p:txBody>
      </p:sp>
      <p:sp>
        <p:nvSpPr>
          <p:cNvPr id="23571" name="Line 19"/>
          <p:cNvSpPr>
            <a:spLocks noChangeShapeType="1"/>
          </p:cNvSpPr>
          <p:nvPr/>
        </p:nvSpPr>
        <p:spPr bwMode="auto">
          <a:xfrm>
            <a:off x="506413" y="2643188"/>
            <a:ext cx="7664450" cy="0"/>
          </a:xfrm>
          <a:prstGeom prst="line">
            <a:avLst/>
          </a:prstGeom>
          <a:noFill/>
          <a:ln w="19050">
            <a:solidFill>
              <a:srgbClr val="E2001A"/>
            </a:solidFill>
            <a:round/>
            <a:headEnd/>
            <a:tailEnd/>
          </a:ln>
          <a:effectLst/>
        </p:spPr>
        <p:txBody>
          <a:bodyPr lIns="91429" tIns="45715" rIns="91429" bIns="45715"/>
          <a:lstStyle/>
          <a:p>
            <a:pPr fontAlgn="base">
              <a:lnSpc>
                <a:spcPct val="90000"/>
              </a:lnSpc>
              <a:spcBef>
                <a:spcPct val="50000"/>
              </a:spcBef>
              <a:spcAft>
                <a:spcPct val="0"/>
              </a:spcAft>
              <a:defRPr/>
            </a:pPr>
            <a:endParaRPr lang="de-DE" sz="2000">
              <a:solidFill>
                <a:srgbClr val="000000"/>
              </a:solidFill>
            </a:endParaRPr>
          </a:p>
        </p:txBody>
      </p:sp>
      <p:sp>
        <p:nvSpPr>
          <p:cNvPr id="23572" name="Rectangle 20"/>
          <p:cNvSpPr>
            <a:spLocks noGrp="1" noChangeArrowheads="1"/>
          </p:cNvSpPr>
          <p:nvPr>
            <p:ph type="ftr" sz="quarter" idx="3"/>
          </p:nvPr>
        </p:nvSpPr>
        <p:spPr bwMode="auto">
          <a:xfrm>
            <a:off x="411164" y="6634164"/>
            <a:ext cx="6578600" cy="355600"/>
          </a:xfrm>
          <a:prstGeom prst="rect">
            <a:avLst/>
          </a:prstGeom>
          <a:noFill/>
          <a:ln w="9525">
            <a:noFill/>
            <a:miter lim="800000"/>
            <a:headEnd/>
            <a:tailEnd/>
          </a:ln>
          <a:effectLst/>
        </p:spPr>
        <p:txBody>
          <a:bodyPr vert="horz" wrap="square" lIns="90622" tIns="45313" rIns="90622" bIns="45313" numCol="1" anchor="t" anchorCtr="0" compatLnSpc="1">
            <a:prstTxWarp prst="textNoShape">
              <a:avLst/>
            </a:prstTxWarp>
          </a:bodyPr>
          <a:lstStyle>
            <a:lvl1pPr eaLnBrk="0" hangingPunct="0">
              <a:lnSpc>
                <a:spcPct val="100000"/>
              </a:lnSpc>
              <a:spcBef>
                <a:spcPct val="0"/>
              </a:spcBef>
              <a:defRPr sz="1000" smtClean="0"/>
            </a:lvl1pPr>
          </a:lstStyle>
          <a:p>
            <a:pPr fontAlgn="base">
              <a:spcAft>
                <a:spcPct val="0"/>
              </a:spcAft>
              <a:defRPr/>
            </a:pPr>
            <a:r>
              <a:rPr lang="de-DE" smtClean="0">
                <a:solidFill>
                  <a:srgbClr val="000000"/>
                </a:solidFill>
              </a:rPr>
              <a:t>Markus Bremer, Dienstbesprechung Jobcenter, Fragen rund ums Studium</a:t>
            </a:r>
            <a:endParaRPr lang="de-DE">
              <a:solidFill>
                <a:srgbClr val="000000"/>
              </a:solidFill>
            </a:endParaRPr>
          </a:p>
        </p:txBody>
      </p:sp>
      <p:sp>
        <p:nvSpPr>
          <p:cNvPr id="23573" name="Rectangle 21"/>
          <p:cNvSpPr>
            <a:spLocks noChangeArrowheads="1"/>
          </p:cNvSpPr>
          <p:nvPr/>
        </p:nvSpPr>
        <p:spPr bwMode="auto">
          <a:xfrm>
            <a:off x="7777164" y="6634164"/>
            <a:ext cx="1309687" cy="166687"/>
          </a:xfrm>
          <a:prstGeom prst="rect">
            <a:avLst/>
          </a:prstGeom>
          <a:noFill/>
          <a:ln w="9525">
            <a:noFill/>
            <a:miter lim="800000"/>
            <a:headEnd/>
            <a:tailEnd/>
          </a:ln>
          <a:effectLst/>
        </p:spPr>
        <p:txBody>
          <a:bodyPr lIns="88785" tIns="44392" rIns="88785" bIns="44392"/>
          <a:lstStyle/>
          <a:p>
            <a:pPr algn="r" defTabSz="892072" eaLnBrk="0" fontAlgn="base" hangingPunct="0">
              <a:spcBef>
                <a:spcPct val="0"/>
              </a:spcBef>
              <a:spcAft>
                <a:spcPct val="0"/>
              </a:spcAft>
              <a:defRPr/>
            </a:pPr>
            <a:r>
              <a:rPr lang="de-DE" sz="1000" dirty="0">
                <a:solidFill>
                  <a:srgbClr val="000000"/>
                </a:solidFill>
              </a:rPr>
              <a:t>Seite </a:t>
            </a:r>
            <a:fld id="{7D425DE3-87EA-4456-A539-D16C5C27B240}" type="slidenum">
              <a:rPr lang="de-DE" sz="1000">
                <a:solidFill>
                  <a:srgbClr val="000000"/>
                </a:solidFill>
              </a:rPr>
              <a:pPr algn="r" defTabSz="892072" eaLnBrk="0" fontAlgn="base" hangingPunct="0">
                <a:spcBef>
                  <a:spcPct val="0"/>
                </a:spcBef>
                <a:spcAft>
                  <a:spcPct val="0"/>
                </a:spcAft>
                <a:defRPr/>
              </a:pPr>
              <a:t>‹Nr.›</a:t>
            </a:fld>
            <a:endParaRPr lang="de-DE" sz="1000" dirty="0">
              <a:solidFill>
                <a:srgbClr val="000000"/>
              </a:solidFill>
            </a:endParaRPr>
          </a:p>
        </p:txBody>
      </p:sp>
      <p:sp>
        <p:nvSpPr>
          <p:cNvPr id="23574" name="Line 22"/>
          <p:cNvSpPr>
            <a:spLocks noChangeShapeType="1"/>
          </p:cNvSpPr>
          <p:nvPr/>
        </p:nvSpPr>
        <p:spPr bwMode="auto">
          <a:xfrm>
            <a:off x="509589" y="6659563"/>
            <a:ext cx="7666037" cy="0"/>
          </a:xfrm>
          <a:prstGeom prst="line">
            <a:avLst/>
          </a:prstGeom>
          <a:noFill/>
          <a:ln w="6350">
            <a:solidFill>
              <a:schemeClr val="tx1"/>
            </a:solidFill>
            <a:round/>
            <a:headEnd/>
            <a:tailEnd/>
          </a:ln>
          <a:effectLst/>
        </p:spPr>
        <p:txBody>
          <a:bodyPr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3575" name="Line 23"/>
          <p:cNvSpPr>
            <a:spLocks noChangeShapeType="1"/>
          </p:cNvSpPr>
          <p:nvPr/>
        </p:nvSpPr>
        <p:spPr bwMode="auto">
          <a:xfrm>
            <a:off x="8243888" y="6661150"/>
            <a:ext cx="900112" cy="0"/>
          </a:xfrm>
          <a:prstGeom prst="line">
            <a:avLst/>
          </a:prstGeom>
          <a:noFill/>
          <a:ln w="6350">
            <a:solidFill>
              <a:schemeClr val="tx1"/>
            </a:solidFill>
            <a:round/>
            <a:headEnd/>
            <a:tailEnd/>
          </a:ln>
          <a:effectLst/>
        </p:spPr>
        <p:txBody>
          <a:bodyPr lIns="0" tIns="0" rIns="0" bIns="0">
            <a:spAutoFit/>
          </a:bodyPr>
          <a:lstStyle/>
          <a:p>
            <a:pPr fontAlgn="base">
              <a:lnSpc>
                <a:spcPct val="90000"/>
              </a:lnSpc>
              <a:spcBef>
                <a:spcPct val="50000"/>
              </a:spcBef>
              <a:spcAft>
                <a:spcPct val="0"/>
              </a:spcAft>
              <a:defRPr/>
            </a:pPr>
            <a:endParaRPr lang="de-DE" sz="2000">
              <a:solidFill>
                <a:srgbClr val="000000"/>
              </a:solidFill>
            </a:endParaRPr>
          </a:p>
        </p:txBody>
      </p:sp>
      <p:pic>
        <p:nvPicPr>
          <p:cNvPr id="6156" name="Picture 24" descr="BA_Logo_3c_2Z_200mm"/>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30189" y="74614"/>
            <a:ext cx="993775" cy="200025"/>
          </a:xfrm>
          <a:prstGeom prst="rect">
            <a:avLst/>
          </a:prstGeom>
          <a:noFill/>
          <a:ln w="9525">
            <a:noFill/>
            <a:miter lim="800000"/>
            <a:headEnd/>
            <a:tailEnd/>
          </a:ln>
        </p:spPr>
      </p:pic>
    </p:spTree>
    <p:extLst>
      <p:ext uri="{BB962C8B-B14F-4D97-AF65-F5344CB8AC3E}">
        <p14:creationId xmlns:p14="http://schemas.microsoft.com/office/powerpoint/2010/main" val="372544157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sldNum="0" hdr="0" dt="0"/>
  <p:txStyles>
    <p:titleStyle>
      <a:lvl1pPr marL="455560" indent="-455560" algn="l" rtl="0" eaLnBrk="0" fontAlgn="base" hangingPunct="0">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5560" indent="-455560" algn="l"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2pPr>
      <a:lvl3pPr marL="455560" indent="-455560" algn="l"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3pPr>
      <a:lvl4pPr marL="455560" indent="-455560" algn="l"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4pPr>
      <a:lvl5pPr marL="455560" indent="-455560" algn="l"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5pPr>
      <a:lvl6pPr marL="912709" indent="-455560" algn="l"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69856" indent="-455560" algn="l"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7003" indent="-455560" algn="l"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4151" indent="-455560" algn="l"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marL="342861" indent="-342861" algn="l" rtl="0" eaLnBrk="0" fontAlgn="base" hangingPunct="0">
        <a:lnSpc>
          <a:spcPct val="90000"/>
        </a:lnSpc>
        <a:spcBef>
          <a:spcPct val="50000"/>
        </a:spcBef>
        <a:spcAft>
          <a:spcPct val="0"/>
        </a:spcAft>
        <a:buSzPct val="80000"/>
        <a:defRPr sz="2000">
          <a:solidFill>
            <a:schemeClr val="tx1"/>
          </a:solidFill>
          <a:latin typeface="+mn-lt"/>
          <a:ea typeface="+mn-ea"/>
          <a:cs typeface="+mn-cs"/>
        </a:defRPr>
      </a:lvl1pPr>
      <a:lvl2pPr marL="673023" indent="-150796" algn="l" rtl="0" eaLnBrk="0" fontAlgn="base" hangingPunct="0">
        <a:spcBef>
          <a:spcPct val="20000"/>
        </a:spcBef>
        <a:spcAft>
          <a:spcPct val="0"/>
        </a:spcAft>
        <a:buClr>
          <a:srgbClr val="B8BEC0"/>
        </a:buClr>
        <a:buSzPct val="110000"/>
        <a:defRPr sz="1700">
          <a:solidFill>
            <a:schemeClr val="tx1"/>
          </a:solidFill>
          <a:latin typeface="+mn-lt"/>
        </a:defRPr>
      </a:lvl2pPr>
      <a:lvl3pPr marL="987311" indent="-152382" algn="l" rtl="0" eaLnBrk="0" fontAlgn="base" hangingPunct="0">
        <a:spcBef>
          <a:spcPct val="20000"/>
        </a:spcBef>
        <a:spcAft>
          <a:spcPct val="0"/>
        </a:spcAft>
        <a:buClr>
          <a:srgbClr val="B0B8BA"/>
        </a:buClr>
        <a:buChar char="•"/>
        <a:defRPr sz="1400">
          <a:solidFill>
            <a:schemeClr val="tx1"/>
          </a:solidFill>
          <a:latin typeface="+mn-lt"/>
        </a:defRPr>
      </a:lvl3pPr>
      <a:lvl4pPr marL="1600017" indent="-228574" algn="l" rtl="0" eaLnBrk="0" fontAlgn="base" hangingPunct="0">
        <a:spcBef>
          <a:spcPct val="20000"/>
        </a:spcBef>
        <a:spcAft>
          <a:spcPct val="0"/>
        </a:spcAft>
        <a:buChar char="–"/>
        <a:defRPr sz="2000">
          <a:solidFill>
            <a:schemeClr val="tx1"/>
          </a:solidFill>
          <a:latin typeface="+mn-lt"/>
        </a:defRPr>
      </a:lvl4pPr>
      <a:lvl5pPr marL="2057164" indent="-233336" algn="l" rtl="0" eaLnBrk="0" fontAlgn="base" hangingPunct="0">
        <a:spcBef>
          <a:spcPct val="20000"/>
        </a:spcBef>
        <a:spcAft>
          <a:spcPct val="0"/>
        </a:spcAft>
        <a:buChar char="»"/>
        <a:defRPr sz="2000">
          <a:solidFill>
            <a:schemeClr val="tx1"/>
          </a:solidFill>
          <a:latin typeface="+mn-lt"/>
        </a:defRPr>
      </a:lvl5pPr>
      <a:lvl6pPr marL="2514311" indent="-233336" algn="l" rtl="0" fontAlgn="base">
        <a:spcBef>
          <a:spcPct val="20000"/>
        </a:spcBef>
        <a:spcAft>
          <a:spcPct val="0"/>
        </a:spcAft>
        <a:buChar char="»"/>
        <a:defRPr sz="2000">
          <a:solidFill>
            <a:schemeClr val="tx1"/>
          </a:solidFill>
          <a:latin typeface="+mn-lt"/>
        </a:defRPr>
      </a:lvl6pPr>
      <a:lvl7pPr marL="2971459" indent="-233336" algn="l" rtl="0" fontAlgn="base">
        <a:spcBef>
          <a:spcPct val="20000"/>
        </a:spcBef>
        <a:spcAft>
          <a:spcPct val="0"/>
        </a:spcAft>
        <a:buChar char="»"/>
        <a:defRPr sz="2000">
          <a:solidFill>
            <a:schemeClr val="tx1"/>
          </a:solidFill>
          <a:latin typeface="+mn-lt"/>
        </a:defRPr>
      </a:lvl7pPr>
      <a:lvl8pPr marL="3428606" indent="-233336" algn="l" rtl="0" fontAlgn="base">
        <a:spcBef>
          <a:spcPct val="20000"/>
        </a:spcBef>
        <a:spcAft>
          <a:spcPct val="0"/>
        </a:spcAft>
        <a:buChar char="»"/>
        <a:defRPr sz="2000">
          <a:solidFill>
            <a:schemeClr val="tx1"/>
          </a:solidFill>
          <a:latin typeface="+mn-lt"/>
        </a:defRPr>
      </a:lvl8pPr>
      <a:lvl9pPr marL="3885754" indent="-233336"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2"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8"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3" algn="l" defTabSz="914295" rtl="0" eaLnBrk="1" latinLnBrk="0" hangingPunct="1">
        <a:defRPr sz="1800" kern="1200">
          <a:solidFill>
            <a:schemeClr val="tx1"/>
          </a:solidFill>
          <a:latin typeface="+mn-lt"/>
          <a:ea typeface="+mn-ea"/>
          <a:cs typeface="+mn-cs"/>
        </a:defRPr>
      </a:lvl8pPr>
      <a:lvl9pPr marL="3657180" algn="l" defTabSz="91429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666875" y="1"/>
            <a:ext cx="6503988" cy="271463"/>
          </a:xfrm>
          <a:prstGeom prst="rect">
            <a:avLst/>
          </a:prstGeom>
          <a:solidFill>
            <a:srgbClr val="E2001A"/>
          </a:solidFill>
          <a:ln w="9525" algn="ctr">
            <a:noFill/>
            <a:miter lim="800000"/>
            <a:headEnd/>
            <a:tailEnd/>
          </a:ln>
          <a:effectLst/>
        </p:spPr>
        <p:txBody>
          <a:bodyPr wrap="none" lIns="91429" tIns="45715" rIns="91429" bIns="45715" anchor="ctr"/>
          <a:lstStyle/>
          <a:p>
            <a:pPr fontAlgn="base">
              <a:lnSpc>
                <a:spcPct val="90000"/>
              </a:lnSpc>
              <a:spcBef>
                <a:spcPct val="50000"/>
              </a:spcBef>
              <a:spcAft>
                <a:spcPct val="0"/>
              </a:spcAft>
              <a:defRPr/>
            </a:pPr>
            <a:endParaRPr lang="de-DE" sz="2000">
              <a:solidFill>
                <a:srgbClr val="000000"/>
              </a:solidFill>
            </a:endParaRPr>
          </a:p>
        </p:txBody>
      </p:sp>
      <p:sp>
        <p:nvSpPr>
          <p:cNvPr id="23555" name="Rectangle 3"/>
          <p:cNvSpPr>
            <a:spLocks noChangeArrowheads="1"/>
          </p:cNvSpPr>
          <p:nvPr/>
        </p:nvSpPr>
        <p:spPr bwMode="auto">
          <a:xfrm>
            <a:off x="8221664" y="1"/>
            <a:ext cx="922337" cy="271463"/>
          </a:xfrm>
          <a:prstGeom prst="rect">
            <a:avLst/>
          </a:prstGeom>
          <a:solidFill>
            <a:srgbClr val="C8C8C8"/>
          </a:solidFill>
          <a:ln w="9525" algn="ctr">
            <a:noFill/>
            <a:miter lim="800000"/>
            <a:headEnd/>
            <a:tailEnd/>
          </a:ln>
          <a:effectLst/>
        </p:spPr>
        <p:txBody>
          <a:bodyPr wrap="none" lIns="91429" tIns="45715" rIns="91429" bIns="45715" anchor="ctr"/>
          <a:lstStyle/>
          <a:p>
            <a:pPr fontAlgn="base">
              <a:lnSpc>
                <a:spcPct val="90000"/>
              </a:lnSpc>
              <a:spcBef>
                <a:spcPct val="50000"/>
              </a:spcBef>
              <a:spcAft>
                <a:spcPct val="0"/>
              </a:spcAft>
              <a:defRPr/>
            </a:pPr>
            <a:endParaRPr lang="de-DE" sz="2000">
              <a:solidFill>
                <a:srgbClr val="000000"/>
              </a:solidFill>
            </a:endParaRPr>
          </a:p>
        </p:txBody>
      </p:sp>
      <p:grpSp>
        <p:nvGrpSpPr>
          <p:cNvPr id="6148" name="McK Slide Elements"/>
          <p:cNvGrpSpPr>
            <a:grpSpLocks/>
          </p:cNvGrpSpPr>
          <p:nvPr/>
        </p:nvGrpSpPr>
        <p:grpSpPr bwMode="auto">
          <a:xfrm>
            <a:off x="536575" y="1143001"/>
            <a:ext cx="8443913" cy="5688013"/>
            <a:chOff x="331" y="706"/>
            <a:chExt cx="5213" cy="3511"/>
          </a:xfrm>
        </p:grpSpPr>
        <p:sp>
          <p:nvSpPr>
            <p:cNvPr id="23557" name="McK Source" hidden="1"/>
            <p:cNvSpPr txBox="1">
              <a:spLocks noChangeArrowheads="1"/>
            </p:cNvSpPr>
            <p:nvPr userDrawn="1"/>
          </p:nvSpPr>
          <p:spPr bwMode="auto">
            <a:xfrm>
              <a:off x="399" y="4103"/>
              <a:ext cx="5145" cy="114"/>
            </a:xfrm>
            <a:prstGeom prst="rect">
              <a:avLst/>
            </a:prstGeom>
            <a:noFill/>
            <a:ln w="9525">
              <a:noFill/>
              <a:miter lim="800000"/>
              <a:headEnd/>
              <a:tailEnd/>
            </a:ln>
            <a:effectLst/>
          </p:spPr>
          <p:txBody>
            <a:bodyPr lIns="0" tIns="0" rIns="0" bIns="0" anchor="b">
              <a:spAutoFit/>
            </a:bodyPr>
            <a:lstStyle/>
            <a:p>
              <a:pPr marL="587308" indent="-587308" fontAlgn="base">
                <a:spcBef>
                  <a:spcPct val="0"/>
                </a:spcBef>
                <a:spcAft>
                  <a:spcPct val="0"/>
                </a:spcAft>
                <a:tabLst>
                  <a:tab pos="544450" algn="r"/>
                </a:tabLst>
                <a:defRPr/>
              </a:pPr>
              <a:r>
                <a:rPr lang="de-DE" sz="1200" dirty="0">
                  <a:solidFill>
                    <a:srgbClr val="FFFFFF"/>
                  </a:solidFill>
                </a:rPr>
                <a:t>	Quelle:	Projektgruppe 5.1, LAA Sachsen </a:t>
              </a:r>
              <a:r>
                <a:rPr lang="de-DE" sz="1200" dirty="0" err="1">
                  <a:solidFill>
                    <a:srgbClr val="FFFFFF"/>
                  </a:solidFill>
                </a:rPr>
                <a:t>IIc</a:t>
              </a:r>
              <a:endParaRPr lang="de-DE" sz="1200" dirty="0">
                <a:solidFill>
                  <a:srgbClr val="FFFFFF"/>
                </a:solidFill>
              </a:endParaRPr>
            </a:p>
          </p:txBody>
        </p:sp>
        <p:sp>
          <p:nvSpPr>
            <p:cNvPr id="23558" name="McK Measure" hidden="1"/>
            <p:cNvSpPr txBox="1">
              <a:spLocks noChangeArrowheads="1"/>
            </p:cNvSpPr>
            <p:nvPr userDrawn="1"/>
          </p:nvSpPr>
          <p:spPr bwMode="auto">
            <a:xfrm>
              <a:off x="331" y="706"/>
              <a:ext cx="5049" cy="152"/>
            </a:xfrm>
            <a:prstGeom prst="rect">
              <a:avLst/>
            </a:prstGeom>
            <a:noFill/>
            <a:ln w="9525">
              <a:noFill/>
              <a:miter lim="800000"/>
              <a:headEnd/>
              <a:tailEnd/>
            </a:ln>
            <a:effectLst/>
          </p:spPr>
          <p:txBody>
            <a:bodyPr lIns="94642" tIns="0" rIns="94642" bIns="0">
              <a:spAutoFit/>
            </a:bodyPr>
            <a:lstStyle/>
            <a:p>
              <a:pPr defTabSz="931756" fontAlgn="base">
                <a:spcBef>
                  <a:spcPct val="0"/>
                </a:spcBef>
                <a:spcAft>
                  <a:spcPct val="0"/>
                </a:spcAft>
                <a:defRPr/>
              </a:pPr>
              <a:r>
                <a:rPr lang="de-DE" sz="1600" dirty="0">
                  <a:solidFill>
                    <a:srgbClr val="000000"/>
                  </a:solidFill>
                </a:rPr>
                <a:t>Unit </a:t>
              </a:r>
              <a:r>
                <a:rPr lang="de-DE" sz="1600" dirty="0" err="1">
                  <a:solidFill>
                    <a:srgbClr val="000000"/>
                  </a:solidFill>
                </a:rPr>
                <a:t>of</a:t>
              </a:r>
              <a:r>
                <a:rPr lang="de-DE" sz="1600" dirty="0">
                  <a:solidFill>
                    <a:srgbClr val="000000"/>
                  </a:solidFill>
                </a:rPr>
                <a:t> </a:t>
              </a:r>
              <a:r>
                <a:rPr lang="de-DE" sz="1600" dirty="0" err="1">
                  <a:solidFill>
                    <a:srgbClr val="000000"/>
                  </a:solidFill>
                </a:rPr>
                <a:t>measure</a:t>
              </a:r>
              <a:endParaRPr lang="de-DE" sz="1600" dirty="0">
                <a:solidFill>
                  <a:srgbClr val="000000"/>
                </a:solidFill>
              </a:endParaRPr>
            </a:p>
          </p:txBody>
        </p:sp>
        <p:grpSp>
          <p:nvGrpSpPr>
            <p:cNvPr id="6159" name="McK Legend Boxes" hidden="1"/>
            <p:cNvGrpSpPr>
              <a:grpSpLocks/>
            </p:cNvGrpSpPr>
            <p:nvPr userDrawn="1"/>
          </p:nvGrpSpPr>
          <p:grpSpPr bwMode="auto">
            <a:xfrm>
              <a:off x="4730" y="713"/>
              <a:ext cx="637" cy="666"/>
              <a:chOff x="4902" y="169"/>
              <a:chExt cx="637" cy="667"/>
            </a:xfrm>
          </p:grpSpPr>
          <p:sp>
            <p:nvSpPr>
              <p:cNvPr id="23560" name="Rectangle 8"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3561" name="Rectangle 9"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3562" name="Rectangle 10"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3563" name="Rectangle 11"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3564" name="Rectangle 12"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3565" name="Rectangle 13"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3566" name="Rectangle 14"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defTabSz="911121" eaLnBrk="0" fontAlgn="base" hangingPunct="0">
                  <a:spcBef>
                    <a:spcPct val="0"/>
                  </a:spcBef>
                  <a:spcAft>
                    <a:spcPct val="0"/>
                  </a:spcAft>
                  <a:defRPr/>
                </a:pPr>
                <a:r>
                  <a:rPr lang="en-US" sz="1400" dirty="0">
                    <a:solidFill>
                      <a:srgbClr val="000000"/>
                    </a:solidFill>
                  </a:rPr>
                  <a:t>Legend</a:t>
                </a:r>
              </a:p>
            </p:txBody>
          </p:sp>
          <p:sp>
            <p:nvSpPr>
              <p:cNvPr id="23567" name="Rectangle 15" hidden="1"/>
              <p:cNvSpPr>
                <a:spLocks noChangeArrowheads="1"/>
              </p:cNvSpPr>
              <p:nvPr userDrawn="1"/>
            </p:nvSpPr>
            <p:spPr bwMode="auto">
              <a:xfrm>
                <a:off x="4902" y="665"/>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pPr fontAlgn="base">
                  <a:lnSpc>
                    <a:spcPct val="90000"/>
                  </a:lnSpc>
                  <a:spcBef>
                    <a:spcPct val="50000"/>
                  </a:spcBef>
                  <a:spcAft>
                    <a:spcPct val="0"/>
                  </a:spcAft>
                  <a:defRPr/>
                </a:pPr>
                <a:endParaRPr lang="de-DE" sz="2000">
                  <a:solidFill>
                    <a:srgbClr val="000000"/>
                  </a:solidFill>
                </a:endParaRPr>
              </a:p>
            </p:txBody>
          </p:sp>
        </p:grpSp>
        <p:sp>
          <p:nvSpPr>
            <p:cNvPr id="23568" name="McK Footnote" hidden="1"/>
            <p:cNvSpPr txBox="1">
              <a:spLocks noChangeArrowheads="1"/>
            </p:cNvSpPr>
            <p:nvPr userDrawn="1"/>
          </p:nvSpPr>
          <p:spPr bwMode="auto">
            <a:xfrm>
              <a:off x="399" y="3901"/>
              <a:ext cx="5145" cy="114"/>
            </a:xfrm>
            <a:prstGeom prst="rect">
              <a:avLst/>
            </a:prstGeom>
            <a:noFill/>
            <a:ln w="9525">
              <a:noFill/>
              <a:miter lim="800000"/>
              <a:headEnd/>
              <a:tailEnd/>
            </a:ln>
            <a:effectLst/>
          </p:spPr>
          <p:txBody>
            <a:bodyPr lIns="0" tIns="0" rIns="0" bIns="0" anchor="b">
              <a:spAutoFit/>
            </a:bodyPr>
            <a:lstStyle/>
            <a:p>
              <a:pPr marL="587308" indent="-587308" fontAlgn="base">
                <a:spcBef>
                  <a:spcPct val="0"/>
                </a:spcBef>
                <a:spcAft>
                  <a:spcPct val="0"/>
                </a:spcAft>
                <a:tabLst>
                  <a:tab pos="544450" algn="r"/>
                </a:tabLst>
                <a:defRPr/>
              </a:pPr>
              <a:r>
                <a:rPr lang="de-DE" sz="1200" dirty="0">
                  <a:solidFill>
                    <a:srgbClr val="000000"/>
                  </a:solidFill>
                </a:rPr>
                <a:t>	*	</a:t>
              </a:r>
              <a:r>
                <a:rPr lang="de-DE" sz="1200" dirty="0" err="1">
                  <a:solidFill>
                    <a:srgbClr val="000000"/>
                  </a:solidFill>
                </a:rPr>
                <a:t>Footnote</a:t>
              </a:r>
              <a:endParaRPr lang="de-DE" sz="1200" dirty="0">
                <a:solidFill>
                  <a:srgbClr val="000000"/>
                </a:solidFill>
              </a:endParaRPr>
            </a:p>
          </p:txBody>
        </p:sp>
      </p:grpSp>
      <p:sp>
        <p:nvSpPr>
          <p:cNvPr id="6149" name="Rectangle 17"/>
          <p:cNvSpPr>
            <a:spLocks noGrp="1" noChangeArrowheads="1"/>
          </p:cNvSpPr>
          <p:nvPr>
            <p:ph type="title"/>
          </p:nvPr>
        </p:nvSpPr>
        <p:spPr bwMode="auto">
          <a:xfrm>
            <a:off x="490538" y="2262804"/>
            <a:ext cx="7688262" cy="33117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de-DE" smtClean="0"/>
              <a:t>Kapitelfolie</a:t>
            </a:r>
          </a:p>
        </p:txBody>
      </p:sp>
      <p:sp>
        <p:nvSpPr>
          <p:cNvPr id="6150" name="Rectangle 18"/>
          <p:cNvSpPr>
            <a:spLocks noGrp="1" noChangeArrowheads="1"/>
          </p:cNvSpPr>
          <p:nvPr>
            <p:ph type="body" idx="1"/>
          </p:nvPr>
        </p:nvSpPr>
        <p:spPr bwMode="auto">
          <a:xfrm>
            <a:off x="1646239" y="2840038"/>
            <a:ext cx="6532562" cy="7078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0"/>
            <a:endParaRPr lang="de-DE" smtClean="0"/>
          </a:p>
        </p:txBody>
      </p:sp>
      <p:sp>
        <p:nvSpPr>
          <p:cNvPr id="23571" name="Line 19"/>
          <p:cNvSpPr>
            <a:spLocks noChangeShapeType="1"/>
          </p:cNvSpPr>
          <p:nvPr/>
        </p:nvSpPr>
        <p:spPr bwMode="auto">
          <a:xfrm>
            <a:off x="506413" y="2643188"/>
            <a:ext cx="7664450" cy="0"/>
          </a:xfrm>
          <a:prstGeom prst="line">
            <a:avLst/>
          </a:prstGeom>
          <a:noFill/>
          <a:ln w="19050">
            <a:solidFill>
              <a:srgbClr val="E2001A"/>
            </a:solidFill>
            <a:round/>
            <a:headEnd/>
            <a:tailEnd/>
          </a:ln>
          <a:effectLst/>
        </p:spPr>
        <p:txBody>
          <a:bodyPr lIns="91429" tIns="45715" rIns="91429" bIns="45715"/>
          <a:lstStyle/>
          <a:p>
            <a:pPr fontAlgn="base">
              <a:lnSpc>
                <a:spcPct val="90000"/>
              </a:lnSpc>
              <a:spcBef>
                <a:spcPct val="50000"/>
              </a:spcBef>
              <a:spcAft>
                <a:spcPct val="0"/>
              </a:spcAft>
              <a:defRPr/>
            </a:pPr>
            <a:endParaRPr lang="de-DE" sz="2000">
              <a:solidFill>
                <a:srgbClr val="000000"/>
              </a:solidFill>
            </a:endParaRPr>
          </a:p>
        </p:txBody>
      </p:sp>
      <p:sp>
        <p:nvSpPr>
          <p:cNvPr id="23572" name="Rectangle 20"/>
          <p:cNvSpPr>
            <a:spLocks noGrp="1" noChangeArrowheads="1"/>
          </p:cNvSpPr>
          <p:nvPr>
            <p:ph type="ftr" sz="quarter" idx="3"/>
          </p:nvPr>
        </p:nvSpPr>
        <p:spPr bwMode="auto">
          <a:xfrm>
            <a:off x="411164" y="6634164"/>
            <a:ext cx="6578600" cy="355600"/>
          </a:xfrm>
          <a:prstGeom prst="rect">
            <a:avLst/>
          </a:prstGeom>
          <a:noFill/>
          <a:ln w="9525">
            <a:noFill/>
            <a:miter lim="800000"/>
            <a:headEnd/>
            <a:tailEnd/>
          </a:ln>
          <a:effectLst/>
        </p:spPr>
        <p:txBody>
          <a:bodyPr vert="horz" wrap="square" lIns="90622" tIns="45313" rIns="90622" bIns="45313" numCol="1" anchor="t" anchorCtr="0" compatLnSpc="1">
            <a:prstTxWarp prst="textNoShape">
              <a:avLst/>
            </a:prstTxWarp>
          </a:bodyPr>
          <a:lstStyle>
            <a:lvl1pPr eaLnBrk="0" hangingPunct="0">
              <a:lnSpc>
                <a:spcPct val="100000"/>
              </a:lnSpc>
              <a:spcBef>
                <a:spcPct val="0"/>
              </a:spcBef>
              <a:defRPr sz="1000" smtClean="0"/>
            </a:lvl1pPr>
          </a:lstStyle>
          <a:p>
            <a:pPr fontAlgn="base">
              <a:spcAft>
                <a:spcPct val="0"/>
              </a:spcAft>
              <a:defRPr/>
            </a:pPr>
            <a:r>
              <a:rPr lang="de-DE" smtClean="0">
                <a:solidFill>
                  <a:srgbClr val="000000"/>
                </a:solidFill>
              </a:rPr>
              <a:t>Markus Bremer, Dienstbesprechung Jobcenter, Fragen rund ums Studium</a:t>
            </a:r>
            <a:endParaRPr lang="de-DE">
              <a:solidFill>
                <a:srgbClr val="000000"/>
              </a:solidFill>
            </a:endParaRPr>
          </a:p>
        </p:txBody>
      </p:sp>
      <p:sp>
        <p:nvSpPr>
          <p:cNvPr id="23573" name="Rectangle 21"/>
          <p:cNvSpPr>
            <a:spLocks noChangeArrowheads="1"/>
          </p:cNvSpPr>
          <p:nvPr/>
        </p:nvSpPr>
        <p:spPr bwMode="auto">
          <a:xfrm>
            <a:off x="7777164" y="6634164"/>
            <a:ext cx="1309687" cy="166687"/>
          </a:xfrm>
          <a:prstGeom prst="rect">
            <a:avLst/>
          </a:prstGeom>
          <a:noFill/>
          <a:ln w="9525">
            <a:noFill/>
            <a:miter lim="800000"/>
            <a:headEnd/>
            <a:tailEnd/>
          </a:ln>
          <a:effectLst/>
        </p:spPr>
        <p:txBody>
          <a:bodyPr lIns="88785" tIns="44392" rIns="88785" bIns="44392"/>
          <a:lstStyle/>
          <a:p>
            <a:pPr algn="r" defTabSz="892072" eaLnBrk="0" fontAlgn="base" hangingPunct="0">
              <a:spcBef>
                <a:spcPct val="0"/>
              </a:spcBef>
              <a:spcAft>
                <a:spcPct val="0"/>
              </a:spcAft>
              <a:defRPr/>
            </a:pPr>
            <a:r>
              <a:rPr lang="de-DE" sz="1000" dirty="0">
                <a:solidFill>
                  <a:srgbClr val="000000"/>
                </a:solidFill>
              </a:rPr>
              <a:t>Seite </a:t>
            </a:r>
            <a:fld id="{7D425DE3-87EA-4456-A539-D16C5C27B240}" type="slidenum">
              <a:rPr lang="de-DE" sz="1000">
                <a:solidFill>
                  <a:srgbClr val="000000"/>
                </a:solidFill>
              </a:rPr>
              <a:pPr algn="r" defTabSz="892072" eaLnBrk="0" fontAlgn="base" hangingPunct="0">
                <a:spcBef>
                  <a:spcPct val="0"/>
                </a:spcBef>
                <a:spcAft>
                  <a:spcPct val="0"/>
                </a:spcAft>
                <a:defRPr/>
              </a:pPr>
              <a:t>‹Nr.›</a:t>
            </a:fld>
            <a:endParaRPr lang="de-DE" sz="1000" dirty="0">
              <a:solidFill>
                <a:srgbClr val="000000"/>
              </a:solidFill>
            </a:endParaRPr>
          </a:p>
        </p:txBody>
      </p:sp>
      <p:sp>
        <p:nvSpPr>
          <p:cNvPr id="23574" name="Line 22"/>
          <p:cNvSpPr>
            <a:spLocks noChangeShapeType="1"/>
          </p:cNvSpPr>
          <p:nvPr/>
        </p:nvSpPr>
        <p:spPr bwMode="auto">
          <a:xfrm>
            <a:off x="509589" y="6659563"/>
            <a:ext cx="7666037" cy="0"/>
          </a:xfrm>
          <a:prstGeom prst="line">
            <a:avLst/>
          </a:prstGeom>
          <a:noFill/>
          <a:ln w="6350">
            <a:solidFill>
              <a:schemeClr val="tx1"/>
            </a:solidFill>
            <a:round/>
            <a:headEnd/>
            <a:tailEnd/>
          </a:ln>
          <a:effectLst/>
        </p:spPr>
        <p:txBody>
          <a:bodyPr lIns="0" tIns="0" rIns="0" bIns="0">
            <a:spAutoFit/>
          </a:bodyPr>
          <a:lstStyle/>
          <a:p>
            <a:pPr fontAlgn="base">
              <a:lnSpc>
                <a:spcPct val="90000"/>
              </a:lnSpc>
              <a:spcBef>
                <a:spcPct val="50000"/>
              </a:spcBef>
              <a:spcAft>
                <a:spcPct val="0"/>
              </a:spcAft>
              <a:defRPr/>
            </a:pPr>
            <a:endParaRPr lang="de-DE" sz="2000">
              <a:solidFill>
                <a:srgbClr val="000000"/>
              </a:solidFill>
            </a:endParaRPr>
          </a:p>
        </p:txBody>
      </p:sp>
      <p:sp>
        <p:nvSpPr>
          <p:cNvPr id="23575" name="Line 23"/>
          <p:cNvSpPr>
            <a:spLocks noChangeShapeType="1"/>
          </p:cNvSpPr>
          <p:nvPr/>
        </p:nvSpPr>
        <p:spPr bwMode="auto">
          <a:xfrm>
            <a:off x="8243888" y="6661150"/>
            <a:ext cx="900112" cy="0"/>
          </a:xfrm>
          <a:prstGeom prst="line">
            <a:avLst/>
          </a:prstGeom>
          <a:noFill/>
          <a:ln w="6350">
            <a:solidFill>
              <a:schemeClr val="tx1"/>
            </a:solidFill>
            <a:round/>
            <a:headEnd/>
            <a:tailEnd/>
          </a:ln>
          <a:effectLst/>
        </p:spPr>
        <p:txBody>
          <a:bodyPr lIns="0" tIns="0" rIns="0" bIns="0">
            <a:spAutoFit/>
          </a:bodyPr>
          <a:lstStyle/>
          <a:p>
            <a:pPr fontAlgn="base">
              <a:lnSpc>
                <a:spcPct val="90000"/>
              </a:lnSpc>
              <a:spcBef>
                <a:spcPct val="50000"/>
              </a:spcBef>
              <a:spcAft>
                <a:spcPct val="0"/>
              </a:spcAft>
              <a:defRPr/>
            </a:pPr>
            <a:endParaRPr lang="de-DE" sz="2000">
              <a:solidFill>
                <a:srgbClr val="000000"/>
              </a:solidFill>
            </a:endParaRPr>
          </a:p>
        </p:txBody>
      </p:sp>
      <p:pic>
        <p:nvPicPr>
          <p:cNvPr id="6156" name="Picture 24" descr="BA_Logo_3c_2Z_200mm"/>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30189" y="74614"/>
            <a:ext cx="993775" cy="200025"/>
          </a:xfrm>
          <a:prstGeom prst="rect">
            <a:avLst/>
          </a:prstGeom>
          <a:noFill/>
          <a:ln w="9525">
            <a:noFill/>
            <a:miter lim="800000"/>
            <a:headEnd/>
            <a:tailEnd/>
          </a:ln>
        </p:spPr>
      </p:pic>
    </p:spTree>
    <p:extLst>
      <p:ext uri="{BB962C8B-B14F-4D97-AF65-F5344CB8AC3E}">
        <p14:creationId xmlns:p14="http://schemas.microsoft.com/office/powerpoint/2010/main" val="92765380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sldNum="0" hdr="0" dt="0"/>
  <p:txStyles>
    <p:titleStyle>
      <a:lvl1pPr marL="455560" indent="-455560" algn="l" rtl="0" eaLnBrk="0" fontAlgn="base" hangingPunct="0">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5560" indent="-455560" algn="l"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2pPr>
      <a:lvl3pPr marL="455560" indent="-455560" algn="l"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3pPr>
      <a:lvl4pPr marL="455560" indent="-455560" algn="l"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4pPr>
      <a:lvl5pPr marL="455560" indent="-455560" algn="l"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5pPr>
      <a:lvl6pPr marL="912709" indent="-455560" algn="l"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69856" indent="-455560" algn="l"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7003" indent="-455560" algn="l"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4151" indent="-455560" algn="l"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marL="342861" indent="-342861" algn="l" rtl="0" eaLnBrk="0" fontAlgn="base" hangingPunct="0">
        <a:lnSpc>
          <a:spcPct val="90000"/>
        </a:lnSpc>
        <a:spcBef>
          <a:spcPct val="50000"/>
        </a:spcBef>
        <a:spcAft>
          <a:spcPct val="0"/>
        </a:spcAft>
        <a:buSzPct val="80000"/>
        <a:defRPr sz="2000">
          <a:solidFill>
            <a:schemeClr val="tx1"/>
          </a:solidFill>
          <a:latin typeface="+mn-lt"/>
          <a:ea typeface="+mn-ea"/>
          <a:cs typeface="+mn-cs"/>
        </a:defRPr>
      </a:lvl1pPr>
      <a:lvl2pPr marL="673023" indent="-150796" algn="l" rtl="0" eaLnBrk="0" fontAlgn="base" hangingPunct="0">
        <a:spcBef>
          <a:spcPct val="20000"/>
        </a:spcBef>
        <a:spcAft>
          <a:spcPct val="0"/>
        </a:spcAft>
        <a:buClr>
          <a:srgbClr val="B8BEC0"/>
        </a:buClr>
        <a:buSzPct val="110000"/>
        <a:defRPr sz="1700">
          <a:solidFill>
            <a:schemeClr val="tx1"/>
          </a:solidFill>
          <a:latin typeface="+mn-lt"/>
        </a:defRPr>
      </a:lvl2pPr>
      <a:lvl3pPr marL="987311" indent="-152382" algn="l" rtl="0" eaLnBrk="0" fontAlgn="base" hangingPunct="0">
        <a:spcBef>
          <a:spcPct val="20000"/>
        </a:spcBef>
        <a:spcAft>
          <a:spcPct val="0"/>
        </a:spcAft>
        <a:buClr>
          <a:srgbClr val="B0B8BA"/>
        </a:buClr>
        <a:buChar char="•"/>
        <a:defRPr sz="1400">
          <a:solidFill>
            <a:schemeClr val="tx1"/>
          </a:solidFill>
          <a:latin typeface="+mn-lt"/>
        </a:defRPr>
      </a:lvl3pPr>
      <a:lvl4pPr marL="1600017" indent="-228574" algn="l" rtl="0" eaLnBrk="0" fontAlgn="base" hangingPunct="0">
        <a:spcBef>
          <a:spcPct val="20000"/>
        </a:spcBef>
        <a:spcAft>
          <a:spcPct val="0"/>
        </a:spcAft>
        <a:buChar char="–"/>
        <a:defRPr sz="2000">
          <a:solidFill>
            <a:schemeClr val="tx1"/>
          </a:solidFill>
          <a:latin typeface="+mn-lt"/>
        </a:defRPr>
      </a:lvl4pPr>
      <a:lvl5pPr marL="2057164" indent="-233336" algn="l" rtl="0" eaLnBrk="0" fontAlgn="base" hangingPunct="0">
        <a:spcBef>
          <a:spcPct val="20000"/>
        </a:spcBef>
        <a:spcAft>
          <a:spcPct val="0"/>
        </a:spcAft>
        <a:buChar char="»"/>
        <a:defRPr sz="2000">
          <a:solidFill>
            <a:schemeClr val="tx1"/>
          </a:solidFill>
          <a:latin typeface="+mn-lt"/>
        </a:defRPr>
      </a:lvl5pPr>
      <a:lvl6pPr marL="2514311" indent="-233336" algn="l" rtl="0" fontAlgn="base">
        <a:spcBef>
          <a:spcPct val="20000"/>
        </a:spcBef>
        <a:spcAft>
          <a:spcPct val="0"/>
        </a:spcAft>
        <a:buChar char="»"/>
        <a:defRPr sz="2000">
          <a:solidFill>
            <a:schemeClr val="tx1"/>
          </a:solidFill>
          <a:latin typeface="+mn-lt"/>
        </a:defRPr>
      </a:lvl6pPr>
      <a:lvl7pPr marL="2971459" indent="-233336" algn="l" rtl="0" fontAlgn="base">
        <a:spcBef>
          <a:spcPct val="20000"/>
        </a:spcBef>
        <a:spcAft>
          <a:spcPct val="0"/>
        </a:spcAft>
        <a:buChar char="»"/>
        <a:defRPr sz="2000">
          <a:solidFill>
            <a:schemeClr val="tx1"/>
          </a:solidFill>
          <a:latin typeface="+mn-lt"/>
        </a:defRPr>
      </a:lvl7pPr>
      <a:lvl8pPr marL="3428606" indent="-233336" algn="l" rtl="0" fontAlgn="base">
        <a:spcBef>
          <a:spcPct val="20000"/>
        </a:spcBef>
        <a:spcAft>
          <a:spcPct val="0"/>
        </a:spcAft>
        <a:buChar char="»"/>
        <a:defRPr sz="2000">
          <a:solidFill>
            <a:schemeClr val="tx1"/>
          </a:solidFill>
          <a:latin typeface="+mn-lt"/>
        </a:defRPr>
      </a:lvl8pPr>
      <a:lvl9pPr marL="3885754" indent="-233336"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2"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8"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3" algn="l" defTabSz="914295" rtl="0" eaLnBrk="1" latinLnBrk="0" hangingPunct="1">
        <a:defRPr sz="1800" kern="1200">
          <a:solidFill>
            <a:schemeClr val="tx1"/>
          </a:solidFill>
          <a:latin typeface="+mn-lt"/>
          <a:ea typeface="+mn-ea"/>
          <a:cs typeface="+mn-cs"/>
        </a:defRPr>
      </a:lvl8pPr>
      <a:lvl9pPr marL="3657180" algn="l" defTabSz="91429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666875" y="0"/>
            <a:ext cx="6503988" cy="271463"/>
          </a:xfrm>
          <a:prstGeom prst="rect">
            <a:avLst/>
          </a:prstGeom>
          <a:solidFill>
            <a:srgbClr val="E2001A"/>
          </a:solidFill>
          <a:ln w="9525" algn="ctr">
            <a:noFill/>
            <a:miter lim="800000"/>
            <a:headEnd/>
            <a:tailEnd/>
          </a:ln>
          <a:effectLst/>
        </p:spPr>
        <p:txBody>
          <a:bodyPr wrap="none" anchor="ctr"/>
          <a:lstStyle/>
          <a:p>
            <a:pPr fontAlgn="base">
              <a:spcBef>
                <a:spcPct val="0"/>
              </a:spcBef>
              <a:spcAft>
                <a:spcPct val="0"/>
              </a:spcAft>
            </a:pPr>
            <a:endParaRPr lang="de-DE">
              <a:solidFill>
                <a:srgbClr val="000000"/>
              </a:solidFill>
            </a:endParaRPr>
          </a:p>
        </p:txBody>
      </p:sp>
      <p:sp>
        <p:nvSpPr>
          <p:cNvPr id="104451" name="Rectangle 3"/>
          <p:cNvSpPr>
            <a:spLocks noChangeArrowheads="1"/>
          </p:cNvSpPr>
          <p:nvPr/>
        </p:nvSpPr>
        <p:spPr bwMode="auto">
          <a:xfrm>
            <a:off x="8221663" y="0"/>
            <a:ext cx="922337" cy="271463"/>
          </a:xfrm>
          <a:prstGeom prst="rect">
            <a:avLst/>
          </a:prstGeom>
          <a:solidFill>
            <a:srgbClr val="C8C8C8"/>
          </a:solidFill>
          <a:ln w="9525" algn="ctr">
            <a:noFill/>
            <a:miter lim="800000"/>
            <a:headEnd/>
            <a:tailEnd/>
          </a:ln>
          <a:effectLst/>
        </p:spPr>
        <p:txBody>
          <a:bodyPr wrap="none" anchor="ctr"/>
          <a:lstStyle/>
          <a:p>
            <a:pPr fontAlgn="base">
              <a:spcBef>
                <a:spcPct val="0"/>
              </a:spcBef>
              <a:spcAft>
                <a:spcPct val="0"/>
              </a:spcAft>
            </a:pPr>
            <a:endParaRPr lang="de-DE">
              <a:solidFill>
                <a:srgbClr val="000000"/>
              </a:solidFill>
            </a:endParaRPr>
          </a:p>
        </p:txBody>
      </p:sp>
      <p:grpSp>
        <p:nvGrpSpPr>
          <p:cNvPr id="2" name="McK Slide Elements"/>
          <p:cNvGrpSpPr>
            <a:grpSpLocks/>
          </p:cNvGrpSpPr>
          <p:nvPr/>
        </p:nvGrpSpPr>
        <p:grpSpPr bwMode="auto">
          <a:xfrm>
            <a:off x="536575" y="1143000"/>
            <a:ext cx="8443913" cy="5688013"/>
            <a:chOff x="331" y="706"/>
            <a:chExt cx="5213" cy="3511"/>
          </a:xfrm>
        </p:grpSpPr>
        <p:sp>
          <p:nvSpPr>
            <p:cNvPr id="104453" name="McK Source" hidden="1"/>
            <p:cNvSpPr txBox="1">
              <a:spLocks noChangeArrowheads="1"/>
            </p:cNvSpPr>
            <p:nvPr userDrawn="1"/>
          </p:nvSpPr>
          <p:spPr bwMode="auto">
            <a:xfrm>
              <a:off x="399" y="4105"/>
              <a:ext cx="5145" cy="112"/>
            </a:xfrm>
            <a:prstGeom prst="rect">
              <a:avLst/>
            </a:prstGeom>
            <a:noFill/>
            <a:ln w="9525">
              <a:noFill/>
              <a:miter lim="800000"/>
              <a:headEnd/>
              <a:tailEnd/>
            </a:ln>
            <a:effectLst/>
          </p:spPr>
          <p:txBody>
            <a:bodyPr lIns="0" tIns="0" rIns="0" bIns="0" anchor="b">
              <a:spAutoFit/>
            </a:bodyPr>
            <a:lstStyle/>
            <a:p>
              <a:pPr marL="587375" indent="-587375" fontAlgn="base">
                <a:spcBef>
                  <a:spcPct val="0"/>
                </a:spcBef>
                <a:spcAft>
                  <a:spcPct val="0"/>
                </a:spcAft>
                <a:tabLst>
                  <a:tab pos="544513" algn="r"/>
                </a:tabLst>
              </a:pPr>
              <a:r>
                <a:rPr lang="de-DE" sz="1200">
                  <a:solidFill>
                    <a:srgbClr val="FFFFFF"/>
                  </a:solidFill>
                </a:rPr>
                <a:t>	Quelle:	Projektgruppe 5.1, LAA Sachsen IIc</a:t>
              </a:r>
            </a:p>
          </p:txBody>
        </p:sp>
        <p:sp>
          <p:nvSpPr>
            <p:cNvPr id="10445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4947" tIns="0" rIns="94947" bIns="0">
              <a:spAutoFit/>
            </a:bodyPr>
            <a:lstStyle/>
            <a:p>
              <a:pPr defTabSz="931863" fontAlgn="base">
                <a:spcBef>
                  <a:spcPct val="0"/>
                </a:spcBef>
                <a:spcAft>
                  <a:spcPct val="0"/>
                </a:spcAft>
              </a:pPr>
              <a:r>
                <a:rPr lang="de-DE" sz="1600">
                  <a:solidFill>
                    <a:srgbClr val="000000"/>
                  </a:solidFill>
                </a:rPr>
                <a:t>Unit of measure</a:t>
              </a:r>
            </a:p>
          </p:txBody>
        </p:sp>
        <p:grpSp>
          <p:nvGrpSpPr>
            <p:cNvPr id="3" name="McK Legend Boxes" hidden="1"/>
            <p:cNvGrpSpPr>
              <a:grpSpLocks/>
            </p:cNvGrpSpPr>
            <p:nvPr userDrawn="1"/>
          </p:nvGrpSpPr>
          <p:grpSpPr bwMode="auto">
            <a:xfrm>
              <a:off x="4730" y="713"/>
              <a:ext cx="633" cy="616"/>
              <a:chOff x="4902" y="169"/>
              <a:chExt cx="633" cy="617"/>
            </a:xfrm>
          </p:grpSpPr>
          <p:sp>
            <p:nvSpPr>
              <p:cNvPr id="104456" name="Rectangle 8" hidden="1"/>
              <p:cNvSpPr>
                <a:spLocks noChangeArrowheads="1"/>
              </p:cNvSpPr>
              <p:nvPr userDrawn="1"/>
            </p:nvSpPr>
            <p:spPr bwMode="auto">
              <a:xfrm>
                <a:off x="4902" y="178"/>
                <a:ext cx="211" cy="116"/>
              </a:xfrm>
              <a:prstGeom prst="rect">
                <a:avLst/>
              </a:prstGeom>
              <a:solidFill>
                <a:schemeClr val="accent1"/>
              </a:solidFill>
              <a:ln w="9525">
                <a:solidFill>
                  <a:schemeClr val="tx1"/>
                </a:solidFill>
                <a:miter lim="800000"/>
                <a:headEnd/>
                <a:tailEnd/>
              </a:ln>
              <a:effectLst/>
            </p:spPr>
            <p:txBody>
              <a:bodyPr wrap="none" lIns="0" tIns="0" rIns="0" bIns="0">
                <a:spAutoFit/>
              </a:bodyPr>
              <a:lstStyle/>
              <a:p>
                <a:pPr fontAlgn="base">
                  <a:spcBef>
                    <a:spcPct val="0"/>
                  </a:spcBef>
                  <a:spcAft>
                    <a:spcPct val="0"/>
                  </a:spcAft>
                </a:pPr>
                <a:endParaRPr lang="de-DE">
                  <a:solidFill>
                    <a:srgbClr val="000000"/>
                  </a:solidFill>
                </a:endParaRPr>
              </a:p>
            </p:txBody>
          </p:sp>
          <p:sp>
            <p:nvSpPr>
              <p:cNvPr id="104457" name="Rectangle 9"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p:spPr>
            <p:txBody>
              <a:bodyPr wrap="none" lIns="0" tIns="0" rIns="0" bIns="0">
                <a:spAutoFit/>
              </a:bodyPr>
              <a:lstStyle/>
              <a:p>
                <a:pPr fontAlgn="base">
                  <a:spcBef>
                    <a:spcPct val="0"/>
                  </a:spcBef>
                  <a:spcAft>
                    <a:spcPct val="0"/>
                  </a:spcAft>
                </a:pPr>
                <a:endParaRPr lang="de-DE">
                  <a:solidFill>
                    <a:srgbClr val="000000"/>
                  </a:solidFill>
                </a:endParaRPr>
              </a:p>
            </p:txBody>
          </p:sp>
          <p:sp>
            <p:nvSpPr>
              <p:cNvPr id="104458" name="Rectangle 10" hidden="1"/>
              <p:cNvSpPr>
                <a:spLocks noChangeArrowheads="1"/>
              </p:cNvSpPr>
              <p:nvPr userDrawn="1"/>
            </p:nvSpPr>
            <p:spPr bwMode="auto">
              <a:xfrm>
                <a:off x="5172" y="169"/>
                <a:ext cx="363" cy="131"/>
              </a:xfrm>
              <a:prstGeom prst="rect">
                <a:avLst/>
              </a:prstGeom>
              <a:noFill/>
              <a:ln w="9525">
                <a:noFill/>
                <a:miter lim="800000"/>
                <a:headEnd/>
                <a:tailEnd/>
              </a:ln>
              <a:effectLst/>
            </p:spPr>
            <p:txBody>
              <a:bodyPr wrap="none" lIns="0" tIns="0" rIns="0" bIns="0">
                <a:spAutoFit/>
              </a:bodyPr>
              <a:lstStyle/>
              <a:p>
                <a:pPr defTabSz="911225" eaLnBrk="0" fontAlgn="base" hangingPunct="0">
                  <a:spcBef>
                    <a:spcPct val="0"/>
                  </a:spcBef>
                  <a:spcAft>
                    <a:spcPct val="0"/>
                  </a:spcAft>
                </a:pPr>
                <a:r>
                  <a:rPr lang="en-US" sz="1400">
                    <a:solidFill>
                      <a:srgbClr val="000000"/>
                    </a:solidFill>
                  </a:rPr>
                  <a:t>Legend</a:t>
                </a:r>
              </a:p>
            </p:txBody>
          </p:sp>
          <p:sp>
            <p:nvSpPr>
              <p:cNvPr id="104459" name="Rectangle 11" hidden="1"/>
              <p:cNvSpPr>
                <a:spLocks noChangeArrowheads="1"/>
              </p:cNvSpPr>
              <p:nvPr userDrawn="1"/>
            </p:nvSpPr>
            <p:spPr bwMode="auto">
              <a:xfrm>
                <a:off x="5172" y="331"/>
                <a:ext cx="363" cy="131"/>
              </a:xfrm>
              <a:prstGeom prst="rect">
                <a:avLst/>
              </a:prstGeom>
              <a:noFill/>
              <a:ln w="9525">
                <a:noFill/>
                <a:miter lim="800000"/>
                <a:headEnd/>
                <a:tailEnd/>
              </a:ln>
              <a:effectLst/>
            </p:spPr>
            <p:txBody>
              <a:bodyPr wrap="none" lIns="0" tIns="0" rIns="0" bIns="0">
                <a:spAutoFit/>
              </a:bodyPr>
              <a:lstStyle/>
              <a:p>
                <a:pPr defTabSz="911225" eaLnBrk="0" fontAlgn="base" hangingPunct="0">
                  <a:spcBef>
                    <a:spcPct val="0"/>
                  </a:spcBef>
                  <a:spcAft>
                    <a:spcPct val="0"/>
                  </a:spcAft>
                </a:pPr>
                <a:r>
                  <a:rPr lang="en-US" sz="1400">
                    <a:solidFill>
                      <a:srgbClr val="000000"/>
                    </a:solidFill>
                  </a:rPr>
                  <a:t>Legend</a:t>
                </a:r>
              </a:p>
            </p:txBody>
          </p:sp>
          <p:sp>
            <p:nvSpPr>
              <p:cNvPr id="104460" name="Rectangle 12" hidden="1"/>
              <p:cNvSpPr>
                <a:spLocks noChangeArrowheads="1"/>
              </p:cNvSpPr>
              <p:nvPr userDrawn="1"/>
            </p:nvSpPr>
            <p:spPr bwMode="auto">
              <a:xfrm>
                <a:off x="5172" y="493"/>
                <a:ext cx="363" cy="131"/>
              </a:xfrm>
              <a:prstGeom prst="rect">
                <a:avLst/>
              </a:prstGeom>
              <a:noFill/>
              <a:ln w="9525">
                <a:noFill/>
                <a:miter lim="800000"/>
                <a:headEnd/>
                <a:tailEnd/>
              </a:ln>
              <a:effectLst/>
            </p:spPr>
            <p:txBody>
              <a:bodyPr wrap="none" lIns="0" tIns="0" rIns="0" bIns="0">
                <a:spAutoFit/>
              </a:bodyPr>
              <a:lstStyle/>
              <a:p>
                <a:pPr defTabSz="911225" eaLnBrk="0" fontAlgn="base" hangingPunct="0">
                  <a:spcBef>
                    <a:spcPct val="0"/>
                  </a:spcBef>
                  <a:spcAft>
                    <a:spcPct val="0"/>
                  </a:spcAft>
                </a:pPr>
                <a:r>
                  <a:rPr lang="en-US" sz="1400">
                    <a:solidFill>
                      <a:srgbClr val="000000"/>
                    </a:solidFill>
                  </a:rPr>
                  <a:t>Legend</a:t>
                </a:r>
              </a:p>
            </p:txBody>
          </p:sp>
          <p:sp>
            <p:nvSpPr>
              <p:cNvPr id="104461" name="Rectangle 13"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p:spPr>
            <p:txBody>
              <a:bodyPr wrap="none" lIns="0" tIns="0" rIns="0" bIns="0">
                <a:spAutoFit/>
              </a:bodyPr>
              <a:lstStyle/>
              <a:p>
                <a:pPr fontAlgn="base">
                  <a:spcBef>
                    <a:spcPct val="0"/>
                  </a:spcBef>
                  <a:spcAft>
                    <a:spcPct val="0"/>
                  </a:spcAft>
                </a:pPr>
                <a:endParaRPr lang="de-DE">
                  <a:solidFill>
                    <a:srgbClr val="000000"/>
                  </a:solidFill>
                </a:endParaRPr>
              </a:p>
            </p:txBody>
          </p:sp>
          <p:sp>
            <p:nvSpPr>
              <p:cNvPr id="104462" name="Rectangle 14" hidden="1"/>
              <p:cNvSpPr>
                <a:spLocks noChangeArrowheads="1"/>
              </p:cNvSpPr>
              <p:nvPr userDrawn="1"/>
            </p:nvSpPr>
            <p:spPr bwMode="auto">
              <a:xfrm>
                <a:off x="5172" y="655"/>
                <a:ext cx="363" cy="131"/>
              </a:xfrm>
              <a:prstGeom prst="rect">
                <a:avLst/>
              </a:prstGeom>
              <a:noFill/>
              <a:ln w="9525">
                <a:noFill/>
                <a:miter lim="800000"/>
                <a:headEnd/>
                <a:tailEnd/>
              </a:ln>
              <a:effectLst/>
            </p:spPr>
            <p:txBody>
              <a:bodyPr wrap="none" lIns="0" tIns="0" rIns="0" bIns="0">
                <a:spAutoFit/>
              </a:bodyPr>
              <a:lstStyle/>
              <a:p>
                <a:pPr defTabSz="911225" eaLnBrk="0" fontAlgn="base" hangingPunct="0">
                  <a:spcBef>
                    <a:spcPct val="0"/>
                  </a:spcBef>
                  <a:spcAft>
                    <a:spcPct val="0"/>
                  </a:spcAft>
                </a:pPr>
                <a:r>
                  <a:rPr lang="en-US" sz="1400">
                    <a:solidFill>
                      <a:srgbClr val="000000"/>
                    </a:solidFill>
                  </a:rPr>
                  <a:t>Legend</a:t>
                </a:r>
              </a:p>
            </p:txBody>
          </p:sp>
          <p:sp>
            <p:nvSpPr>
              <p:cNvPr id="104463" name="Rectangle 15" hidden="1"/>
              <p:cNvSpPr>
                <a:spLocks noChangeArrowheads="1"/>
              </p:cNvSpPr>
              <p:nvPr userDrawn="1"/>
            </p:nvSpPr>
            <p:spPr bwMode="auto">
              <a:xfrm>
                <a:off x="4902" y="664"/>
                <a:ext cx="211" cy="116"/>
              </a:xfrm>
              <a:prstGeom prst="rect">
                <a:avLst/>
              </a:prstGeom>
              <a:solidFill>
                <a:schemeClr val="folHlink"/>
              </a:solidFill>
              <a:ln w="9525">
                <a:solidFill>
                  <a:schemeClr val="tx1"/>
                </a:solidFill>
                <a:miter lim="800000"/>
                <a:headEnd/>
                <a:tailEnd/>
              </a:ln>
              <a:effectLst/>
            </p:spPr>
            <p:txBody>
              <a:bodyPr wrap="none" lIns="0" tIns="0" rIns="0" bIns="0">
                <a:spAutoFit/>
              </a:bodyPr>
              <a:lstStyle/>
              <a:p>
                <a:pPr fontAlgn="base">
                  <a:spcBef>
                    <a:spcPct val="0"/>
                  </a:spcBef>
                  <a:spcAft>
                    <a:spcPct val="0"/>
                  </a:spcAft>
                </a:pPr>
                <a:endParaRPr lang="de-DE">
                  <a:solidFill>
                    <a:srgbClr val="000000"/>
                  </a:solidFill>
                </a:endParaRPr>
              </a:p>
            </p:txBody>
          </p:sp>
        </p:grpSp>
        <p:sp>
          <p:nvSpPr>
            <p:cNvPr id="104464" name="McK Footnote" hidden="1"/>
            <p:cNvSpPr txBox="1">
              <a:spLocks noChangeArrowheads="1"/>
            </p:cNvSpPr>
            <p:nvPr userDrawn="1"/>
          </p:nvSpPr>
          <p:spPr bwMode="auto">
            <a:xfrm>
              <a:off x="399" y="3903"/>
              <a:ext cx="5145" cy="112"/>
            </a:xfrm>
            <a:prstGeom prst="rect">
              <a:avLst/>
            </a:prstGeom>
            <a:noFill/>
            <a:ln w="9525">
              <a:noFill/>
              <a:miter lim="800000"/>
              <a:headEnd/>
              <a:tailEnd/>
            </a:ln>
            <a:effectLst/>
          </p:spPr>
          <p:txBody>
            <a:bodyPr lIns="0" tIns="0" rIns="0" bIns="0" anchor="b">
              <a:spAutoFit/>
            </a:bodyPr>
            <a:lstStyle/>
            <a:p>
              <a:pPr marL="587375" indent="-587375" fontAlgn="base">
                <a:spcBef>
                  <a:spcPct val="0"/>
                </a:spcBef>
                <a:spcAft>
                  <a:spcPct val="0"/>
                </a:spcAft>
                <a:tabLst>
                  <a:tab pos="544513" algn="r"/>
                </a:tabLst>
              </a:pPr>
              <a:r>
                <a:rPr lang="de-DE" sz="1200">
                  <a:solidFill>
                    <a:srgbClr val="000000"/>
                  </a:solidFill>
                </a:rPr>
                <a:t>	*	Footnote</a:t>
              </a:r>
            </a:p>
          </p:txBody>
        </p:sp>
      </p:grpSp>
      <p:sp>
        <p:nvSpPr>
          <p:cNvPr id="104465" name="Rectangle 17"/>
          <p:cNvSpPr>
            <a:spLocks noGrp="1" noChangeArrowheads="1"/>
          </p:cNvSpPr>
          <p:nvPr>
            <p:ph type="title"/>
          </p:nvPr>
        </p:nvSpPr>
        <p:spPr bwMode="auto">
          <a:xfrm>
            <a:off x="490538" y="2266950"/>
            <a:ext cx="7688262" cy="3270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lvl="0"/>
            <a:endParaRPr lang="de-DE" smtClean="0"/>
          </a:p>
        </p:txBody>
      </p:sp>
      <p:sp>
        <p:nvSpPr>
          <p:cNvPr id="104466" name="Rectangle 18"/>
          <p:cNvSpPr>
            <a:spLocks noGrp="1" noChangeArrowheads="1"/>
          </p:cNvSpPr>
          <p:nvPr>
            <p:ph type="body" idx="1"/>
          </p:nvPr>
        </p:nvSpPr>
        <p:spPr bwMode="auto">
          <a:xfrm>
            <a:off x="1646238" y="2840038"/>
            <a:ext cx="6532562" cy="7000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0"/>
            <a:endParaRPr lang="de-DE" smtClean="0"/>
          </a:p>
        </p:txBody>
      </p:sp>
      <p:sp>
        <p:nvSpPr>
          <p:cNvPr id="104467" name="Line 19"/>
          <p:cNvSpPr>
            <a:spLocks noChangeShapeType="1"/>
          </p:cNvSpPr>
          <p:nvPr/>
        </p:nvSpPr>
        <p:spPr bwMode="auto">
          <a:xfrm>
            <a:off x="506413" y="2643188"/>
            <a:ext cx="7664450" cy="0"/>
          </a:xfrm>
          <a:prstGeom prst="line">
            <a:avLst/>
          </a:prstGeom>
          <a:noFill/>
          <a:ln w="19050">
            <a:solidFill>
              <a:srgbClr val="E2001A"/>
            </a:solidFill>
            <a:round/>
            <a:headEnd/>
            <a:tailEnd/>
          </a:ln>
          <a:effectLst/>
        </p:spPr>
        <p:txBody>
          <a:bodyPr/>
          <a:lstStyle/>
          <a:p>
            <a:pPr fontAlgn="base">
              <a:spcBef>
                <a:spcPct val="0"/>
              </a:spcBef>
              <a:spcAft>
                <a:spcPct val="0"/>
              </a:spcAft>
            </a:pPr>
            <a:endParaRPr lang="de-DE">
              <a:solidFill>
                <a:srgbClr val="000000"/>
              </a:solidFill>
            </a:endParaRPr>
          </a:p>
        </p:txBody>
      </p:sp>
      <p:sp>
        <p:nvSpPr>
          <p:cNvPr id="104468" name="Rectangle 20"/>
          <p:cNvSpPr>
            <a:spLocks noGrp="1" noChangeArrowheads="1"/>
          </p:cNvSpPr>
          <p:nvPr>
            <p:ph type="ftr" sz="quarter" idx="3"/>
          </p:nvPr>
        </p:nvSpPr>
        <p:spPr bwMode="auto">
          <a:xfrm>
            <a:off x="411163" y="6634163"/>
            <a:ext cx="6578600" cy="355600"/>
          </a:xfrm>
          <a:prstGeom prst="rect">
            <a:avLst/>
          </a:prstGeom>
          <a:noFill/>
          <a:ln w="9525">
            <a:noFill/>
            <a:miter lim="800000"/>
            <a:headEnd/>
            <a:tailEnd/>
          </a:ln>
          <a:effectLst/>
        </p:spPr>
        <p:txBody>
          <a:bodyPr vert="horz" wrap="square" lIns="90925" tIns="45467" rIns="90925" bIns="45467" numCol="1" anchor="t" anchorCtr="0" compatLnSpc="1">
            <a:prstTxWarp prst="textNoShape">
              <a:avLst/>
            </a:prstTxWarp>
          </a:bodyPr>
          <a:lstStyle>
            <a:lvl1pPr eaLnBrk="0" hangingPunct="0">
              <a:defRPr sz="1000"/>
            </a:lvl1pPr>
          </a:lstStyle>
          <a:p>
            <a:pPr fontAlgn="base">
              <a:spcBef>
                <a:spcPct val="0"/>
              </a:spcBef>
              <a:spcAft>
                <a:spcPct val="0"/>
              </a:spcAft>
            </a:pPr>
            <a:r>
              <a:rPr lang="de-DE" smtClean="0">
                <a:solidFill>
                  <a:srgbClr val="000000"/>
                </a:solidFill>
              </a:rPr>
              <a:t>Markus Bremer, Dienstbesprechung Jobcenter, Fragen rund ums Studium</a:t>
            </a:r>
            <a:endParaRPr lang="de-DE">
              <a:solidFill>
                <a:srgbClr val="000000"/>
              </a:solidFill>
            </a:endParaRPr>
          </a:p>
        </p:txBody>
      </p:sp>
      <p:sp>
        <p:nvSpPr>
          <p:cNvPr id="104469" name="Rectangle 21"/>
          <p:cNvSpPr>
            <a:spLocks noChangeArrowheads="1"/>
          </p:cNvSpPr>
          <p:nvPr/>
        </p:nvSpPr>
        <p:spPr bwMode="auto">
          <a:xfrm>
            <a:off x="7777163" y="6634163"/>
            <a:ext cx="1309687" cy="166687"/>
          </a:xfrm>
          <a:prstGeom prst="rect">
            <a:avLst/>
          </a:prstGeom>
          <a:noFill/>
          <a:ln w="9525">
            <a:noFill/>
            <a:miter lim="800000"/>
            <a:headEnd/>
            <a:tailEnd/>
          </a:ln>
          <a:effectLst/>
        </p:spPr>
        <p:txBody>
          <a:bodyPr lIns="89082" tIns="44537" rIns="89082" bIns="44537"/>
          <a:lstStyle/>
          <a:p>
            <a:pPr algn="r" defTabSz="892175" eaLnBrk="0" fontAlgn="base" hangingPunct="0">
              <a:spcBef>
                <a:spcPct val="0"/>
              </a:spcBef>
              <a:spcAft>
                <a:spcPct val="0"/>
              </a:spcAft>
            </a:pPr>
            <a:r>
              <a:rPr lang="de-DE" sz="1000">
                <a:solidFill>
                  <a:srgbClr val="000000"/>
                </a:solidFill>
              </a:rPr>
              <a:t>Seite </a:t>
            </a:r>
            <a:fld id="{F08CFAB7-1B4B-4760-8570-8832587A9463}" type="slidenum">
              <a:rPr lang="de-DE" sz="1000">
                <a:solidFill>
                  <a:srgbClr val="000000"/>
                </a:solidFill>
              </a:rPr>
              <a:pPr algn="r" defTabSz="892175" eaLnBrk="0" fontAlgn="base" hangingPunct="0">
                <a:spcBef>
                  <a:spcPct val="0"/>
                </a:spcBef>
                <a:spcAft>
                  <a:spcPct val="0"/>
                </a:spcAft>
              </a:pPr>
              <a:t>‹Nr.›</a:t>
            </a:fld>
            <a:endParaRPr lang="de-DE" sz="1000">
              <a:solidFill>
                <a:srgbClr val="000000"/>
              </a:solidFill>
            </a:endParaRPr>
          </a:p>
        </p:txBody>
      </p:sp>
      <p:sp>
        <p:nvSpPr>
          <p:cNvPr id="104470" name="Line 22"/>
          <p:cNvSpPr>
            <a:spLocks noChangeShapeType="1"/>
          </p:cNvSpPr>
          <p:nvPr/>
        </p:nvSpPr>
        <p:spPr bwMode="auto">
          <a:xfrm>
            <a:off x="509588" y="6659563"/>
            <a:ext cx="7666037" cy="0"/>
          </a:xfrm>
          <a:prstGeom prst="line">
            <a:avLst/>
          </a:prstGeom>
          <a:noFill/>
          <a:ln w="6350">
            <a:solidFill>
              <a:schemeClr val="tx1"/>
            </a:solidFill>
            <a:round/>
            <a:headEnd/>
            <a:tailEnd/>
          </a:ln>
          <a:effectLst/>
        </p:spPr>
        <p:txBody>
          <a:bodyPr lIns="0" tIns="0" rIns="0" bIns="0">
            <a:spAutoFit/>
          </a:bodyPr>
          <a:lstStyle/>
          <a:p>
            <a:pPr fontAlgn="base">
              <a:spcBef>
                <a:spcPct val="0"/>
              </a:spcBef>
              <a:spcAft>
                <a:spcPct val="0"/>
              </a:spcAft>
            </a:pPr>
            <a:endParaRPr lang="de-DE">
              <a:solidFill>
                <a:srgbClr val="000000"/>
              </a:solidFill>
            </a:endParaRPr>
          </a:p>
        </p:txBody>
      </p:sp>
      <p:sp>
        <p:nvSpPr>
          <p:cNvPr id="104471" name="Line 23"/>
          <p:cNvSpPr>
            <a:spLocks noChangeShapeType="1"/>
          </p:cNvSpPr>
          <p:nvPr/>
        </p:nvSpPr>
        <p:spPr bwMode="auto">
          <a:xfrm>
            <a:off x="8243888" y="6661150"/>
            <a:ext cx="900112" cy="0"/>
          </a:xfrm>
          <a:prstGeom prst="line">
            <a:avLst/>
          </a:prstGeom>
          <a:noFill/>
          <a:ln w="6350">
            <a:solidFill>
              <a:schemeClr val="tx1"/>
            </a:solidFill>
            <a:round/>
            <a:headEnd/>
            <a:tailEnd/>
          </a:ln>
          <a:effectLst/>
        </p:spPr>
        <p:txBody>
          <a:bodyPr lIns="0" tIns="0" rIns="0" bIns="0">
            <a:spAutoFit/>
          </a:bodyPr>
          <a:lstStyle/>
          <a:p>
            <a:pPr fontAlgn="base">
              <a:spcBef>
                <a:spcPct val="0"/>
              </a:spcBef>
              <a:spcAft>
                <a:spcPct val="0"/>
              </a:spcAft>
            </a:pPr>
            <a:endParaRPr lang="de-DE">
              <a:solidFill>
                <a:srgbClr val="000000"/>
              </a:solidFill>
            </a:endParaRPr>
          </a:p>
        </p:txBody>
      </p:sp>
      <p:pic>
        <p:nvPicPr>
          <p:cNvPr id="104472" name="Picture 24" descr="BA_Logo_3c_2Z_200mm"/>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30188" y="74613"/>
            <a:ext cx="993775" cy="200025"/>
          </a:xfrm>
          <a:prstGeom prst="rect">
            <a:avLst/>
          </a:prstGeom>
          <a:noFill/>
        </p:spPr>
      </p:pic>
    </p:spTree>
    <p:extLst>
      <p:ext uri="{BB962C8B-B14F-4D97-AF65-F5344CB8AC3E}">
        <p14:creationId xmlns:p14="http://schemas.microsoft.com/office/powerpoint/2010/main" val="36129427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zoom/>
  </p:transition>
  <p:timing>
    <p:tnLst>
      <p:par>
        <p:cTn id="1" dur="indefinite" restart="never" nodeType="tmRoot"/>
      </p:par>
    </p:tnLst>
  </p:timing>
  <p:hf sldNum="0" hdr="0" dt="0"/>
  <p:txStyles>
    <p:titleStyle>
      <a:lvl1pPr marL="455613" indent="-455613" algn="l" rtl="0" fontAlgn="base">
        <a:lnSpc>
          <a:spcPct val="90000"/>
        </a:lnSpc>
        <a:spcBef>
          <a:spcPct val="0"/>
        </a:spcBef>
        <a:spcAft>
          <a:spcPct val="0"/>
        </a:spcAft>
        <a:buClr>
          <a:srgbClr val="ADADAD"/>
        </a:buClr>
        <a:defRPr sz="2400" b="1">
          <a:solidFill>
            <a:schemeClr val="tx2"/>
          </a:solidFill>
          <a:latin typeface="+mj-lt"/>
          <a:ea typeface="+mj-ea"/>
          <a:cs typeface="+mj-cs"/>
        </a:defRPr>
      </a:lvl1pPr>
      <a:lvl2pPr marL="455613" indent="-455613" algn="l" rtl="0" fontAlgn="base">
        <a:lnSpc>
          <a:spcPct val="90000"/>
        </a:lnSpc>
        <a:spcBef>
          <a:spcPct val="0"/>
        </a:spcBef>
        <a:spcAft>
          <a:spcPct val="0"/>
        </a:spcAft>
        <a:buClr>
          <a:srgbClr val="ADADAD"/>
        </a:buClr>
        <a:defRPr sz="2400" b="1">
          <a:solidFill>
            <a:schemeClr val="tx2"/>
          </a:solidFill>
          <a:latin typeface="Arial" charset="0"/>
        </a:defRPr>
      </a:lvl2pPr>
      <a:lvl3pPr marL="455613" indent="-455613" algn="l" rtl="0" fontAlgn="base">
        <a:lnSpc>
          <a:spcPct val="90000"/>
        </a:lnSpc>
        <a:spcBef>
          <a:spcPct val="0"/>
        </a:spcBef>
        <a:spcAft>
          <a:spcPct val="0"/>
        </a:spcAft>
        <a:buClr>
          <a:srgbClr val="ADADAD"/>
        </a:buClr>
        <a:defRPr sz="2400" b="1">
          <a:solidFill>
            <a:schemeClr val="tx2"/>
          </a:solidFill>
          <a:latin typeface="Arial" charset="0"/>
        </a:defRPr>
      </a:lvl3pPr>
      <a:lvl4pPr marL="455613" indent="-455613" algn="l" rtl="0" fontAlgn="base">
        <a:lnSpc>
          <a:spcPct val="90000"/>
        </a:lnSpc>
        <a:spcBef>
          <a:spcPct val="0"/>
        </a:spcBef>
        <a:spcAft>
          <a:spcPct val="0"/>
        </a:spcAft>
        <a:buClr>
          <a:srgbClr val="ADADAD"/>
        </a:buClr>
        <a:defRPr sz="2400" b="1">
          <a:solidFill>
            <a:schemeClr val="tx2"/>
          </a:solidFill>
          <a:latin typeface="Arial" charset="0"/>
        </a:defRPr>
      </a:lvl4pPr>
      <a:lvl5pPr marL="455613" indent="-455613" algn="l" rtl="0" fontAlgn="base">
        <a:lnSpc>
          <a:spcPct val="90000"/>
        </a:lnSpc>
        <a:spcBef>
          <a:spcPct val="0"/>
        </a:spcBef>
        <a:spcAft>
          <a:spcPct val="0"/>
        </a:spcAft>
        <a:buClr>
          <a:srgbClr val="ADADAD"/>
        </a:buClr>
        <a:defRPr sz="2400" b="1">
          <a:solidFill>
            <a:schemeClr val="tx2"/>
          </a:solidFill>
          <a:latin typeface="Arial" charset="0"/>
        </a:defRPr>
      </a:lvl5pPr>
      <a:lvl6pPr marL="912813" indent="-455613" algn="l" rtl="0" fontAlgn="base">
        <a:lnSpc>
          <a:spcPct val="90000"/>
        </a:lnSpc>
        <a:spcBef>
          <a:spcPct val="0"/>
        </a:spcBef>
        <a:spcAft>
          <a:spcPct val="0"/>
        </a:spcAft>
        <a:buClr>
          <a:srgbClr val="ADADAD"/>
        </a:buClr>
        <a:defRPr sz="2400" b="1">
          <a:solidFill>
            <a:schemeClr val="tx2"/>
          </a:solidFill>
          <a:latin typeface="Arial" charset="0"/>
        </a:defRPr>
      </a:lvl6pPr>
      <a:lvl7pPr marL="1370013" indent="-455613" algn="l" rtl="0" fontAlgn="base">
        <a:lnSpc>
          <a:spcPct val="90000"/>
        </a:lnSpc>
        <a:spcBef>
          <a:spcPct val="0"/>
        </a:spcBef>
        <a:spcAft>
          <a:spcPct val="0"/>
        </a:spcAft>
        <a:buClr>
          <a:srgbClr val="ADADAD"/>
        </a:buClr>
        <a:defRPr sz="2400" b="1">
          <a:solidFill>
            <a:schemeClr val="tx2"/>
          </a:solidFill>
          <a:latin typeface="Arial" charset="0"/>
        </a:defRPr>
      </a:lvl7pPr>
      <a:lvl8pPr marL="1827213" indent="-455613" algn="l" rtl="0" fontAlgn="base">
        <a:lnSpc>
          <a:spcPct val="90000"/>
        </a:lnSpc>
        <a:spcBef>
          <a:spcPct val="0"/>
        </a:spcBef>
        <a:spcAft>
          <a:spcPct val="0"/>
        </a:spcAft>
        <a:buClr>
          <a:srgbClr val="ADADAD"/>
        </a:buClr>
        <a:defRPr sz="2400" b="1">
          <a:solidFill>
            <a:schemeClr val="tx2"/>
          </a:solidFill>
          <a:latin typeface="Arial" charset="0"/>
        </a:defRPr>
      </a:lvl8pPr>
      <a:lvl9pPr marL="2284413" indent="-455613" algn="l" rtl="0" fontAlgn="base">
        <a:lnSpc>
          <a:spcPct val="90000"/>
        </a:lnSpc>
        <a:spcBef>
          <a:spcPct val="0"/>
        </a:spcBef>
        <a:spcAft>
          <a:spcPct val="0"/>
        </a:spcAft>
        <a:buClr>
          <a:srgbClr val="ADADAD"/>
        </a:buClr>
        <a:defRPr sz="2400" b="1">
          <a:solidFill>
            <a:schemeClr val="tx2"/>
          </a:solidFill>
          <a:latin typeface="Arial" charset="0"/>
        </a:defRPr>
      </a:lvl9pPr>
    </p:titleStyle>
    <p:bodyStyle>
      <a:lvl1pPr algn="l" rtl="0" fontAlgn="base">
        <a:lnSpc>
          <a:spcPct val="90000"/>
        </a:lnSpc>
        <a:spcBef>
          <a:spcPct val="50000"/>
        </a:spcBef>
        <a:spcAft>
          <a:spcPct val="0"/>
        </a:spcAft>
        <a:buSzPct val="80000"/>
        <a:defRPr sz="2000">
          <a:solidFill>
            <a:schemeClr val="tx1"/>
          </a:solidFill>
          <a:latin typeface="+mn-lt"/>
          <a:ea typeface="+mn-ea"/>
          <a:cs typeface="+mn-cs"/>
        </a:defRPr>
      </a:lvl1pPr>
      <a:lvl2pPr marL="673100" indent="-150813" algn="l" rtl="0" fontAlgn="base">
        <a:spcBef>
          <a:spcPct val="20000"/>
        </a:spcBef>
        <a:spcAft>
          <a:spcPct val="0"/>
        </a:spcAft>
        <a:buClr>
          <a:srgbClr val="B8BEC0"/>
        </a:buClr>
        <a:buSzPct val="110000"/>
        <a:defRPr sz="1700">
          <a:solidFill>
            <a:schemeClr val="tx1"/>
          </a:solidFill>
          <a:latin typeface="+mn-lt"/>
        </a:defRPr>
      </a:lvl2pPr>
      <a:lvl3pPr marL="987425" indent="-152400" algn="l" rtl="0" fontAlgn="base">
        <a:spcBef>
          <a:spcPct val="20000"/>
        </a:spcBef>
        <a:spcAft>
          <a:spcPct val="0"/>
        </a:spcAft>
        <a:buClr>
          <a:srgbClr val="B0B8BA"/>
        </a:buClr>
        <a:buChar char="•"/>
        <a:defRPr sz="1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33363" algn="l" rtl="0" fontAlgn="base">
        <a:spcBef>
          <a:spcPct val="20000"/>
        </a:spcBef>
        <a:spcAft>
          <a:spcPct val="0"/>
        </a:spcAft>
        <a:buChar char="»"/>
        <a:defRPr sz="2000">
          <a:solidFill>
            <a:schemeClr val="tx1"/>
          </a:solidFill>
          <a:latin typeface="+mn-lt"/>
        </a:defRPr>
      </a:lvl5pPr>
      <a:lvl6pPr marL="2514600" indent="-233363" algn="l" rtl="0" fontAlgn="base">
        <a:spcBef>
          <a:spcPct val="20000"/>
        </a:spcBef>
        <a:spcAft>
          <a:spcPct val="0"/>
        </a:spcAft>
        <a:buChar char="»"/>
        <a:defRPr sz="2000">
          <a:solidFill>
            <a:schemeClr val="tx1"/>
          </a:solidFill>
          <a:latin typeface="+mn-lt"/>
        </a:defRPr>
      </a:lvl6pPr>
      <a:lvl7pPr marL="2971800" indent="-233363" algn="l" rtl="0" fontAlgn="base">
        <a:spcBef>
          <a:spcPct val="20000"/>
        </a:spcBef>
        <a:spcAft>
          <a:spcPct val="0"/>
        </a:spcAft>
        <a:buChar char="»"/>
        <a:defRPr sz="2000">
          <a:solidFill>
            <a:schemeClr val="tx1"/>
          </a:solidFill>
          <a:latin typeface="+mn-lt"/>
        </a:defRPr>
      </a:lvl7pPr>
      <a:lvl8pPr marL="3429000" indent="-233363" algn="l" rtl="0" fontAlgn="base">
        <a:spcBef>
          <a:spcPct val="20000"/>
        </a:spcBef>
        <a:spcAft>
          <a:spcPct val="0"/>
        </a:spcAft>
        <a:buChar char="»"/>
        <a:defRPr sz="2000">
          <a:solidFill>
            <a:schemeClr val="tx1"/>
          </a:solidFill>
          <a:latin typeface="+mn-lt"/>
        </a:defRPr>
      </a:lvl8pPr>
      <a:lvl9pPr marL="3886200" indent="-233363"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tudieren-in-niedersachsen.de/" TargetMode="External"/><Relationship Id="rId1" Type="http://schemas.openxmlformats.org/officeDocument/2006/relationships/slideLayout" Target="../slideLayouts/slideLayout43.xml"/><Relationship Id="rId5" Type="http://schemas.openxmlformats.org/officeDocument/2006/relationships/image" Target="../media/image20.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hyperlink" Target="http://kursnet-finden.arbeitsagentur.de/kurs/index.jsp" TargetMode="External"/><Relationship Id="rId7" Type="http://schemas.openxmlformats.org/officeDocument/2006/relationships/hyperlink" Target="http://www.hochschulkompass.de/home.html" TargetMode="External"/><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image" Target="../media/image22.png"/><Relationship Id="rId11" Type="http://schemas.openxmlformats.org/officeDocument/2006/relationships/image" Target="../media/image25.jpeg"/><Relationship Id="rId5" Type="http://schemas.openxmlformats.org/officeDocument/2006/relationships/hyperlink" Target="http://www.studienwahl.de/index.htm" TargetMode="External"/><Relationship Id="rId10" Type="http://schemas.openxmlformats.org/officeDocument/2006/relationships/image" Target="../media/image24.gif"/><Relationship Id="rId4" Type="http://schemas.openxmlformats.org/officeDocument/2006/relationships/image" Target="../media/image21.jpeg"/><Relationship Id="rId9" Type="http://schemas.openxmlformats.org/officeDocument/2006/relationships/hyperlink" Target="http://studieren.de/"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kursnet-finden.arbeitsagentur.de/kurs/index.jsp" TargetMode="External"/><Relationship Id="rId18" Type="http://schemas.openxmlformats.org/officeDocument/2006/relationships/image" Target="../media/image32.png"/><Relationship Id="rId3" Type="http://schemas.openxmlformats.org/officeDocument/2006/relationships/image" Target="../media/image26.png"/><Relationship Id="rId21" Type="http://schemas.openxmlformats.org/officeDocument/2006/relationships/image" Target="../media/image34.gif"/><Relationship Id="rId7" Type="http://schemas.openxmlformats.org/officeDocument/2006/relationships/hyperlink" Target="http://www.studienwahl.de/index.htm" TargetMode="External"/><Relationship Id="rId12" Type="http://schemas.openxmlformats.org/officeDocument/2006/relationships/image" Target="../media/image24.gif"/><Relationship Id="rId17" Type="http://schemas.openxmlformats.org/officeDocument/2006/relationships/hyperlink" Target="http://www.bafoeg.bmbf.de/index.php" TargetMode="External"/><Relationship Id="rId25" Type="http://schemas.openxmlformats.org/officeDocument/2006/relationships/image" Target="../media/image20.png"/><Relationship Id="rId2" Type="http://schemas.openxmlformats.org/officeDocument/2006/relationships/notesSlide" Target="../notesSlides/notesSlide13.xml"/><Relationship Id="rId16" Type="http://schemas.openxmlformats.org/officeDocument/2006/relationships/image" Target="../media/image31.gif"/><Relationship Id="rId20" Type="http://schemas.openxmlformats.org/officeDocument/2006/relationships/hyperlink" Target="http://www.explorix.de/" TargetMode="External"/><Relationship Id="rId1" Type="http://schemas.openxmlformats.org/officeDocument/2006/relationships/slideLayout" Target="../slideLayouts/slideLayout56.xml"/><Relationship Id="rId6" Type="http://schemas.openxmlformats.org/officeDocument/2006/relationships/image" Target="../media/image28.png"/><Relationship Id="rId11" Type="http://schemas.openxmlformats.org/officeDocument/2006/relationships/hyperlink" Target="http://studieren.de/" TargetMode="External"/><Relationship Id="rId24" Type="http://schemas.openxmlformats.org/officeDocument/2006/relationships/slide" Target="slide2.xml"/><Relationship Id="rId5" Type="http://schemas.openxmlformats.org/officeDocument/2006/relationships/image" Target="../media/image27.png"/><Relationship Id="rId15" Type="http://schemas.openxmlformats.org/officeDocument/2006/relationships/hyperlink" Target="http://www.bmbf.de/" TargetMode="External"/><Relationship Id="rId23" Type="http://schemas.openxmlformats.org/officeDocument/2006/relationships/image" Target="../media/image35.jpeg"/><Relationship Id="rId10" Type="http://schemas.openxmlformats.org/officeDocument/2006/relationships/image" Target="../media/image23.gif"/><Relationship Id="rId19" Type="http://schemas.openxmlformats.org/officeDocument/2006/relationships/image" Target="../media/image33.png"/><Relationship Id="rId4" Type="http://schemas.openxmlformats.org/officeDocument/2006/relationships/hyperlink" Target="http://www.abi-magazin.de/index.htm" TargetMode="External"/><Relationship Id="rId9" Type="http://schemas.openxmlformats.org/officeDocument/2006/relationships/hyperlink" Target="http://www.hochschulkompass.de/home.html" TargetMode="External"/><Relationship Id="rId14" Type="http://schemas.openxmlformats.org/officeDocument/2006/relationships/image" Target="../media/image30.jpeg"/><Relationship Id="rId22" Type="http://schemas.openxmlformats.org/officeDocument/2006/relationships/hyperlink" Target="http://www.berufswahl-regional.de/index.ph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58.xml"/><Relationship Id="rId6" Type="http://schemas.openxmlformats.org/officeDocument/2006/relationships/image" Target="../media/image39.gif"/><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7.jpeg"/><Relationship Id="rId7" Type="http://schemas.openxmlformats.org/officeDocument/2006/relationships/slide" Target="slide74.xml"/><Relationship Id="rId2" Type="http://schemas.openxmlformats.org/officeDocument/2006/relationships/slide" Target="slide47.xml"/><Relationship Id="rId1" Type="http://schemas.openxmlformats.org/officeDocument/2006/relationships/slideLayout" Target="../slideLayouts/slideLayout23.xml"/><Relationship Id="rId6" Type="http://schemas.openxmlformats.org/officeDocument/2006/relationships/slide" Target="slide3.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55.xml"/><Relationship Id="rId9" Type="http://schemas.openxmlformats.org/officeDocument/2006/relationships/slide" Target="slide7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hyperlink" Target="http://www.hochschulstart.de/index.php?id=17" TargetMode="External"/><Relationship Id="rId2" Type="http://schemas.openxmlformats.org/officeDocument/2006/relationships/notesSlide" Target="../notesSlides/notesSlide17.xml"/><Relationship Id="rId1" Type="http://schemas.openxmlformats.org/officeDocument/2006/relationships/slideLayout" Target="../slideLayouts/slideLayout58.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8.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3" Type="http://schemas.openxmlformats.org/officeDocument/2006/relationships/hyperlink" Target="http://www.hochschulstart.de/index.php?id=17" TargetMode="External"/><Relationship Id="rId2" Type="http://schemas.openxmlformats.org/officeDocument/2006/relationships/notesSlide" Target="../notesSlides/notesSlide21.xml"/><Relationship Id="rId1" Type="http://schemas.openxmlformats.org/officeDocument/2006/relationships/slideLayout" Target="../slideLayouts/slideLayout58.xml"/><Relationship Id="rId4" Type="http://schemas.openxmlformats.org/officeDocument/2006/relationships/image" Target="../media/image45.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auswahlgrenzen.de/" TargetMode="External"/><Relationship Id="rId7"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58.xml"/><Relationship Id="rId6" Type="http://schemas.openxmlformats.org/officeDocument/2006/relationships/image" Target="../media/image48.png"/><Relationship Id="rId5" Type="http://schemas.openxmlformats.org/officeDocument/2006/relationships/hyperlink" Target="http://www.nc-werte.info/" TargetMode="Externa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69.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51.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3.emf"/><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52.png"/><Relationship Id="rId5" Type="http://schemas.openxmlformats.org/officeDocument/2006/relationships/oleObject" Target="../embeddings/oleObject2.bin"/><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4.emf"/><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image" Target="../media/image52.png"/><Relationship Id="rId5" Type="http://schemas.openxmlformats.org/officeDocument/2006/relationships/oleObject" Target="../embeddings/oleObject3.bin"/><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5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61.png"/><Relationship Id="rId5" Type="http://schemas.openxmlformats.org/officeDocument/2006/relationships/hyperlink" Target="http://www.dhbw-ravensburg.de/de/" TargetMode="Externa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3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www.ba-goettingen.d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hyperlink" Target="http://www.hawk-hhg.de/naturwissenschaften/104897.php" TargetMode="External"/><Relationship Id="rId4" Type="http://schemas.openxmlformats.org/officeDocument/2006/relationships/image" Target="../media/image67.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5.png"/><Relationship Id="rId7"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23.xml"/><Relationship Id="rId6" Type="http://schemas.openxmlformats.org/officeDocument/2006/relationships/hyperlink" Target="http://www.arbeitsagentur.de/" TargetMode="External"/><Relationship Id="rId5" Type="http://schemas.openxmlformats.org/officeDocument/2006/relationships/image" Target="../media/image69.png"/><Relationship Id="rId10" Type="http://schemas.openxmlformats.org/officeDocument/2006/relationships/image" Target="../media/image20.png"/><Relationship Id="rId4" Type="http://schemas.openxmlformats.org/officeDocument/2006/relationships/hyperlink" Target="http://www.ausbildung-plus.de/" TargetMode="External"/><Relationship Id="rId9" Type="http://schemas.openxmlformats.org/officeDocument/2006/relationships/slide" Target="slide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3.xml"/></Relationships>
</file>

<file path=ppt/slides/_rels/slide4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mwk.niedersachsen.de/live/live.php?navigation_id=6284&amp;article_id=19107&amp;_psmand=19"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image" Target="../media/image13.jpe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75.emf"/><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1.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9.xml"/><Relationship Id="rId1" Type="http://schemas.openxmlformats.org/officeDocument/2006/relationships/slideLayout" Target="../slideLayouts/slideLayout72.xml"/><Relationship Id="rId5" Type="http://schemas.openxmlformats.org/officeDocument/2006/relationships/hyperlink" Target="http://www.studentenwerk-goettingen.de/bafoeg.html" TargetMode="External"/><Relationship Id="rId4" Type="http://schemas.openxmlformats.org/officeDocument/2006/relationships/image" Target="../media/image78.jpeg"/></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0.xml"/><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1.xml"/><Relationship Id="rId1" Type="http://schemas.openxmlformats.org/officeDocument/2006/relationships/slideLayout" Target="../slideLayouts/slideLayout73.xml"/><Relationship Id="rId5" Type="http://schemas.openxmlformats.org/officeDocument/2006/relationships/image" Target="../media/image20.png"/><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59.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notesSlide" Target="../notesSlides/notesSlide52.xml"/><Relationship Id="rId1" Type="http://schemas.openxmlformats.org/officeDocument/2006/relationships/slideLayout" Target="../slideLayouts/slideLayout73.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gif"/><Relationship Id="rId9" Type="http://schemas.openxmlformats.org/officeDocument/2006/relationships/image" Target="../media/image8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3" Type="http://schemas.openxmlformats.org/officeDocument/2006/relationships/hyperlink" Target="http://www.daad.de/" TargetMode="External"/><Relationship Id="rId2" Type="http://schemas.openxmlformats.org/officeDocument/2006/relationships/image" Target="../media/image87.png"/><Relationship Id="rId1" Type="http://schemas.openxmlformats.org/officeDocument/2006/relationships/slideLayout" Target="../slideLayouts/slideLayout77.xml"/><Relationship Id="rId4" Type="http://schemas.openxmlformats.org/officeDocument/2006/relationships/image" Target="../media/image88.png"/></Relationships>
</file>

<file path=ppt/slides/_rels/slide6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notesSlide" Target="../notesSlides/notesSlide53.xml"/><Relationship Id="rId1" Type="http://schemas.openxmlformats.org/officeDocument/2006/relationships/slideLayout" Target="../slideLayouts/slideLayout73.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gif"/><Relationship Id="rId9" Type="http://schemas.openxmlformats.org/officeDocument/2006/relationships/image" Target="../media/image86.jpeg"/></Relationships>
</file>

<file path=ppt/slides/_rels/slide6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www.hochschulkompass.de/" TargetMode="External"/><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4.xml"/><Relationship Id="rId1" Type="http://schemas.openxmlformats.org/officeDocument/2006/relationships/slideLayout" Target="../slideLayouts/slideLayout73.xml"/><Relationship Id="rId6" Type="http://schemas.openxmlformats.org/officeDocument/2006/relationships/image" Target="../media/image93.jpeg"/><Relationship Id="rId5" Type="http://schemas.openxmlformats.org/officeDocument/2006/relationships/image" Target="../media/image5.png"/><Relationship Id="rId4" Type="http://schemas.openxmlformats.org/officeDocument/2006/relationships/image" Target="../media/image92.jpeg"/></Relationships>
</file>

<file path=ppt/slides/_rels/slide6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hyperlink" Target="http://www.explorix.de/" TargetMode="External"/><Relationship Id="rId7" Type="http://schemas.openxmlformats.org/officeDocument/2006/relationships/image" Target="../media/image95.jpeg"/><Relationship Id="rId2" Type="http://schemas.openxmlformats.org/officeDocument/2006/relationships/notesSlide" Target="../notesSlides/notesSlide55.xml"/><Relationship Id="rId1" Type="http://schemas.openxmlformats.org/officeDocument/2006/relationships/slideLayout" Target="../slideLayouts/slideLayout87.xml"/><Relationship Id="rId6" Type="http://schemas.openxmlformats.org/officeDocument/2006/relationships/image" Target="../media/image94.gif"/><Relationship Id="rId5" Type="http://schemas.openxmlformats.org/officeDocument/2006/relationships/hyperlink" Target="http://www.geva-institut.de/index.html" TargetMode="External"/><Relationship Id="rId4" Type="http://schemas.openxmlformats.org/officeDocument/2006/relationships/image" Target="../media/image34.gi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3.xml"/></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9.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0.xml"/><Relationship Id="rId1" Type="http://schemas.openxmlformats.org/officeDocument/2006/relationships/slideLayout" Target="../slideLayouts/slideLayout73.xml"/></Relationships>
</file>

<file path=ppt/slides/_rels/slide7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1.xml"/><Relationship Id="rId1" Type="http://schemas.openxmlformats.org/officeDocument/2006/relationships/slideLayout" Target="../slideLayouts/slideLayout7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8.xml"/></Relationships>
</file>

<file path=ppt/slides/_rels/slide73.xml.rels><?xml version="1.0" encoding="UTF-8" standalone="yes"?>
<Relationships xmlns="http://schemas.openxmlformats.org/package/2006/relationships"><Relationship Id="rId3" Type="http://schemas.openxmlformats.org/officeDocument/2006/relationships/hyperlink" Target="http://www.berufswahl-regional.de/" TargetMode="External"/><Relationship Id="rId7"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75.xml"/><Relationship Id="rId6" Type="http://schemas.openxmlformats.org/officeDocument/2006/relationships/slide" Target="slide2.xml"/><Relationship Id="rId5" Type="http://schemas.openxmlformats.org/officeDocument/2006/relationships/image" Target="../media/image101.png"/><Relationship Id="rId4" Type="http://schemas.openxmlformats.org/officeDocument/2006/relationships/image" Target="../media/image100.jpeg"/></Relationships>
</file>

<file path=ppt/slides/_rels/slide7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2.jpeg"/><Relationship Id="rId7" Type="http://schemas.openxmlformats.org/officeDocument/2006/relationships/slide" Target="slide2.xml"/><Relationship Id="rId2" Type="http://schemas.openxmlformats.org/officeDocument/2006/relationships/notesSlide" Target="../notesSlides/notesSlide64.xml"/><Relationship Id="rId1" Type="http://schemas.openxmlformats.org/officeDocument/2006/relationships/slideLayout" Target="../slideLayouts/slideLayout73.xml"/><Relationship Id="rId6" Type="http://schemas.openxmlformats.org/officeDocument/2006/relationships/image" Target="../media/image103.jpeg"/><Relationship Id="rId5" Type="http://schemas.openxmlformats.org/officeDocument/2006/relationships/hyperlink" Target="http://www.uni-goettingen.de/" TargetMode="External"/><Relationship Id="rId4" Type="http://schemas.openxmlformats.org/officeDocument/2006/relationships/hyperlink" Target="mailto:infoline-studium@uni-goettingen.d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1995" y="4791577"/>
            <a:ext cx="4572005" cy="1107996"/>
          </a:xfrm>
        </p:spPr>
        <p:txBody>
          <a:bodyPr/>
          <a:lstStyle/>
          <a:p>
            <a:pPr algn="l" defTabSz="916523">
              <a:lnSpc>
                <a:spcPct val="100000"/>
              </a:lnSpc>
              <a:spcBef>
                <a:spcPts val="1200"/>
              </a:spcBef>
            </a:pPr>
            <a:r>
              <a:rPr lang="de-DE" sz="3600" b="1" dirty="0" smtClean="0"/>
              <a:t>Rund ums Studium</a:t>
            </a:r>
            <a:endParaRPr lang="de-DE" sz="3600" b="1" dirty="0"/>
          </a:p>
        </p:txBody>
      </p:sp>
      <p:sp>
        <p:nvSpPr>
          <p:cNvPr id="36868" name="Rectangle 4"/>
          <p:cNvSpPr>
            <a:spLocks noChangeArrowheads="1"/>
          </p:cNvSpPr>
          <p:nvPr/>
        </p:nvSpPr>
        <p:spPr bwMode="auto">
          <a:xfrm>
            <a:off x="360000" y="1250950"/>
            <a:ext cx="6402387" cy="192088"/>
          </a:xfrm>
          <a:prstGeom prst="rect">
            <a:avLst/>
          </a:prstGeom>
          <a:noFill/>
          <a:ln w="9525">
            <a:noFill/>
            <a:miter lim="800000"/>
            <a:headEnd/>
            <a:tailEnd/>
          </a:ln>
          <a:effectLst/>
        </p:spPr>
        <p:txBody>
          <a:bodyPr lIns="0" tIns="0" rIns="0" bIns="0">
            <a:spAutoFit/>
          </a:bodyPr>
          <a:lstStyle/>
          <a:p>
            <a:pPr defTabSz="913352" fontAlgn="base">
              <a:lnSpc>
                <a:spcPct val="90000"/>
              </a:lnSpc>
              <a:spcBef>
                <a:spcPct val="0"/>
              </a:spcBef>
              <a:spcAft>
                <a:spcPct val="0"/>
              </a:spcAft>
            </a:pPr>
            <a:r>
              <a:rPr lang="de-DE" sz="1400" dirty="0">
                <a:solidFill>
                  <a:srgbClr val="FFFFFF"/>
                </a:solidFill>
              </a:rPr>
              <a:t>Markus Bremer, 06.Mai.2014</a:t>
            </a:r>
          </a:p>
        </p:txBody>
      </p:sp>
      <p:sp>
        <p:nvSpPr>
          <p:cNvPr id="2" name="Textfeld 1"/>
          <p:cNvSpPr txBox="1"/>
          <p:nvPr/>
        </p:nvSpPr>
        <p:spPr>
          <a:xfrm>
            <a:off x="251524" y="385500"/>
            <a:ext cx="6696740" cy="446226"/>
          </a:xfrm>
          <a:prstGeom prst="rect">
            <a:avLst/>
          </a:prstGeom>
          <a:noFill/>
        </p:spPr>
        <p:txBody>
          <a:bodyPr wrap="square" lIns="91385" tIns="45695" rIns="91385" bIns="45695" rtlCol="0">
            <a:spAutoFit/>
          </a:bodyPr>
          <a:lstStyle/>
          <a:p>
            <a:pPr defTabSz="913876"/>
            <a:r>
              <a:rPr lang="de-DE" sz="2300" dirty="0" smtClean="0">
                <a:solidFill>
                  <a:srgbClr val="FFFFFF"/>
                </a:solidFill>
              </a:rPr>
              <a:t>Wie bewerben? Wo informieren? Wie finanzieren </a:t>
            </a:r>
            <a:endParaRPr lang="de-DE" sz="2300" dirty="0">
              <a:solidFill>
                <a:srgbClr val="FFFFFF"/>
              </a:solidFill>
            </a:endParaRPr>
          </a:p>
        </p:txBody>
      </p:sp>
    </p:spTree>
    <p:extLst>
      <p:ext uri="{BB962C8B-B14F-4D97-AF65-F5344CB8AC3E}">
        <p14:creationId xmlns:p14="http://schemas.microsoft.com/office/powerpoint/2010/main" val="4205179544"/>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sp>
        <p:nvSpPr>
          <p:cNvPr id="72707" name="Titel 1"/>
          <p:cNvSpPr>
            <a:spLocks noGrp="1"/>
          </p:cNvSpPr>
          <p:nvPr>
            <p:ph type="title"/>
          </p:nvPr>
        </p:nvSpPr>
        <p:spPr>
          <a:xfrm>
            <a:off x="490538" y="692150"/>
            <a:ext cx="7897812" cy="609600"/>
          </a:xfrm>
        </p:spPr>
        <p:txBody>
          <a:bodyPr/>
          <a:lstStyle/>
          <a:p>
            <a:r>
              <a:rPr lang="de-DE" sz="2200" smtClean="0"/>
              <a:t>Ausbildung + Studienmöglichkeiten an der Uni Oldenburg</a:t>
            </a:r>
          </a:p>
        </p:txBody>
      </p:sp>
      <p:graphicFrame>
        <p:nvGraphicFramePr>
          <p:cNvPr id="6" name="Tabelle 5"/>
          <p:cNvGraphicFramePr>
            <a:graphicFrameLocks noGrp="1"/>
          </p:cNvGraphicFramePr>
          <p:nvPr/>
        </p:nvGraphicFramePr>
        <p:xfrm>
          <a:off x="971550" y="2046288"/>
          <a:ext cx="6985000" cy="2930725"/>
        </p:xfrm>
        <a:graphic>
          <a:graphicData uri="http://schemas.openxmlformats.org/drawingml/2006/table">
            <a:tbl>
              <a:tblPr firstRow="1" bandRow="1">
                <a:tableStyleId>{5C22544A-7EE6-4342-B048-85BDC9FD1C3A}</a:tableStyleId>
              </a:tblPr>
              <a:tblGrid>
                <a:gridCol w="3492500"/>
                <a:gridCol w="3492500"/>
              </a:tblGrid>
              <a:tr h="639976">
                <a:tc>
                  <a:txBody>
                    <a:bodyPr/>
                    <a:lstStyle/>
                    <a:p>
                      <a:r>
                        <a:rPr lang="de-DE" sz="1800" dirty="0" smtClean="0"/>
                        <a:t>Ausbildungsberuf</a:t>
                      </a:r>
                      <a:endParaRPr lang="de-DE" sz="1800" dirty="0"/>
                    </a:p>
                  </a:txBody>
                  <a:tcPr marL="91443" marR="91443" marT="45693" marB="45693"/>
                </a:tc>
                <a:tc>
                  <a:txBody>
                    <a:bodyPr/>
                    <a:lstStyle/>
                    <a:p>
                      <a:r>
                        <a:rPr lang="de-DE" sz="1800" dirty="0" smtClean="0"/>
                        <a:t>Mögliche Bachelorstudiengänge</a:t>
                      </a:r>
                      <a:endParaRPr lang="de-DE" sz="1800" dirty="0"/>
                    </a:p>
                  </a:txBody>
                  <a:tcPr marL="91443" marR="91443" marT="45693" marB="45693"/>
                </a:tc>
              </a:tr>
              <a:tr h="639976">
                <a:tc>
                  <a:txBody>
                    <a:bodyPr/>
                    <a:lstStyle/>
                    <a:p>
                      <a:r>
                        <a:rPr lang="de-DE" sz="1800" dirty="0" smtClean="0"/>
                        <a:t>Bäcker, Maurer,</a:t>
                      </a:r>
                      <a:r>
                        <a:rPr lang="de-DE" sz="1800" baseline="0" dirty="0" smtClean="0"/>
                        <a:t> Glasbläser, Koch, Speiseeishersteller</a:t>
                      </a:r>
                      <a:endParaRPr lang="de-DE" sz="1800" dirty="0"/>
                    </a:p>
                  </a:txBody>
                  <a:tcPr marL="91443" marR="91443" marT="45693" marB="45693"/>
                </a:tc>
                <a:tc>
                  <a:txBody>
                    <a:bodyPr/>
                    <a:lstStyle/>
                    <a:p>
                      <a:r>
                        <a:rPr lang="de-DE" sz="1800" dirty="0" smtClean="0"/>
                        <a:t>Chemie</a:t>
                      </a:r>
                      <a:endParaRPr lang="de-DE" sz="1800" dirty="0"/>
                    </a:p>
                  </a:txBody>
                  <a:tcPr marL="91443" marR="91443" marT="45693" marB="45693"/>
                </a:tc>
              </a:tr>
              <a:tr h="639976">
                <a:tc>
                  <a:txBody>
                    <a:bodyPr/>
                    <a:lstStyle/>
                    <a:p>
                      <a:r>
                        <a:rPr lang="de-DE" sz="1800" dirty="0" smtClean="0"/>
                        <a:t>Buchhändler,</a:t>
                      </a:r>
                      <a:r>
                        <a:rPr lang="de-DE" sz="1800" baseline="0" dirty="0" smtClean="0"/>
                        <a:t> Hörgeräteakustiker</a:t>
                      </a:r>
                      <a:endParaRPr lang="de-DE" sz="1800" dirty="0"/>
                    </a:p>
                  </a:txBody>
                  <a:tcPr marL="91443" marR="91443" marT="45693" marB="45693"/>
                </a:tc>
                <a:tc>
                  <a:txBody>
                    <a:bodyPr/>
                    <a:lstStyle/>
                    <a:p>
                      <a:r>
                        <a:rPr lang="de-DE" sz="1800" dirty="0" smtClean="0"/>
                        <a:t>Germanistik</a:t>
                      </a:r>
                      <a:endParaRPr lang="de-DE" sz="1800" dirty="0"/>
                    </a:p>
                  </a:txBody>
                  <a:tcPr marL="91443" marR="91443" marT="45693" marB="45693"/>
                </a:tc>
              </a:tr>
              <a:tr h="639976">
                <a:tc>
                  <a:txBody>
                    <a:bodyPr/>
                    <a:lstStyle/>
                    <a:p>
                      <a:r>
                        <a:rPr lang="de-DE" sz="1800" dirty="0" smtClean="0"/>
                        <a:t>Holzblasinstrumentenmacher, Musikfachhändler</a:t>
                      </a:r>
                      <a:endParaRPr lang="de-DE" sz="1800" dirty="0"/>
                    </a:p>
                  </a:txBody>
                  <a:tcPr marL="91443" marR="91443" marT="45693" marB="45693"/>
                </a:tc>
                <a:tc>
                  <a:txBody>
                    <a:bodyPr/>
                    <a:lstStyle/>
                    <a:p>
                      <a:r>
                        <a:rPr lang="de-DE" sz="1800" dirty="0" smtClean="0"/>
                        <a:t>Musik</a:t>
                      </a:r>
                      <a:endParaRPr lang="de-DE" sz="1800" dirty="0"/>
                    </a:p>
                  </a:txBody>
                  <a:tcPr marL="91443" marR="91443" marT="45693" marB="45693"/>
                </a:tc>
              </a:tr>
              <a:tr h="370621">
                <a:tc>
                  <a:txBody>
                    <a:bodyPr/>
                    <a:lstStyle/>
                    <a:p>
                      <a:r>
                        <a:rPr lang="de-DE" sz="1800" dirty="0" smtClean="0"/>
                        <a:t>Kaufmann im</a:t>
                      </a:r>
                      <a:r>
                        <a:rPr lang="de-DE" sz="1800" baseline="0" dirty="0" smtClean="0"/>
                        <a:t> Einzelhandel</a:t>
                      </a:r>
                      <a:endParaRPr lang="de-DE" sz="1800" dirty="0"/>
                    </a:p>
                  </a:txBody>
                  <a:tcPr marL="91443" marR="91443" marT="45693" marB="45693"/>
                </a:tc>
                <a:tc>
                  <a:txBody>
                    <a:bodyPr/>
                    <a:lstStyle/>
                    <a:p>
                      <a:r>
                        <a:rPr lang="de-DE" sz="1800" dirty="0" smtClean="0"/>
                        <a:t>BWL, Lehramt Berufsschule</a:t>
                      </a:r>
                      <a:endParaRPr lang="de-DE" sz="1800" dirty="0"/>
                    </a:p>
                  </a:txBody>
                  <a:tcPr marL="91443" marR="91443" marT="45693" marB="45693"/>
                </a:tc>
              </a:tr>
            </a:tbl>
          </a:graphicData>
        </a:graphic>
      </p:graphicFrame>
    </p:spTree>
    <p:extLst>
      <p:ext uri="{BB962C8B-B14F-4D97-AF65-F5344CB8AC3E}">
        <p14:creationId xmlns:p14="http://schemas.microsoft.com/office/powerpoint/2010/main" val="3738096649"/>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sp>
        <p:nvSpPr>
          <p:cNvPr id="73731" name="Text Box 59"/>
          <p:cNvSpPr txBox="1">
            <a:spLocks noChangeArrowheads="1"/>
          </p:cNvSpPr>
          <p:nvPr/>
        </p:nvSpPr>
        <p:spPr bwMode="auto">
          <a:xfrm>
            <a:off x="2016125" y="3768725"/>
            <a:ext cx="13668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Berufsabschluss</a:t>
            </a:r>
          </a:p>
        </p:txBody>
      </p:sp>
      <p:sp>
        <p:nvSpPr>
          <p:cNvPr id="73732" name="Text Box 90"/>
          <p:cNvSpPr txBox="1">
            <a:spLocks noChangeArrowheads="1"/>
          </p:cNvSpPr>
          <p:nvPr/>
        </p:nvSpPr>
        <p:spPr bwMode="auto">
          <a:xfrm>
            <a:off x="2195513" y="1989138"/>
            <a:ext cx="1223962" cy="16192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33" name="Text Box 89"/>
          <p:cNvSpPr txBox="1">
            <a:spLocks noChangeArrowheads="1"/>
          </p:cNvSpPr>
          <p:nvPr/>
        </p:nvSpPr>
        <p:spPr bwMode="auto">
          <a:xfrm>
            <a:off x="719138" y="1989138"/>
            <a:ext cx="1223962" cy="16192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34" name="Text Box 35"/>
          <p:cNvSpPr txBox="1">
            <a:spLocks noChangeArrowheads="1"/>
          </p:cNvSpPr>
          <p:nvPr/>
        </p:nvSpPr>
        <p:spPr bwMode="auto">
          <a:xfrm>
            <a:off x="8353425" y="3608388"/>
            <a:ext cx="611188" cy="162083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35" name="Text Box 39"/>
          <p:cNvSpPr txBox="1">
            <a:spLocks noChangeArrowheads="1"/>
          </p:cNvSpPr>
          <p:nvPr/>
        </p:nvSpPr>
        <p:spPr bwMode="auto">
          <a:xfrm>
            <a:off x="3419475" y="5229225"/>
            <a:ext cx="1223963" cy="539750"/>
          </a:xfrm>
          <a:prstGeom prst="rect">
            <a:avLst/>
          </a:prstGeom>
          <a:gradFill rotWithShape="1">
            <a:gsLst>
              <a:gs pos="0">
                <a:srgbClr val="993300"/>
              </a:gs>
              <a:gs pos="100000">
                <a:srgbClr val="F050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36" name="Text Box 34"/>
          <p:cNvSpPr txBox="1">
            <a:spLocks noChangeArrowheads="1"/>
          </p:cNvSpPr>
          <p:nvPr/>
        </p:nvSpPr>
        <p:spPr bwMode="auto">
          <a:xfrm>
            <a:off x="7740650" y="5229225"/>
            <a:ext cx="1223963" cy="539750"/>
          </a:xfrm>
          <a:prstGeom prst="rect">
            <a:avLst/>
          </a:prstGeom>
          <a:gradFill rotWithShape="1">
            <a:gsLst>
              <a:gs pos="0">
                <a:srgbClr val="FFB5BE"/>
              </a:gs>
              <a:gs pos="100000">
                <a:srgbClr val="616161"/>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37" name="Text Box 14"/>
          <p:cNvSpPr txBox="1">
            <a:spLocks noChangeArrowheads="1"/>
          </p:cNvSpPr>
          <p:nvPr/>
        </p:nvSpPr>
        <p:spPr bwMode="auto">
          <a:xfrm>
            <a:off x="6300788" y="4689475"/>
            <a:ext cx="1223962" cy="1079500"/>
          </a:xfrm>
          <a:prstGeom prst="rect">
            <a:avLst/>
          </a:prstGeom>
          <a:solidFill>
            <a:srgbClr val="61616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38" name="Text Box 13"/>
          <p:cNvSpPr txBox="1">
            <a:spLocks noChangeArrowheads="1"/>
          </p:cNvSpPr>
          <p:nvPr/>
        </p:nvSpPr>
        <p:spPr bwMode="auto">
          <a:xfrm>
            <a:off x="4860925" y="4149725"/>
            <a:ext cx="1223963" cy="1619250"/>
          </a:xfrm>
          <a:prstGeom prst="rect">
            <a:avLst/>
          </a:prstGeom>
          <a:solidFill>
            <a:srgbClr val="FFB5B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39" name="Text Box 12"/>
          <p:cNvSpPr txBox="1">
            <a:spLocks noChangeArrowheads="1"/>
          </p:cNvSpPr>
          <p:nvPr/>
        </p:nvSpPr>
        <p:spPr bwMode="auto">
          <a:xfrm>
            <a:off x="3419475" y="4689475"/>
            <a:ext cx="1223963" cy="539750"/>
          </a:xfrm>
          <a:prstGeom prst="rect">
            <a:avLst/>
          </a:prstGeom>
          <a:solidFill>
            <a:srgbClr val="99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40" name="Rectangle 2"/>
          <p:cNvSpPr>
            <a:spLocks noGrp="1" noChangeArrowheads="1"/>
          </p:cNvSpPr>
          <p:nvPr>
            <p:ph type="title"/>
          </p:nvPr>
        </p:nvSpPr>
        <p:spPr>
          <a:xfrm>
            <a:off x="490538" y="973138"/>
            <a:ext cx="7688262" cy="328612"/>
          </a:xfrm>
        </p:spPr>
        <p:txBody>
          <a:bodyPr/>
          <a:lstStyle/>
          <a:p>
            <a:pPr eaLnBrk="1" hangingPunct="1"/>
            <a:r>
              <a:rPr lang="de-DE" smtClean="0"/>
              <a:t>„Viele Wege führen nach Rom“ bzw. zum Abitur</a:t>
            </a:r>
          </a:p>
        </p:txBody>
      </p:sp>
      <p:sp>
        <p:nvSpPr>
          <p:cNvPr id="73741" name="Text Box 4"/>
          <p:cNvSpPr txBox="1">
            <a:spLocks noChangeArrowheads="1"/>
          </p:cNvSpPr>
          <p:nvPr/>
        </p:nvSpPr>
        <p:spPr bwMode="auto">
          <a:xfrm>
            <a:off x="611188" y="5675313"/>
            <a:ext cx="64817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42" name="Text Box 6"/>
          <p:cNvSpPr txBox="1">
            <a:spLocks noChangeArrowheads="1"/>
          </p:cNvSpPr>
          <p:nvPr/>
        </p:nvSpPr>
        <p:spPr bwMode="auto">
          <a:xfrm>
            <a:off x="539750" y="6021388"/>
            <a:ext cx="6985000" cy="503237"/>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50000"/>
              </a:spcBef>
              <a:spcAft>
                <a:spcPct val="0"/>
              </a:spcAft>
            </a:pPr>
            <a:r>
              <a:rPr lang="de-DE">
                <a:solidFill>
                  <a:srgbClr val="FFFFFF"/>
                </a:solidFill>
              </a:rPr>
              <a:t> Klasse 9 oder Klasse 10</a:t>
            </a:r>
          </a:p>
        </p:txBody>
      </p:sp>
      <p:sp>
        <p:nvSpPr>
          <p:cNvPr id="73743" name="Text Box 7"/>
          <p:cNvSpPr txBox="1">
            <a:spLocks noChangeArrowheads="1"/>
          </p:cNvSpPr>
          <p:nvPr/>
        </p:nvSpPr>
        <p:spPr bwMode="auto">
          <a:xfrm>
            <a:off x="541338" y="4149725"/>
            <a:ext cx="1222375" cy="16192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44" name="Text Box 8"/>
          <p:cNvSpPr txBox="1">
            <a:spLocks noChangeArrowheads="1"/>
          </p:cNvSpPr>
          <p:nvPr/>
        </p:nvSpPr>
        <p:spPr bwMode="auto">
          <a:xfrm>
            <a:off x="1979613" y="4149725"/>
            <a:ext cx="1223962" cy="16192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45" name="Line 9"/>
          <p:cNvSpPr>
            <a:spLocks noChangeShapeType="1"/>
          </p:cNvSpPr>
          <p:nvPr/>
        </p:nvSpPr>
        <p:spPr bwMode="auto">
          <a:xfrm>
            <a:off x="503238" y="5229225"/>
            <a:ext cx="853281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73746" name="Line 10"/>
          <p:cNvSpPr>
            <a:spLocks noChangeShapeType="1"/>
          </p:cNvSpPr>
          <p:nvPr/>
        </p:nvSpPr>
        <p:spPr bwMode="auto">
          <a:xfrm>
            <a:off x="395288" y="4689475"/>
            <a:ext cx="864235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73747" name="Text Box 15"/>
          <p:cNvSpPr txBox="1">
            <a:spLocks noChangeArrowheads="1"/>
          </p:cNvSpPr>
          <p:nvPr/>
        </p:nvSpPr>
        <p:spPr bwMode="auto">
          <a:xfrm>
            <a:off x="684213" y="4257675"/>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Betriebliche Ausbildung</a:t>
            </a:r>
          </a:p>
        </p:txBody>
      </p:sp>
      <p:sp>
        <p:nvSpPr>
          <p:cNvPr id="73748" name="Text Box 16"/>
          <p:cNvSpPr txBox="1">
            <a:spLocks noChangeArrowheads="1"/>
          </p:cNvSpPr>
          <p:nvPr/>
        </p:nvSpPr>
        <p:spPr bwMode="auto">
          <a:xfrm>
            <a:off x="2124075" y="4257675"/>
            <a:ext cx="10080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Schulische Ausbildung</a:t>
            </a:r>
          </a:p>
        </p:txBody>
      </p:sp>
      <p:sp>
        <p:nvSpPr>
          <p:cNvPr id="73749" name="Text Box 17"/>
          <p:cNvSpPr txBox="1">
            <a:spLocks noChangeArrowheads="1"/>
          </p:cNvSpPr>
          <p:nvPr/>
        </p:nvSpPr>
        <p:spPr bwMode="auto">
          <a:xfrm>
            <a:off x="3455988" y="4797425"/>
            <a:ext cx="12239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Fachoberschule</a:t>
            </a:r>
          </a:p>
          <a:p>
            <a:pPr eaLnBrk="1" fontAlgn="base" hangingPunct="1">
              <a:lnSpc>
                <a:spcPct val="90000"/>
              </a:lnSpc>
              <a:spcBef>
                <a:spcPct val="0"/>
              </a:spcBef>
              <a:spcAft>
                <a:spcPct val="0"/>
              </a:spcAft>
            </a:pPr>
            <a:r>
              <a:rPr lang="de-DE" sz="1200" i="1">
                <a:solidFill>
                  <a:srgbClr val="000000"/>
                </a:solidFill>
              </a:rPr>
              <a:t>Klasse 12</a:t>
            </a:r>
          </a:p>
        </p:txBody>
      </p:sp>
      <p:sp>
        <p:nvSpPr>
          <p:cNvPr id="73750" name="Text Box 18"/>
          <p:cNvSpPr txBox="1">
            <a:spLocks noChangeArrowheads="1"/>
          </p:cNvSpPr>
          <p:nvPr/>
        </p:nvSpPr>
        <p:spPr bwMode="auto">
          <a:xfrm>
            <a:off x="4932363" y="4194175"/>
            <a:ext cx="1079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Berufl. Gym.</a:t>
            </a:r>
          </a:p>
          <a:p>
            <a:pPr eaLnBrk="1" fontAlgn="base" hangingPunct="1">
              <a:lnSpc>
                <a:spcPct val="90000"/>
              </a:lnSpc>
              <a:spcBef>
                <a:spcPct val="0"/>
              </a:spcBef>
              <a:spcAft>
                <a:spcPct val="0"/>
              </a:spcAft>
            </a:pPr>
            <a:r>
              <a:rPr lang="de-DE" sz="1200" b="1">
                <a:solidFill>
                  <a:srgbClr val="000000"/>
                </a:solidFill>
              </a:rPr>
              <a:t>Gesamtschule</a:t>
            </a:r>
          </a:p>
          <a:p>
            <a:pPr eaLnBrk="1" fontAlgn="base" hangingPunct="1">
              <a:lnSpc>
                <a:spcPct val="90000"/>
              </a:lnSpc>
              <a:spcBef>
                <a:spcPct val="0"/>
              </a:spcBef>
              <a:spcAft>
                <a:spcPct val="0"/>
              </a:spcAft>
            </a:pPr>
            <a:r>
              <a:rPr lang="de-DE" sz="1200" i="1">
                <a:solidFill>
                  <a:srgbClr val="000000"/>
                </a:solidFill>
              </a:rPr>
              <a:t>Q2</a:t>
            </a:r>
          </a:p>
        </p:txBody>
      </p:sp>
      <p:sp>
        <p:nvSpPr>
          <p:cNvPr id="73751" name="Text Box 19"/>
          <p:cNvSpPr txBox="1">
            <a:spLocks noChangeArrowheads="1"/>
          </p:cNvSpPr>
          <p:nvPr/>
        </p:nvSpPr>
        <p:spPr bwMode="auto">
          <a:xfrm>
            <a:off x="3455988" y="5300663"/>
            <a:ext cx="12239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i="1">
                <a:solidFill>
                  <a:srgbClr val="000000"/>
                </a:solidFill>
              </a:rPr>
              <a:t>Klasse 11</a:t>
            </a:r>
          </a:p>
          <a:p>
            <a:pPr eaLnBrk="1" fontAlgn="base" hangingPunct="1">
              <a:lnSpc>
                <a:spcPct val="90000"/>
              </a:lnSpc>
              <a:spcBef>
                <a:spcPct val="0"/>
              </a:spcBef>
              <a:spcAft>
                <a:spcPct val="0"/>
              </a:spcAft>
            </a:pPr>
            <a:r>
              <a:rPr lang="de-DE" sz="1200" i="1">
                <a:solidFill>
                  <a:srgbClr val="000000"/>
                </a:solidFill>
              </a:rPr>
              <a:t>       Praktikum</a:t>
            </a:r>
          </a:p>
        </p:txBody>
      </p:sp>
      <p:sp>
        <p:nvSpPr>
          <p:cNvPr id="73752" name="Text Box 20"/>
          <p:cNvSpPr txBox="1">
            <a:spLocks noChangeArrowheads="1"/>
          </p:cNvSpPr>
          <p:nvPr/>
        </p:nvSpPr>
        <p:spPr bwMode="auto">
          <a:xfrm>
            <a:off x="4932363" y="4827588"/>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i="1">
                <a:solidFill>
                  <a:srgbClr val="000000"/>
                </a:solidFill>
              </a:rPr>
              <a:t>Qualifikations-phase Q1</a:t>
            </a:r>
          </a:p>
        </p:txBody>
      </p:sp>
      <p:sp>
        <p:nvSpPr>
          <p:cNvPr id="73753" name="Text Box 21"/>
          <p:cNvSpPr txBox="1">
            <a:spLocks noChangeArrowheads="1"/>
          </p:cNvSpPr>
          <p:nvPr/>
        </p:nvSpPr>
        <p:spPr bwMode="auto">
          <a:xfrm rot="-5400000">
            <a:off x="2546350" y="2662238"/>
            <a:ext cx="1511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Abendgymnasium</a:t>
            </a:r>
            <a:endParaRPr lang="de-DE" sz="1200" i="1">
              <a:solidFill>
                <a:srgbClr val="000000"/>
              </a:solidFill>
            </a:endParaRPr>
          </a:p>
        </p:txBody>
      </p:sp>
      <p:sp>
        <p:nvSpPr>
          <p:cNvPr id="73754" name="Text Box 22"/>
          <p:cNvSpPr txBox="1">
            <a:spLocks noChangeArrowheads="1"/>
          </p:cNvSpPr>
          <p:nvPr/>
        </p:nvSpPr>
        <p:spPr bwMode="auto">
          <a:xfrm>
            <a:off x="6408738" y="5294313"/>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i="1">
                <a:solidFill>
                  <a:srgbClr val="000000"/>
                </a:solidFill>
              </a:rPr>
              <a:t>Qualifikations-phase Q1</a:t>
            </a:r>
          </a:p>
        </p:txBody>
      </p:sp>
      <p:sp>
        <p:nvSpPr>
          <p:cNvPr id="73755" name="Text Box 23"/>
          <p:cNvSpPr txBox="1">
            <a:spLocks noChangeArrowheads="1"/>
          </p:cNvSpPr>
          <p:nvPr/>
        </p:nvSpPr>
        <p:spPr bwMode="auto">
          <a:xfrm>
            <a:off x="4932363" y="5294313"/>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i="1">
                <a:solidFill>
                  <a:srgbClr val="000000"/>
                </a:solidFill>
              </a:rPr>
              <a:t>Einführungs-phase</a:t>
            </a:r>
          </a:p>
        </p:txBody>
      </p:sp>
      <p:sp>
        <p:nvSpPr>
          <p:cNvPr id="73756" name="AutoShape 25"/>
          <p:cNvSpPr>
            <a:spLocks noChangeArrowheads="1"/>
          </p:cNvSpPr>
          <p:nvPr/>
        </p:nvSpPr>
        <p:spPr bwMode="auto">
          <a:xfrm>
            <a:off x="1079500" y="3968750"/>
            <a:ext cx="144463"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73757" name="Line 32"/>
          <p:cNvSpPr>
            <a:spLocks noChangeShapeType="1"/>
          </p:cNvSpPr>
          <p:nvPr/>
        </p:nvSpPr>
        <p:spPr bwMode="auto">
          <a:xfrm>
            <a:off x="5975350" y="4976813"/>
            <a:ext cx="325438" cy="4683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73758" name="Line 33"/>
          <p:cNvSpPr>
            <a:spLocks noChangeShapeType="1"/>
          </p:cNvSpPr>
          <p:nvPr/>
        </p:nvSpPr>
        <p:spPr bwMode="auto">
          <a:xfrm>
            <a:off x="7415213" y="5481638"/>
            <a:ext cx="2889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73759" name="Text Box 37"/>
          <p:cNvSpPr txBox="1">
            <a:spLocks noChangeArrowheads="1"/>
          </p:cNvSpPr>
          <p:nvPr/>
        </p:nvSpPr>
        <p:spPr bwMode="auto">
          <a:xfrm>
            <a:off x="7739063" y="4689475"/>
            <a:ext cx="612775" cy="539750"/>
          </a:xfrm>
          <a:prstGeom prst="rect">
            <a:avLst/>
          </a:prstGeom>
          <a:solidFill>
            <a:srgbClr val="F05000"/>
          </a:solidFill>
          <a:ln w="9525" algn="ctr">
            <a:solidFill>
              <a:schemeClr val="bg1"/>
            </a:solidFill>
            <a:miter lim="800000"/>
            <a:headEnd/>
            <a:tailEnd/>
          </a:ln>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60" name="Text Box 38"/>
          <p:cNvSpPr txBox="1">
            <a:spLocks noChangeArrowheads="1"/>
          </p:cNvSpPr>
          <p:nvPr/>
        </p:nvSpPr>
        <p:spPr bwMode="auto">
          <a:xfrm>
            <a:off x="7812088" y="5294313"/>
            <a:ext cx="11525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i="1">
                <a:solidFill>
                  <a:srgbClr val="000000"/>
                </a:solidFill>
              </a:rPr>
              <a:t>Qualifikations-phase Q1</a:t>
            </a:r>
          </a:p>
        </p:txBody>
      </p:sp>
      <p:sp>
        <p:nvSpPr>
          <p:cNvPr id="73761" name="Text Box 40"/>
          <p:cNvSpPr txBox="1">
            <a:spLocks noChangeArrowheads="1"/>
          </p:cNvSpPr>
          <p:nvPr/>
        </p:nvSpPr>
        <p:spPr bwMode="auto">
          <a:xfrm>
            <a:off x="7667625" y="4956175"/>
            <a:ext cx="12239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i="1">
                <a:solidFill>
                  <a:srgbClr val="000000"/>
                </a:solidFill>
              </a:rPr>
              <a:t>Praktikum</a:t>
            </a:r>
          </a:p>
        </p:txBody>
      </p:sp>
      <p:sp>
        <p:nvSpPr>
          <p:cNvPr id="73762" name="Text Box 41"/>
          <p:cNvSpPr txBox="1">
            <a:spLocks noChangeArrowheads="1"/>
          </p:cNvSpPr>
          <p:nvPr/>
        </p:nvSpPr>
        <p:spPr bwMode="auto">
          <a:xfrm>
            <a:off x="8101013" y="3746500"/>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Betriebliche Ausbildung</a:t>
            </a:r>
          </a:p>
        </p:txBody>
      </p:sp>
      <p:sp>
        <p:nvSpPr>
          <p:cNvPr id="73763" name="Text Box 44"/>
          <p:cNvSpPr txBox="1">
            <a:spLocks noChangeArrowheads="1"/>
          </p:cNvSpPr>
          <p:nvPr/>
        </p:nvSpPr>
        <p:spPr bwMode="auto">
          <a:xfrm>
            <a:off x="2519363" y="1484313"/>
            <a:ext cx="5762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Abitur</a:t>
            </a:r>
          </a:p>
        </p:txBody>
      </p:sp>
      <p:sp>
        <p:nvSpPr>
          <p:cNvPr id="73764" name="Text Box 45"/>
          <p:cNvSpPr txBox="1">
            <a:spLocks noChangeArrowheads="1"/>
          </p:cNvSpPr>
          <p:nvPr/>
        </p:nvSpPr>
        <p:spPr bwMode="auto">
          <a:xfrm>
            <a:off x="6696075" y="4329113"/>
            <a:ext cx="576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Abitur</a:t>
            </a:r>
          </a:p>
        </p:txBody>
      </p:sp>
      <p:sp>
        <p:nvSpPr>
          <p:cNvPr id="73765" name="Text Box 46"/>
          <p:cNvSpPr txBox="1">
            <a:spLocks noChangeArrowheads="1"/>
          </p:cNvSpPr>
          <p:nvPr/>
        </p:nvSpPr>
        <p:spPr bwMode="auto">
          <a:xfrm>
            <a:off x="3744913" y="4329113"/>
            <a:ext cx="719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FH-Reife</a:t>
            </a:r>
          </a:p>
        </p:txBody>
      </p:sp>
      <p:sp>
        <p:nvSpPr>
          <p:cNvPr id="73766" name="Text Box 47"/>
          <p:cNvSpPr txBox="1">
            <a:spLocks noChangeArrowheads="1"/>
          </p:cNvSpPr>
          <p:nvPr/>
        </p:nvSpPr>
        <p:spPr bwMode="auto">
          <a:xfrm>
            <a:off x="7705725" y="4329113"/>
            <a:ext cx="7191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FH-Reife</a:t>
            </a:r>
          </a:p>
        </p:txBody>
      </p:sp>
      <p:sp>
        <p:nvSpPr>
          <p:cNvPr id="73767" name="Text Box 48"/>
          <p:cNvSpPr txBox="1">
            <a:spLocks noChangeArrowheads="1"/>
          </p:cNvSpPr>
          <p:nvPr/>
        </p:nvSpPr>
        <p:spPr bwMode="auto">
          <a:xfrm>
            <a:off x="8353425" y="2889250"/>
            <a:ext cx="8270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Berufs-abschluss</a:t>
            </a:r>
          </a:p>
          <a:p>
            <a:pPr eaLnBrk="1" fontAlgn="base" hangingPunct="1">
              <a:lnSpc>
                <a:spcPct val="90000"/>
              </a:lnSpc>
              <a:spcBef>
                <a:spcPct val="0"/>
              </a:spcBef>
              <a:spcAft>
                <a:spcPct val="0"/>
              </a:spcAft>
            </a:pPr>
            <a:r>
              <a:rPr lang="de-DE" sz="1000" b="1">
                <a:solidFill>
                  <a:srgbClr val="000000"/>
                </a:solidFill>
              </a:rPr>
              <a:t>+ </a:t>
            </a:r>
            <a:r>
              <a:rPr lang="de-DE" sz="1200" b="1">
                <a:solidFill>
                  <a:srgbClr val="000000"/>
                </a:solidFill>
              </a:rPr>
              <a:t>FH-Reife</a:t>
            </a:r>
          </a:p>
        </p:txBody>
      </p:sp>
      <p:sp>
        <p:nvSpPr>
          <p:cNvPr id="73768" name="Text Box 50"/>
          <p:cNvSpPr txBox="1">
            <a:spLocks noChangeArrowheads="1"/>
          </p:cNvSpPr>
          <p:nvPr/>
        </p:nvSpPr>
        <p:spPr bwMode="auto">
          <a:xfrm>
            <a:off x="539750" y="3070225"/>
            <a:ext cx="1223963" cy="538163"/>
          </a:xfrm>
          <a:prstGeom prst="rect">
            <a:avLst/>
          </a:prstGeom>
          <a:solidFill>
            <a:srgbClr val="99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69" name="Text Box 51"/>
          <p:cNvSpPr txBox="1">
            <a:spLocks noChangeArrowheads="1"/>
          </p:cNvSpPr>
          <p:nvPr/>
        </p:nvSpPr>
        <p:spPr bwMode="auto">
          <a:xfrm>
            <a:off x="576263" y="3176588"/>
            <a:ext cx="12239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Fachoberschule</a:t>
            </a:r>
          </a:p>
          <a:p>
            <a:pPr eaLnBrk="1" fontAlgn="base" hangingPunct="1">
              <a:lnSpc>
                <a:spcPct val="90000"/>
              </a:lnSpc>
              <a:spcBef>
                <a:spcPct val="0"/>
              </a:spcBef>
              <a:spcAft>
                <a:spcPct val="0"/>
              </a:spcAft>
            </a:pPr>
            <a:r>
              <a:rPr lang="de-DE" sz="1200" i="1">
                <a:solidFill>
                  <a:srgbClr val="000000"/>
                </a:solidFill>
              </a:rPr>
              <a:t>Klasse 12</a:t>
            </a:r>
          </a:p>
        </p:txBody>
      </p:sp>
      <p:sp>
        <p:nvSpPr>
          <p:cNvPr id="73770" name="Text Box 52"/>
          <p:cNvSpPr txBox="1">
            <a:spLocks noChangeArrowheads="1"/>
          </p:cNvSpPr>
          <p:nvPr/>
        </p:nvSpPr>
        <p:spPr bwMode="auto">
          <a:xfrm>
            <a:off x="539750" y="1989138"/>
            <a:ext cx="1223963" cy="541337"/>
          </a:xfrm>
          <a:prstGeom prst="rect">
            <a:avLst/>
          </a:prstGeom>
          <a:solidFill>
            <a:srgbClr val="EB75B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71" name="Text Box 54"/>
          <p:cNvSpPr txBox="1">
            <a:spLocks noChangeArrowheads="1"/>
          </p:cNvSpPr>
          <p:nvPr/>
        </p:nvSpPr>
        <p:spPr bwMode="auto">
          <a:xfrm>
            <a:off x="8351838" y="1989138"/>
            <a:ext cx="576262" cy="538162"/>
          </a:xfrm>
          <a:prstGeom prst="rect">
            <a:avLst/>
          </a:prstGeom>
          <a:solidFill>
            <a:srgbClr val="EB75B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72" name="Text Box 55"/>
          <p:cNvSpPr txBox="1">
            <a:spLocks noChangeArrowheads="1"/>
          </p:cNvSpPr>
          <p:nvPr/>
        </p:nvSpPr>
        <p:spPr bwMode="auto">
          <a:xfrm>
            <a:off x="576263" y="2024063"/>
            <a:ext cx="1223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Berufsober-schule</a:t>
            </a:r>
          </a:p>
          <a:p>
            <a:pPr eaLnBrk="1" fontAlgn="base" hangingPunct="1">
              <a:lnSpc>
                <a:spcPct val="90000"/>
              </a:lnSpc>
              <a:spcBef>
                <a:spcPct val="0"/>
              </a:spcBef>
              <a:spcAft>
                <a:spcPct val="0"/>
              </a:spcAft>
            </a:pPr>
            <a:r>
              <a:rPr lang="de-DE" sz="1200" i="1">
                <a:solidFill>
                  <a:srgbClr val="000000"/>
                </a:solidFill>
              </a:rPr>
              <a:t>Klasse 13</a:t>
            </a:r>
          </a:p>
        </p:txBody>
      </p:sp>
      <p:sp>
        <p:nvSpPr>
          <p:cNvPr id="73773" name="Text Box 57"/>
          <p:cNvSpPr txBox="1">
            <a:spLocks noChangeArrowheads="1"/>
          </p:cNvSpPr>
          <p:nvPr/>
        </p:nvSpPr>
        <p:spPr bwMode="auto">
          <a:xfrm>
            <a:off x="8388350" y="2060575"/>
            <a:ext cx="576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BOS</a:t>
            </a:r>
            <a:endParaRPr lang="de-DE" sz="1200" i="1">
              <a:solidFill>
                <a:srgbClr val="000000"/>
              </a:solidFill>
            </a:endParaRPr>
          </a:p>
        </p:txBody>
      </p:sp>
      <p:sp>
        <p:nvSpPr>
          <p:cNvPr id="73774" name="Text Box 58"/>
          <p:cNvSpPr txBox="1">
            <a:spLocks noChangeArrowheads="1"/>
          </p:cNvSpPr>
          <p:nvPr/>
        </p:nvSpPr>
        <p:spPr bwMode="auto">
          <a:xfrm>
            <a:off x="576263" y="3752850"/>
            <a:ext cx="13668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Berufsabschluss</a:t>
            </a:r>
          </a:p>
        </p:txBody>
      </p:sp>
      <p:sp>
        <p:nvSpPr>
          <p:cNvPr id="73775" name="AutoShape 60"/>
          <p:cNvSpPr>
            <a:spLocks noChangeArrowheads="1"/>
          </p:cNvSpPr>
          <p:nvPr/>
        </p:nvSpPr>
        <p:spPr bwMode="auto">
          <a:xfrm>
            <a:off x="2519363" y="3968750"/>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73776" name="AutoShape 61"/>
          <p:cNvSpPr>
            <a:spLocks noChangeArrowheads="1"/>
          </p:cNvSpPr>
          <p:nvPr/>
        </p:nvSpPr>
        <p:spPr bwMode="auto">
          <a:xfrm>
            <a:off x="3959225" y="4508500"/>
            <a:ext cx="144463"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73777" name="AutoShape 64"/>
          <p:cNvSpPr>
            <a:spLocks noChangeArrowheads="1"/>
          </p:cNvSpPr>
          <p:nvPr/>
        </p:nvSpPr>
        <p:spPr bwMode="auto">
          <a:xfrm>
            <a:off x="5364163" y="3968750"/>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73778" name="AutoShape 65"/>
          <p:cNvSpPr>
            <a:spLocks noChangeArrowheads="1"/>
          </p:cNvSpPr>
          <p:nvPr/>
        </p:nvSpPr>
        <p:spPr bwMode="auto">
          <a:xfrm>
            <a:off x="6840538" y="4508500"/>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73779" name="AutoShape 66"/>
          <p:cNvSpPr>
            <a:spLocks noChangeArrowheads="1"/>
          </p:cNvSpPr>
          <p:nvPr/>
        </p:nvSpPr>
        <p:spPr bwMode="auto">
          <a:xfrm>
            <a:off x="7956550" y="4508500"/>
            <a:ext cx="144463"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73780" name="AutoShape 67"/>
          <p:cNvSpPr>
            <a:spLocks noChangeArrowheads="1"/>
          </p:cNvSpPr>
          <p:nvPr/>
        </p:nvSpPr>
        <p:spPr bwMode="auto">
          <a:xfrm>
            <a:off x="8567738" y="3430588"/>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73781" name="AutoShape 70"/>
          <p:cNvSpPr>
            <a:spLocks noChangeArrowheads="1"/>
          </p:cNvSpPr>
          <p:nvPr/>
        </p:nvSpPr>
        <p:spPr bwMode="auto">
          <a:xfrm>
            <a:off x="1042988" y="2889250"/>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73782" name="Text Box 71"/>
          <p:cNvSpPr txBox="1">
            <a:spLocks noChangeArrowheads="1"/>
          </p:cNvSpPr>
          <p:nvPr/>
        </p:nvSpPr>
        <p:spPr bwMode="auto">
          <a:xfrm>
            <a:off x="827088" y="2708275"/>
            <a:ext cx="719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FH-Reife</a:t>
            </a:r>
          </a:p>
        </p:txBody>
      </p:sp>
      <p:sp>
        <p:nvSpPr>
          <p:cNvPr id="73783" name="AutoShape 72"/>
          <p:cNvSpPr>
            <a:spLocks noChangeArrowheads="1"/>
          </p:cNvSpPr>
          <p:nvPr/>
        </p:nvSpPr>
        <p:spPr bwMode="auto">
          <a:xfrm>
            <a:off x="1008063" y="1808163"/>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73784" name="Text Box 73"/>
          <p:cNvSpPr txBox="1">
            <a:spLocks noChangeArrowheads="1"/>
          </p:cNvSpPr>
          <p:nvPr/>
        </p:nvSpPr>
        <p:spPr bwMode="auto">
          <a:xfrm>
            <a:off x="34925" y="1484313"/>
            <a:ext cx="21605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0"/>
              </a:spcBef>
              <a:spcAft>
                <a:spcPct val="0"/>
              </a:spcAft>
            </a:pPr>
            <a:r>
              <a:rPr lang="de-DE" sz="1200" b="1">
                <a:solidFill>
                  <a:srgbClr val="000000"/>
                </a:solidFill>
              </a:rPr>
              <a:t>Abitur </a:t>
            </a:r>
          </a:p>
          <a:p>
            <a:pPr algn="ctr" eaLnBrk="1" fontAlgn="base" hangingPunct="1">
              <a:lnSpc>
                <a:spcPct val="90000"/>
              </a:lnSpc>
              <a:spcBef>
                <a:spcPct val="0"/>
              </a:spcBef>
              <a:spcAft>
                <a:spcPct val="0"/>
              </a:spcAft>
            </a:pPr>
            <a:r>
              <a:rPr lang="de-DE" sz="900" b="1">
                <a:solidFill>
                  <a:srgbClr val="000000"/>
                </a:solidFill>
              </a:rPr>
              <a:t>oder fachgeb. Hochschulreife</a:t>
            </a:r>
          </a:p>
        </p:txBody>
      </p:sp>
      <p:sp>
        <p:nvSpPr>
          <p:cNvPr id="73785" name="Line 75"/>
          <p:cNvSpPr>
            <a:spLocks noChangeShapeType="1"/>
          </p:cNvSpPr>
          <p:nvPr/>
        </p:nvSpPr>
        <p:spPr bwMode="auto">
          <a:xfrm>
            <a:off x="538163" y="4149725"/>
            <a:ext cx="84629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73786" name="Text Box 76"/>
          <p:cNvSpPr txBox="1">
            <a:spLocks noChangeArrowheads="1"/>
          </p:cNvSpPr>
          <p:nvPr/>
        </p:nvSpPr>
        <p:spPr bwMode="auto">
          <a:xfrm>
            <a:off x="8353425" y="1449388"/>
            <a:ext cx="7905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Abitur </a:t>
            </a:r>
            <a:r>
              <a:rPr lang="de-DE" sz="900" b="1">
                <a:solidFill>
                  <a:srgbClr val="000000"/>
                </a:solidFill>
              </a:rPr>
              <a:t>od.</a:t>
            </a:r>
          </a:p>
          <a:p>
            <a:pPr eaLnBrk="1" fontAlgn="base" hangingPunct="1">
              <a:lnSpc>
                <a:spcPct val="90000"/>
              </a:lnSpc>
              <a:spcBef>
                <a:spcPct val="0"/>
              </a:spcBef>
              <a:spcAft>
                <a:spcPct val="0"/>
              </a:spcAft>
            </a:pPr>
            <a:r>
              <a:rPr lang="de-DE" sz="900" b="1">
                <a:solidFill>
                  <a:srgbClr val="000000"/>
                </a:solidFill>
              </a:rPr>
              <a:t>fachgeb.HR</a:t>
            </a:r>
          </a:p>
        </p:txBody>
      </p:sp>
      <p:sp>
        <p:nvSpPr>
          <p:cNvPr id="73787" name="AutoShape 78"/>
          <p:cNvSpPr>
            <a:spLocks noChangeArrowheads="1"/>
          </p:cNvSpPr>
          <p:nvPr/>
        </p:nvSpPr>
        <p:spPr bwMode="auto">
          <a:xfrm>
            <a:off x="8531225" y="1808163"/>
            <a:ext cx="144463"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15439" name="Text Box 79"/>
          <p:cNvSpPr txBox="1">
            <a:spLocks noChangeArrowheads="1"/>
          </p:cNvSpPr>
          <p:nvPr/>
        </p:nvSpPr>
        <p:spPr bwMode="auto">
          <a:xfrm>
            <a:off x="576263" y="4754563"/>
            <a:ext cx="2592387" cy="403225"/>
          </a:xfrm>
          <a:prstGeom prst="rect">
            <a:avLst/>
          </a:prstGeom>
          <a:solidFill>
            <a:srgbClr val="B6DF89"/>
          </a:solidFill>
          <a:ln w="9525" algn="ctr">
            <a:solidFill>
              <a:schemeClr val="bg1"/>
            </a:solidFill>
            <a:miter lim="800000"/>
            <a:headEnd/>
            <a:tailEnd/>
          </a:ln>
        </p:spPr>
        <p:txBody>
          <a:bodyPr lIns="0" tIns="0" rIns="0" bIns="0" anchor="ct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50000"/>
              </a:spcBef>
              <a:spcAft>
                <a:spcPct val="0"/>
              </a:spcAft>
            </a:pPr>
            <a:r>
              <a:rPr lang="de-DE" sz="1200" b="1">
                <a:solidFill>
                  <a:srgbClr val="000000"/>
                </a:solidFill>
              </a:rPr>
              <a:t>+ drei Jahre Berufspraxis</a:t>
            </a:r>
          </a:p>
        </p:txBody>
      </p:sp>
      <p:sp>
        <p:nvSpPr>
          <p:cNvPr id="15441" name="Line 81"/>
          <p:cNvSpPr>
            <a:spLocks noChangeShapeType="1"/>
          </p:cNvSpPr>
          <p:nvPr/>
        </p:nvSpPr>
        <p:spPr bwMode="auto">
          <a:xfrm flipH="1">
            <a:off x="287338" y="4941888"/>
            <a:ext cx="2889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15442" name="Line 82"/>
          <p:cNvSpPr>
            <a:spLocks noChangeShapeType="1"/>
          </p:cNvSpPr>
          <p:nvPr/>
        </p:nvSpPr>
        <p:spPr bwMode="auto">
          <a:xfrm flipH="1">
            <a:off x="287338" y="1700213"/>
            <a:ext cx="0" cy="32400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73791" name="Text Box 85"/>
          <p:cNvSpPr txBox="1">
            <a:spLocks noChangeArrowheads="1"/>
          </p:cNvSpPr>
          <p:nvPr/>
        </p:nvSpPr>
        <p:spPr bwMode="auto">
          <a:xfrm>
            <a:off x="1979613" y="3068638"/>
            <a:ext cx="1223962" cy="287337"/>
          </a:xfrm>
          <a:prstGeom prst="rect">
            <a:avLst/>
          </a:prstGeom>
          <a:solidFill>
            <a:srgbClr val="F05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3792" name="Text Box 86"/>
          <p:cNvSpPr txBox="1">
            <a:spLocks noChangeArrowheads="1"/>
          </p:cNvSpPr>
          <p:nvPr/>
        </p:nvSpPr>
        <p:spPr bwMode="auto">
          <a:xfrm>
            <a:off x="2195513" y="3119438"/>
            <a:ext cx="12239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i="1">
                <a:solidFill>
                  <a:srgbClr val="000000"/>
                </a:solidFill>
              </a:rPr>
              <a:t>Praktikum</a:t>
            </a:r>
          </a:p>
        </p:txBody>
      </p:sp>
      <p:sp>
        <p:nvSpPr>
          <p:cNvPr id="73793" name="Text Box 87"/>
          <p:cNvSpPr txBox="1">
            <a:spLocks noChangeArrowheads="1"/>
          </p:cNvSpPr>
          <p:nvPr/>
        </p:nvSpPr>
        <p:spPr bwMode="auto">
          <a:xfrm>
            <a:off x="2268538" y="2708275"/>
            <a:ext cx="719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FH-Reife</a:t>
            </a:r>
          </a:p>
        </p:txBody>
      </p:sp>
      <p:sp>
        <p:nvSpPr>
          <p:cNvPr id="73794" name="AutoShape 88"/>
          <p:cNvSpPr>
            <a:spLocks noChangeArrowheads="1"/>
          </p:cNvSpPr>
          <p:nvPr/>
        </p:nvSpPr>
        <p:spPr bwMode="auto">
          <a:xfrm>
            <a:off x="2519363" y="2889250"/>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73795" name="Text Box 91"/>
          <p:cNvSpPr txBox="1">
            <a:spLocks noChangeArrowheads="1"/>
          </p:cNvSpPr>
          <p:nvPr/>
        </p:nvSpPr>
        <p:spPr bwMode="auto">
          <a:xfrm rot="-5400000">
            <a:off x="1090613" y="2662238"/>
            <a:ext cx="1511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Abendgymnasium</a:t>
            </a:r>
            <a:endParaRPr lang="de-DE" sz="1200" i="1">
              <a:solidFill>
                <a:srgbClr val="000000"/>
              </a:solidFill>
            </a:endParaRPr>
          </a:p>
        </p:txBody>
      </p:sp>
      <p:sp>
        <p:nvSpPr>
          <p:cNvPr id="73796" name="AutoShape 92"/>
          <p:cNvSpPr>
            <a:spLocks noChangeArrowheads="1"/>
          </p:cNvSpPr>
          <p:nvPr/>
        </p:nvSpPr>
        <p:spPr bwMode="auto">
          <a:xfrm>
            <a:off x="2700338" y="1808163"/>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73797" name="Text Box 93"/>
          <p:cNvSpPr txBox="1">
            <a:spLocks noChangeArrowheads="1"/>
          </p:cNvSpPr>
          <p:nvPr/>
        </p:nvSpPr>
        <p:spPr bwMode="auto">
          <a:xfrm>
            <a:off x="5219700" y="3789363"/>
            <a:ext cx="576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Abitur</a:t>
            </a:r>
          </a:p>
        </p:txBody>
      </p:sp>
      <p:sp>
        <p:nvSpPr>
          <p:cNvPr id="73798" name="Line 94"/>
          <p:cNvSpPr>
            <a:spLocks noChangeShapeType="1"/>
          </p:cNvSpPr>
          <p:nvPr/>
        </p:nvSpPr>
        <p:spPr bwMode="auto">
          <a:xfrm>
            <a:off x="4572000" y="5013325"/>
            <a:ext cx="2889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pic>
        <p:nvPicPr>
          <p:cNvPr id="73799" name="Picture 95"/>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11188" y="6092825"/>
            <a:ext cx="466725" cy="374650"/>
          </a:xfrm>
          <a:noFill/>
        </p:spPr>
      </p:pic>
      <p:sp>
        <p:nvSpPr>
          <p:cNvPr id="73800" name="Text Box 97"/>
          <p:cNvSpPr txBox="1">
            <a:spLocks noChangeArrowheads="1"/>
          </p:cNvSpPr>
          <p:nvPr/>
        </p:nvSpPr>
        <p:spPr bwMode="auto">
          <a:xfrm>
            <a:off x="6300788" y="6057900"/>
            <a:ext cx="1187450" cy="28733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50000"/>
              </a:spcBef>
              <a:spcAft>
                <a:spcPct val="0"/>
              </a:spcAft>
            </a:pPr>
            <a:r>
              <a:rPr lang="de-DE" sz="1200">
                <a:solidFill>
                  <a:srgbClr val="FFFFFF"/>
                </a:solidFill>
              </a:rPr>
              <a:t>nur nach Kl.  10</a:t>
            </a:r>
          </a:p>
        </p:txBody>
      </p:sp>
      <p:sp>
        <p:nvSpPr>
          <p:cNvPr id="73801" name="Text Box 98"/>
          <p:cNvSpPr txBox="1">
            <a:spLocks noChangeArrowheads="1"/>
          </p:cNvSpPr>
          <p:nvPr/>
        </p:nvSpPr>
        <p:spPr bwMode="auto">
          <a:xfrm>
            <a:off x="6408738" y="4791075"/>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Gymnasium</a:t>
            </a:r>
          </a:p>
          <a:p>
            <a:pPr eaLnBrk="1" fontAlgn="base" hangingPunct="1">
              <a:lnSpc>
                <a:spcPct val="90000"/>
              </a:lnSpc>
              <a:spcBef>
                <a:spcPct val="0"/>
              </a:spcBef>
              <a:spcAft>
                <a:spcPct val="0"/>
              </a:spcAft>
            </a:pPr>
            <a:r>
              <a:rPr lang="de-DE" sz="1200" i="1">
                <a:solidFill>
                  <a:srgbClr val="000000"/>
                </a:solidFill>
              </a:rPr>
              <a:t>Q2</a:t>
            </a:r>
          </a:p>
        </p:txBody>
      </p:sp>
      <p:sp>
        <p:nvSpPr>
          <p:cNvPr id="76" name="Textfeld 75"/>
          <p:cNvSpPr txBox="1">
            <a:spLocks noChangeArrowheads="1"/>
          </p:cNvSpPr>
          <p:nvPr/>
        </p:nvSpPr>
        <p:spPr bwMode="auto">
          <a:xfrm>
            <a:off x="576263" y="1628775"/>
            <a:ext cx="2663825" cy="144463"/>
          </a:xfrm>
          <a:prstGeom prst="rect">
            <a:avLst/>
          </a:prstGeom>
          <a:solidFill>
            <a:srgbClr val="B6DF89"/>
          </a:solidFill>
          <a:ln w="9525">
            <a:solidFill>
              <a:schemeClr val="bg1"/>
            </a:solidFill>
            <a:miter lim="800000"/>
            <a:headEnd/>
            <a:tailEnd/>
          </a:ln>
        </p:spPr>
        <p:txBody>
          <a:bodyPr tIns="46800"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50000"/>
              </a:spcBef>
              <a:spcAft>
                <a:spcPct val="0"/>
              </a:spcAft>
            </a:pPr>
            <a:r>
              <a:rPr lang="de-DE" sz="900" b="1">
                <a:solidFill>
                  <a:srgbClr val="000000"/>
                </a:solidFill>
              </a:rPr>
              <a:t>fachgeb. Hochschulreife in Niedersachsen</a:t>
            </a:r>
            <a:endParaRPr lang="de-DE" sz="800" b="1">
              <a:solidFill>
                <a:srgbClr val="000000"/>
              </a:solidFill>
            </a:endParaRPr>
          </a:p>
        </p:txBody>
      </p:sp>
      <p:sp>
        <p:nvSpPr>
          <p:cNvPr id="73803" name="Textfeld 76"/>
          <p:cNvSpPr txBox="1">
            <a:spLocks noChangeArrowheads="1"/>
          </p:cNvSpPr>
          <p:nvPr/>
        </p:nvSpPr>
        <p:spPr bwMode="auto">
          <a:xfrm flipH="1">
            <a:off x="323850" y="1474788"/>
            <a:ext cx="2524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b="1">
              <a:solidFill>
                <a:srgbClr val="000000"/>
              </a:solidFill>
            </a:endParaRPr>
          </a:p>
        </p:txBody>
      </p:sp>
      <p:sp>
        <p:nvSpPr>
          <p:cNvPr id="15443" name="Line 83"/>
          <p:cNvSpPr>
            <a:spLocks noChangeShapeType="1"/>
          </p:cNvSpPr>
          <p:nvPr/>
        </p:nvSpPr>
        <p:spPr bwMode="auto">
          <a:xfrm>
            <a:off x="288925" y="1700213"/>
            <a:ext cx="2873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78" name="Textfeld 77"/>
          <p:cNvSpPr txBox="1">
            <a:spLocks noChangeArrowheads="1"/>
          </p:cNvSpPr>
          <p:nvPr/>
        </p:nvSpPr>
        <p:spPr bwMode="auto">
          <a:xfrm>
            <a:off x="576263" y="1484313"/>
            <a:ext cx="2663825" cy="144462"/>
          </a:xfrm>
          <a:prstGeom prst="rect">
            <a:avLst/>
          </a:prstGeom>
          <a:solidFill>
            <a:srgbClr val="B6DF89"/>
          </a:solidFill>
          <a:ln w="9525">
            <a:solidFill>
              <a:schemeClr val="bg1"/>
            </a:solidFill>
            <a:miter lim="800000"/>
            <a:headEnd/>
            <a:tailEnd/>
          </a:ln>
        </p:spPr>
        <p:txBody>
          <a:bodyPr tIns="46800"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50000"/>
              </a:spcBef>
              <a:spcAft>
                <a:spcPct val="0"/>
              </a:spcAft>
            </a:pPr>
            <a:r>
              <a:rPr lang="de-DE" sz="900" b="1">
                <a:solidFill>
                  <a:srgbClr val="000000"/>
                </a:solidFill>
              </a:rPr>
              <a:t>allgemeine Hochschulreife in Niedersachsen</a:t>
            </a:r>
            <a:endParaRPr lang="de-DE" sz="800" b="1">
              <a:solidFill>
                <a:srgbClr val="000000"/>
              </a:solidFill>
            </a:endParaRPr>
          </a:p>
        </p:txBody>
      </p:sp>
      <p:sp>
        <p:nvSpPr>
          <p:cNvPr id="79" name="Text Box 79"/>
          <p:cNvSpPr txBox="1">
            <a:spLocks noChangeArrowheads="1"/>
          </p:cNvSpPr>
          <p:nvPr/>
        </p:nvSpPr>
        <p:spPr bwMode="auto">
          <a:xfrm>
            <a:off x="576263" y="5295900"/>
            <a:ext cx="2590800" cy="401638"/>
          </a:xfrm>
          <a:prstGeom prst="rect">
            <a:avLst/>
          </a:prstGeom>
          <a:solidFill>
            <a:srgbClr val="B6DF89"/>
          </a:solidFill>
          <a:ln w="9525" algn="ctr">
            <a:solidFill>
              <a:schemeClr val="bg1"/>
            </a:solidFill>
            <a:miter lim="800000"/>
            <a:headEnd/>
            <a:tailEnd/>
          </a:ln>
        </p:spPr>
        <p:txBody>
          <a:bodyPr lIns="0" tIns="0" rIns="0" bIns="0" anchor="ct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50000"/>
              </a:spcBef>
              <a:spcAft>
                <a:spcPct val="0"/>
              </a:spcAft>
            </a:pPr>
            <a:r>
              <a:rPr lang="de-DE" sz="1200" b="1">
                <a:solidFill>
                  <a:srgbClr val="000000"/>
                </a:solidFill>
              </a:rPr>
              <a:t>+ spezifische Weiterbildung</a:t>
            </a:r>
          </a:p>
        </p:txBody>
      </p:sp>
      <p:sp>
        <p:nvSpPr>
          <p:cNvPr id="80" name="Line 82"/>
          <p:cNvSpPr>
            <a:spLocks noChangeShapeType="1"/>
          </p:cNvSpPr>
          <p:nvPr/>
        </p:nvSpPr>
        <p:spPr bwMode="auto">
          <a:xfrm flipH="1">
            <a:off x="179388" y="1557338"/>
            <a:ext cx="0" cy="395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81" name="Line 83"/>
          <p:cNvSpPr>
            <a:spLocks noChangeShapeType="1"/>
          </p:cNvSpPr>
          <p:nvPr/>
        </p:nvSpPr>
        <p:spPr bwMode="auto">
          <a:xfrm>
            <a:off x="179388" y="1557338"/>
            <a:ext cx="395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82" name="Line 81"/>
          <p:cNvSpPr>
            <a:spLocks noChangeShapeType="1"/>
          </p:cNvSpPr>
          <p:nvPr/>
        </p:nvSpPr>
        <p:spPr bwMode="auto">
          <a:xfrm flipH="1">
            <a:off x="179388" y="5516563"/>
            <a:ext cx="3968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83" name="Line 82"/>
          <p:cNvSpPr>
            <a:spLocks noChangeShapeType="1"/>
          </p:cNvSpPr>
          <p:nvPr/>
        </p:nvSpPr>
        <p:spPr bwMode="auto">
          <a:xfrm flipH="1">
            <a:off x="4032250" y="1997075"/>
            <a:ext cx="0" cy="222408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84" name="Textfeld 83"/>
          <p:cNvSpPr txBox="1">
            <a:spLocks noChangeArrowheads="1"/>
          </p:cNvSpPr>
          <p:nvPr/>
        </p:nvSpPr>
        <p:spPr bwMode="auto">
          <a:xfrm>
            <a:off x="3384550" y="1592263"/>
            <a:ext cx="1258888" cy="180975"/>
          </a:xfrm>
          <a:prstGeom prst="rect">
            <a:avLst/>
          </a:prstGeom>
          <a:solidFill>
            <a:srgbClr val="B6DF89"/>
          </a:solidFill>
          <a:ln w="9525">
            <a:solidFill>
              <a:schemeClr val="bg1"/>
            </a:solidFill>
            <a:miter lim="800000"/>
            <a:headEnd/>
            <a:tailEnd/>
          </a:ln>
        </p:spPr>
        <p:txBody>
          <a:bodyPr tIns="46800"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50000"/>
              </a:spcBef>
              <a:spcAft>
                <a:spcPct val="0"/>
              </a:spcAft>
            </a:pPr>
            <a:r>
              <a:rPr lang="de-DE" sz="800" b="1">
                <a:solidFill>
                  <a:srgbClr val="000000"/>
                </a:solidFill>
              </a:rPr>
              <a:t>fachgeb. HR in Nds</a:t>
            </a:r>
            <a:r>
              <a:rPr lang="de-DE" sz="900" b="1">
                <a:solidFill>
                  <a:srgbClr val="000000"/>
                </a:solidFill>
              </a:rPr>
              <a:t>.</a:t>
            </a:r>
            <a:endParaRPr lang="de-DE" sz="800" b="1">
              <a:solidFill>
                <a:srgbClr val="000000"/>
              </a:solidFill>
            </a:endParaRPr>
          </a:p>
        </p:txBody>
      </p:sp>
      <p:sp>
        <p:nvSpPr>
          <p:cNvPr id="85" name="Textfeld 84"/>
          <p:cNvSpPr txBox="1">
            <a:spLocks noChangeArrowheads="1"/>
          </p:cNvSpPr>
          <p:nvPr/>
        </p:nvSpPr>
        <p:spPr bwMode="auto">
          <a:xfrm>
            <a:off x="4103688" y="2708275"/>
            <a:ext cx="1223962" cy="215900"/>
          </a:xfrm>
          <a:prstGeom prst="rect">
            <a:avLst/>
          </a:prstGeom>
          <a:solidFill>
            <a:srgbClr val="B6DF8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900" b="1">
                <a:solidFill>
                  <a:srgbClr val="000000"/>
                </a:solidFill>
              </a:rPr>
              <a:t>und gleichzeitig</a:t>
            </a:r>
          </a:p>
        </p:txBody>
      </p:sp>
      <p:sp>
        <p:nvSpPr>
          <p:cNvPr id="86" name="Textfeld 85"/>
          <p:cNvSpPr txBox="1">
            <a:spLocks noChangeArrowheads="1"/>
          </p:cNvSpPr>
          <p:nvPr/>
        </p:nvSpPr>
        <p:spPr bwMode="auto">
          <a:xfrm>
            <a:off x="4824413" y="1484313"/>
            <a:ext cx="2447925" cy="1081087"/>
          </a:xfrm>
          <a:prstGeom prst="rect">
            <a:avLst/>
          </a:prstGeom>
          <a:solidFill>
            <a:srgbClr val="B6DF8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50000"/>
              </a:spcBef>
              <a:spcAft>
                <a:spcPct val="0"/>
              </a:spcAft>
            </a:pPr>
            <a:r>
              <a:rPr lang="de-DE" sz="1600" b="1">
                <a:solidFill>
                  <a:srgbClr val="000000"/>
                </a:solidFill>
              </a:rPr>
              <a:t>Konzept der</a:t>
            </a:r>
            <a:br>
              <a:rPr lang="de-DE" sz="1600" b="1">
                <a:solidFill>
                  <a:srgbClr val="000000"/>
                </a:solidFill>
              </a:rPr>
            </a:br>
            <a:r>
              <a:rPr lang="de-DE" sz="1600" b="1">
                <a:solidFill>
                  <a:srgbClr val="000000"/>
                </a:solidFill>
              </a:rPr>
              <a:t>„Offenen Hochschule“</a:t>
            </a:r>
          </a:p>
        </p:txBody>
      </p:sp>
    </p:spTree>
    <p:extLst>
      <p:ext uri="{BB962C8B-B14F-4D97-AF65-F5344CB8AC3E}">
        <p14:creationId xmlns:p14="http://schemas.microsoft.com/office/powerpoint/2010/main" val="357263998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439"/>
                                        </p:tgtEl>
                                        <p:attrNameLst>
                                          <p:attrName>style.visibility</p:attrName>
                                        </p:attrNameLst>
                                      </p:cBhvr>
                                      <p:to>
                                        <p:strVal val="visible"/>
                                      </p:to>
                                    </p:set>
                                    <p:animEffect transition="in" filter="blinds(horizontal)">
                                      <p:cBhvr>
                                        <p:cTn id="13" dur="500"/>
                                        <p:tgtEl>
                                          <p:spTgt spid="154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441"/>
                                        </p:tgtEl>
                                        <p:attrNameLst>
                                          <p:attrName>style.visibility</p:attrName>
                                        </p:attrNameLst>
                                      </p:cBhvr>
                                      <p:to>
                                        <p:strVal val="visible"/>
                                      </p:to>
                                    </p:set>
                                    <p:animEffect transition="in" filter="blinds(horizontal)">
                                      <p:cBhvr>
                                        <p:cTn id="18" dur="500"/>
                                        <p:tgtEl>
                                          <p:spTgt spid="1544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442"/>
                                        </p:tgtEl>
                                        <p:attrNameLst>
                                          <p:attrName>style.visibility</p:attrName>
                                        </p:attrNameLst>
                                      </p:cBhvr>
                                      <p:to>
                                        <p:strVal val="visible"/>
                                      </p:to>
                                    </p:set>
                                    <p:animEffect transition="in" filter="blinds(horizontal)">
                                      <p:cBhvr>
                                        <p:cTn id="21" dur="500"/>
                                        <p:tgtEl>
                                          <p:spTgt spid="1544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443"/>
                                        </p:tgtEl>
                                        <p:attrNameLst>
                                          <p:attrName>style.visibility</p:attrName>
                                        </p:attrNameLst>
                                      </p:cBhvr>
                                      <p:to>
                                        <p:strVal val="visible"/>
                                      </p:to>
                                    </p:set>
                                    <p:animEffect transition="in" filter="blinds(horizontal)">
                                      <p:cBhvr>
                                        <p:cTn id="24" dur="500"/>
                                        <p:tgtEl>
                                          <p:spTgt spid="1544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blinds(horizontal)">
                                      <p:cBhvr>
                                        <p:cTn id="27" dur="500"/>
                                        <p:tgtEl>
                                          <p:spTgt spid="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blinds(horizontal)">
                                      <p:cBhvr>
                                        <p:cTn id="32" dur="500"/>
                                        <p:tgtEl>
                                          <p:spTgt spid="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blinds(horizontal)">
                                      <p:cBhvr>
                                        <p:cTn id="37" dur="500"/>
                                        <p:tgtEl>
                                          <p:spTgt spid="8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blinds(horizontal)">
                                      <p:cBhvr>
                                        <p:cTn id="40" dur="500"/>
                                        <p:tgtEl>
                                          <p:spTgt spid="8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blinds(horizontal)">
                                      <p:cBhvr>
                                        <p:cTn id="43" dur="500"/>
                                        <p:tgtEl>
                                          <p:spTgt spid="8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blinds(horizontal)">
                                      <p:cBhvr>
                                        <p:cTn id="46" dur="500"/>
                                        <p:tgtEl>
                                          <p:spTgt spid="7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500" fill="hold"/>
                                        <p:tgtEl>
                                          <p:spTgt spid="85"/>
                                        </p:tgtEl>
                                        <p:attrNameLst>
                                          <p:attrName>ppt_x</p:attrName>
                                        </p:attrNameLst>
                                      </p:cBhvr>
                                      <p:tavLst>
                                        <p:tav tm="0">
                                          <p:val>
                                            <p:strVal val="#ppt_x"/>
                                          </p:val>
                                        </p:tav>
                                        <p:tav tm="100000">
                                          <p:val>
                                            <p:strVal val="#ppt_x"/>
                                          </p:val>
                                        </p:tav>
                                      </p:tavLst>
                                    </p:anim>
                                    <p:anim calcmode="lin" valueType="num">
                                      <p:cBhvr additive="base">
                                        <p:cTn id="56" dur="500" fill="hold"/>
                                        <p:tgtEl>
                                          <p:spTgt spid="8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 calcmode="lin" valueType="num">
                                      <p:cBhvr additive="base">
                                        <p:cTn id="59" dur="500" fill="hold"/>
                                        <p:tgtEl>
                                          <p:spTgt spid="84"/>
                                        </p:tgtEl>
                                        <p:attrNameLst>
                                          <p:attrName>ppt_x</p:attrName>
                                        </p:attrNameLst>
                                      </p:cBhvr>
                                      <p:tavLst>
                                        <p:tav tm="0">
                                          <p:val>
                                            <p:strVal val="#ppt_x"/>
                                          </p:val>
                                        </p:tav>
                                        <p:tav tm="100000">
                                          <p:val>
                                            <p:strVal val="#ppt_x"/>
                                          </p:val>
                                        </p:tav>
                                      </p:tavLst>
                                    </p:anim>
                                    <p:anim calcmode="lin" valueType="num">
                                      <p:cBhvr additive="base">
                                        <p:cTn id="6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9" grpId="0" animBg="1"/>
      <p:bldP spid="15441" grpId="0" animBg="1"/>
      <p:bldP spid="15442" grpId="0" animBg="1"/>
      <p:bldP spid="76" grpId="0" animBg="1"/>
      <p:bldP spid="15443" grpId="0" animBg="1"/>
      <p:bldP spid="78" grpId="0" animBg="1"/>
      <p:bldP spid="79" grpId="0" animBg="1"/>
      <p:bldP spid="80" grpId="0" animBg="1"/>
      <p:bldP spid="81" grpId="0" animBg="1"/>
      <p:bldP spid="82" grpId="0" animBg="1"/>
      <p:bldP spid="83" grpId="0" animBg="1"/>
      <p:bldP spid="84"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feld 8"/>
          <p:cNvSpPr txBox="1">
            <a:spLocks noChangeArrowheads="1"/>
          </p:cNvSpPr>
          <p:nvPr/>
        </p:nvSpPr>
        <p:spPr bwMode="auto">
          <a:xfrm>
            <a:off x="431800" y="1268413"/>
            <a:ext cx="806450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b="1">
              <a:solidFill>
                <a:srgbClr val="000000"/>
              </a:solidFill>
            </a:endParaRPr>
          </a:p>
        </p:txBody>
      </p:sp>
      <p:pic>
        <p:nvPicPr>
          <p:cNvPr id="74755" name="Picture 11" descr="http://www.rieck-logistik.de/uploads/pics/karriere_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56000" y="292100"/>
            <a:ext cx="192881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pic>
        <p:nvPicPr>
          <p:cNvPr id="74758" name="Picture 2" descr="http://www.archiv2.max-wittmann-schule.de/bilder/symbol_schueler.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9838" y="5332413"/>
            <a:ext cx="15700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4" descr="http://www.babyprofi.de/cosmoshop/default/pix/a/n/1253094279-236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5408613"/>
            <a:ext cx="80803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feld 13"/>
          <p:cNvSpPr txBox="1">
            <a:spLocks noChangeArrowheads="1"/>
          </p:cNvSpPr>
          <p:nvPr/>
        </p:nvSpPr>
        <p:spPr bwMode="auto">
          <a:xfrm>
            <a:off x="6732588" y="5445125"/>
            <a:ext cx="23749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buFont typeface="Arial" charset="0"/>
              <a:buChar char="•"/>
            </a:pPr>
            <a:r>
              <a:rPr lang="de-DE" sz="1000" b="1">
                <a:solidFill>
                  <a:srgbClr val="000000"/>
                </a:solidFill>
              </a:rPr>
              <a:t>wenig fokussiert;</a:t>
            </a:r>
          </a:p>
          <a:p>
            <a:pPr eaLnBrk="1" fontAlgn="base" hangingPunct="1">
              <a:lnSpc>
                <a:spcPct val="90000"/>
              </a:lnSpc>
              <a:spcBef>
                <a:spcPct val="50000"/>
              </a:spcBef>
              <a:spcAft>
                <a:spcPct val="0"/>
              </a:spcAft>
              <a:buFont typeface="Arial" charset="0"/>
              <a:buChar char="•"/>
            </a:pPr>
            <a:r>
              <a:rPr lang="de-DE" sz="1000" b="1">
                <a:solidFill>
                  <a:srgbClr val="000000"/>
                </a:solidFill>
              </a:rPr>
              <a:t>etwas verspielt;</a:t>
            </a:r>
          </a:p>
          <a:p>
            <a:pPr eaLnBrk="1" fontAlgn="base" hangingPunct="1">
              <a:lnSpc>
                <a:spcPct val="90000"/>
              </a:lnSpc>
              <a:spcBef>
                <a:spcPct val="50000"/>
              </a:spcBef>
              <a:spcAft>
                <a:spcPct val="0"/>
              </a:spcAft>
              <a:buFont typeface="Arial" charset="0"/>
              <a:buChar char="•"/>
            </a:pPr>
            <a:r>
              <a:rPr lang="de-DE" sz="1000" b="1">
                <a:solidFill>
                  <a:srgbClr val="000000"/>
                </a:solidFill>
              </a:rPr>
              <a:t>wechselnde Unterrichtsbeteiligung;</a:t>
            </a:r>
          </a:p>
          <a:p>
            <a:pPr eaLnBrk="1" fontAlgn="base" hangingPunct="1">
              <a:lnSpc>
                <a:spcPct val="90000"/>
              </a:lnSpc>
              <a:spcBef>
                <a:spcPct val="50000"/>
              </a:spcBef>
              <a:spcAft>
                <a:spcPct val="0"/>
              </a:spcAft>
              <a:buFont typeface="Arial" charset="0"/>
              <a:buChar char="•"/>
            </a:pPr>
            <a:r>
              <a:rPr lang="de-DE" sz="1000" b="1">
                <a:solidFill>
                  <a:srgbClr val="000000"/>
                </a:solidFill>
              </a:rPr>
              <a:t>mag Sport; Naturwiss. minus</a:t>
            </a:r>
          </a:p>
          <a:p>
            <a:pPr eaLnBrk="1" fontAlgn="base" hangingPunct="1">
              <a:lnSpc>
                <a:spcPct val="90000"/>
              </a:lnSpc>
              <a:spcBef>
                <a:spcPct val="50000"/>
              </a:spcBef>
              <a:spcAft>
                <a:spcPct val="0"/>
              </a:spcAft>
              <a:buFont typeface="Arial" charset="0"/>
              <a:buChar char="•"/>
            </a:pPr>
            <a:r>
              <a:rPr lang="de-DE" sz="1000" b="1">
                <a:solidFill>
                  <a:srgbClr val="000000"/>
                </a:solidFill>
              </a:rPr>
              <a:t>mittelmäßige bis schlechtere Noten</a:t>
            </a:r>
          </a:p>
          <a:p>
            <a:pPr eaLnBrk="1" fontAlgn="base" hangingPunct="1">
              <a:lnSpc>
                <a:spcPct val="90000"/>
              </a:lnSpc>
              <a:spcBef>
                <a:spcPct val="50000"/>
              </a:spcBef>
              <a:spcAft>
                <a:spcPct val="0"/>
              </a:spcAft>
            </a:pPr>
            <a:endParaRPr lang="de-DE" sz="1000" b="1">
              <a:solidFill>
                <a:srgbClr val="000000"/>
              </a:solidFill>
            </a:endParaRPr>
          </a:p>
          <a:p>
            <a:pPr eaLnBrk="1" fontAlgn="base" hangingPunct="1">
              <a:lnSpc>
                <a:spcPct val="90000"/>
              </a:lnSpc>
              <a:spcBef>
                <a:spcPct val="50000"/>
              </a:spcBef>
              <a:spcAft>
                <a:spcPct val="0"/>
              </a:spcAft>
            </a:pPr>
            <a:endParaRPr lang="de-DE" b="1">
              <a:solidFill>
                <a:srgbClr val="000000"/>
              </a:solidFill>
            </a:endParaRPr>
          </a:p>
          <a:p>
            <a:pPr eaLnBrk="1" fontAlgn="base" hangingPunct="1">
              <a:lnSpc>
                <a:spcPct val="90000"/>
              </a:lnSpc>
              <a:spcBef>
                <a:spcPct val="50000"/>
              </a:spcBef>
              <a:spcAft>
                <a:spcPct val="0"/>
              </a:spcAft>
            </a:pPr>
            <a:endParaRPr lang="de-DE" b="1">
              <a:solidFill>
                <a:srgbClr val="000000"/>
              </a:solidFill>
            </a:endParaRPr>
          </a:p>
        </p:txBody>
      </p:sp>
      <p:sp>
        <p:nvSpPr>
          <p:cNvPr id="74761" name="Textfeld 17"/>
          <p:cNvSpPr txBox="1">
            <a:spLocks noChangeArrowheads="1"/>
          </p:cNvSpPr>
          <p:nvPr/>
        </p:nvSpPr>
        <p:spPr bwMode="auto">
          <a:xfrm>
            <a:off x="468313" y="5480050"/>
            <a:ext cx="2592387"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buFont typeface="Arial" charset="0"/>
              <a:buChar char="•"/>
            </a:pPr>
            <a:r>
              <a:rPr lang="de-DE" sz="1000" b="1">
                <a:solidFill>
                  <a:srgbClr val="000000"/>
                </a:solidFill>
              </a:rPr>
              <a:t>organisiert;</a:t>
            </a:r>
          </a:p>
          <a:p>
            <a:pPr eaLnBrk="1" fontAlgn="base" hangingPunct="1">
              <a:lnSpc>
                <a:spcPct val="90000"/>
              </a:lnSpc>
              <a:spcBef>
                <a:spcPct val="50000"/>
              </a:spcBef>
              <a:spcAft>
                <a:spcPct val="0"/>
              </a:spcAft>
              <a:buFont typeface="Arial" charset="0"/>
              <a:buChar char="•"/>
            </a:pPr>
            <a:r>
              <a:rPr lang="de-DE" sz="1000" b="1">
                <a:solidFill>
                  <a:srgbClr val="000000"/>
                </a:solidFill>
              </a:rPr>
              <a:t>geht ganz gerne zur Schule:</a:t>
            </a:r>
          </a:p>
          <a:p>
            <a:pPr eaLnBrk="1" fontAlgn="base" hangingPunct="1">
              <a:lnSpc>
                <a:spcPct val="90000"/>
              </a:lnSpc>
              <a:spcBef>
                <a:spcPct val="50000"/>
              </a:spcBef>
              <a:spcAft>
                <a:spcPct val="0"/>
              </a:spcAft>
              <a:buFont typeface="Arial" charset="0"/>
              <a:buChar char="•"/>
            </a:pPr>
            <a:r>
              <a:rPr lang="de-DE" sz="1000" b="1">
                <a:solidFill>
                  <a:srgbClr val="000000"/>
                </a:solidFill>
              </a:rPr>
              <a:t>rege Unterrichtsbeteiligung;</a:t>
            </a:r>
          </a:p>
          <a:p>
            <a:pPr eaLnBrk="1" fontAlgn="base" hangingPunct="1">
              <a:lnSpc>
                <a:spcPct val="90000"/>
              </a:lnSpc>
              <a:spcBef>
                <a:spcPct val="50000"/>
              </a:spcBef>
              <a:spcAft>
                <a:spcPct val="0"/>
              </a:spcAft>
              <a:buFont typeface="Arial" charset="0"/>
              <a:buChar char="•"/>
            </a:pPr>
            <a:r>
              <a:rPr lang="de-DE" sz="1000" b="1">
                <a:solidFill>
                  <a:srgbClr val="000000"/>
                </a:solidFill>
              </a:rPr>
              <a:t>mag Sprachen, Mathe, Physik;</a:t>
            </a:r>
          </a:p>
          <a:p>
            <a:pPr eaLnBrk="1" fontAlgn="base" hangingPunct="1">
              <a:lnSpc>
                <a:spcPct val="90000"/>
              </a:lnSpc>
              <a:spcBef>
                <a:spcPct val="50000"/>
              </a:spcBef>
              <a:spcAft>
                <a:spcPct val="0"/>
              </a:spcAft>
              <a:buFont typeface="Arial" charset="0"/>
              <a:buChar char="•"/>
            </a:pPr>
            <a:r>
              <a:rPr lang="de-DE" sz="1000" b="1">
                <a:solidFill>
                  <a:srgbClr val="000000"/>
                </a:solidFill>
              </a:rPr>
              <a:t>gute bis sehr gute Noten</a:t>
            </a:r>
          </a:p>
          <a:p>
            <a:pPr eaLnBrk="1" fontAlgn="base" hangingPunct="1">
              <a:lnSpc>
                <a:spcPct val="90000"/>
              </a:lnSpc>
              <a:spcBef>
                <a:spcPct val="50000"/>
              </a:spcBef>
              <a:spcAft>
                <a:spcPct val="0"/>
              </a:spcAft>
            </a:pPr>
            <a:endParaRPr lang="de-DE" sz="1000" b="1">
              <a:solidFill>
                <a:srgbClr val="000000"/>
              </a:solidFill>
            </a:endParaRPr>
          </a:p>
          <a:p>
            <a:pPr eaLnBrk="1" fontAlgn="base" hangingPunct="1">
              <a:lnSpc>
                <a:spcPct val="90000"/>
              </a:lnSpc>
              <a:spcBef>
                <a:spcPct val="50000"/>
              </a:spcBef>
              <a:spcAft>
                <a:spcPct val="0"/>
              </a:spcAft>
            </a:pPr>
            <a:endParaRPr lang="de-DE" b="1">
              <a:solidFill>
                <a:srgbClr val="000000"/>
              </a:solidFill>
            </a:endParaRPr>
          </a:p>
          <a:p>
            <a:pPr eaLnBrk="1" fontAlgn="base" hangingPunct="1">
              <a:lnSpc>
                <a:spcPct val="90000"/>
              </a:lnSpc>
              <a:spcBef>
                <a:spcPct val="50000"/>
              </a:spcBef>
              <a:spcAft>
                <a:spcPct val="0"/>
              </a:spcAft>
            </a:pPr>
            <a:endParaRPr lang="de-DE" b="1">
              <a:solidFill>
                <a:srgbClr val="000000"/>
              </a:solidFill>
            </a:endParaRPr>
          </a:p>
        </p:txBody>
      </p:sp>
      <p:sp>
        <p:nvSpPr>
          <p:cNvPr id="74762" name="AutoShape 13" descr="data:image/jpg;base64,/9j/4AAQSkZJRgABAQAAAQABAAD/2wCEAAkGBhQSERUUExQUFBUVGBgXGRcWFxocGBoYFxcXHBcXGhobGyYiGhwjGRgYHy8gJCcpLCwsGB8xNTAqNSYrLCkBCQoKDgwOGg8PGiwkHyQsLCwsLCwvLCwsLCwsLCksLCwsLCwsLCwsLCwsLCwsLCwsLCwsLCwsLCksLCwsKSwsLP/AABEIALcBFAMBIgACEQEDEQH/xAAbAAACAgMBAAAAAAAAAAAAAAAFBgMEAAIHAf/EAEgQAAIBAgQDBQQIAwYEBAcAAAECEQADBBIhMQVBUQYTImFxMoGRoQcUQlKxwdHwFSNiM3KCktLhorLi8RY0Q8IkU2Nzg5PD/8QAGgEAAwEBAQEAAAAAAAAAAAAAAQIDAAQFBv/EACoRAAICAQMDAwQCAwAAAAAAAAABAhEDEiExBBNBIlFhFHGR8EKBMlLR/9oADAMBAAIRAxEAPwBPt3gc6vbuJdARVYuAJB2Iyy2uYzPl62jjnVQHZWymcyvrm2InQgsBrJ+1ymtMXw57luLcS0e0SzJlBLZSx0JaQYg+EdKXsThGS6yMxEwMx0UtME+mYRI868mEY5kcVDlwvE2WQ3ShAyQ06gk5SYUkaeREGdJNCeMcSi4vdk22SNJBX2ifDl3GVhz1moPrOQGzddZOzKsqugAMrB1gddzoZFWuCq3fKzhmYSICeLKPZ00LA6CSNj8HjBRaTe1i15D/AGfIZC8BWJIIA0EGCAeYkH0OlFa9RBuux105+frW2WvsOlx9rEo3Zxy3ZHWwr3LWOQFJJgCSSeQFXbBR6BUiiqtjHq1tnGbIDvsDE5iQR8DNW7ZBEjUfv9KlHLGTaRRwceUSqa8FbKK3C0bBRotTYc+IVqFolwrAhpJOo2FJKVIeMbYYsNKidasrdiqZOXStkuTXE9zqRatSSZqwymKxbcRW9TbHSKrNuKoYrSr99dapX1p0I0VbZqHi3ExYsvcOuUaDqx0Ue81u29U+IcMS8V7yWVTmCci3It1AHKkyatLUeRTjfGOO3MReZrjZo0HQbTA5DQAeQqXsXhVvYy1auyyMWkTuQpIBPQkAUU7Ydk3s4gtaQtbuklcomDuywOm48vQ0Z7Adkblu8MReXJlByKfaJYRmI5AAmvJx4nr0tfcZhPhv0b2lvO9xi6Bv5af07jMecbQI0Amn7CgHQjTTTlVMGiXD8OTryr1Y4441sKtwjaXQwar3kDKQ3skEETGhEESNtKlnlQjtMlxsNcWyCzsAAJA0JE6kgbTU5Ok2UZwztDh1w9/ELbKXGJBV0LZEtySUA2OhRdfu7nel65dLmTGo5bUXucSW0t+1ctBrrPBbMJQIGBAIndjryhR7g2Du+NVIjLrI9fOvKaasHydJ4DxSyzWWMFrZDG0SJlVIEdROtS9oOMd4xOg60g4bHm1c72MxXXL6zp+NHMJxFMRLKygxOQnxekVyNOMK8EHFpAPtDjMpJ5xA9+9D+GWgHLDYkaGtuMOWuNGsGB61LwiwQsnWTNdD9OKi3EQ2p0rKjW1cb2QI8yB+PKsrz9MfdCEdvj8obNpAYMjKpzmTLDQ8xMdNPdWv4G9cYEi6WI8R7v8Ap0IHWAQNeo8qF8KxK51WSFMmYAdZmQH5gwN9NffRfDcbKCQTccNMu3sjUENbIIkRusjUV6EoSxv0L8la08FjhvBVQyty3eaJyGVK9GMxtMxy6dD3CsUb5Ft84VTKuhIgSYVmnNlJBJJ2gDSaXr+OttcsXPG9wAZ1hQGZWJ8OUD5g7CmHC8cZr0ZWs2g6ztyP3YEgkwwA5yKTGlrUsu/3/H6yU7GTD3Sy5nXIZIiZECBIPMHf31vodiD6GqHD8Mc5zXJYwcvsuqZiQIBMhjodBtG1GFQBs2UT6fCR5V9H0mTO/S6qO3lv8/jwc0kisEoR2sxb2sMzoubUBtJhTMn5Aa8iaZVwJK5qAdsMb3OFc5A2f+XB2HeBgSfQfOu7JK4ug44+pCThO2uKCrZUKRcUuPZ55iZ/l+R91M/YftCMTmTIVMG5P2dCitHvKnQ/aO1L+BsDJYum34lQKsk5CFDKAw95O/SmD6P8qhrSpEFiGmQRKkrO8iR+xXn4XUz0MyTgxvFuvRZqwtutwK72zh0kHdUT4aQFqgxqxhD571Oe6Hjsy/cetrETrUN9dRWBhUKKhZH0HlWweqFu9UouVNoeyW7M1CbZNTC5UiKDQs1WCrmH8qjNmjVyzXi4UEajWtqNpA3cTy2/OthbjlVnE8Tw9mc91ZHIeI/KaBYvtlb1yW2bzbwj4ampvLBeSkenyT4QYtCi3epat5ndUHMsQB8TXOL/AGmvtMEWx/SPz3+dDMRcZ9XYsd5Jn8fWoy6hPg68fQS5kx/x/bXDJMMbh/oGm/3jA+dJfaj6SrotlLSC27iAZLMoOhbYAHpQnE3jELBeNBS7hbDXcQc86STI/cdKi8snsDPhjjqMVbfkWnwBDZjzPxq1aWCOtH+IdnWy/wAsBvFOp8QHQH1J6bCouG8CJP8AM0ykadTv8K5papcnO8GW6aF7FkyWE+IAKANSNj++lD8IWLrGmXXQawD5b9PfTb2htLb7t7RzOD7P2VykmBI11Hz8qm4ZZCKmIe2k/aWAMxnU+smfKKZZFGNLfwLL0JoCPbS3JuasWzRHhWTz18RA0jqN6Jdn8DbuGVuwwMhSPCy855j3bVT4v4rjltczEzvMk6172Yw7d9nGgWZPLxSAPj+Fc+ZPsuV0yD4su8R40BcYT3ZUlSrESCN/UdDWUO7T8ZDXzARsoClssyQTrM69PdWUcXSqUE3HwOsSasGPwS6LedwVXkx9mNdmEgHyPWqt1jn8LFpjYEakCRr56ecU3YPgt6yt20jW2XEDIVbfwamdSFcAzv8AEUIxfZK6is9tgyhgjAkK+bKGy5ZIbQgggkHlXXj6mEnVr4LKSZL2fwttge8JEToTlYsNgrEEAyY8Q5gaTVrCY/xQWcDNK5sp8pYcjHMGJNAcDjCgIhSH3JA5Ax7vxgU3ras3yi2Va1A8QL95mZVGVjpKqcxJImANjU8kG20yU1THvgOGJsWi5zOBmnSRP2dNIg7UYt4Ynalrh9s2wjuwS2xyB7bgjkTBBJOZlmTttG9Oq3EtqWuHKo1n9716vQ5323GSS01+KOTRbIxhiBB0pF+kHGobXcg53LAkLrlAnfz5RV3tL22a5KWZRPvfaP8ApFJ/dTrr1J61V5r4O6HT1vI3S9Ni3biMqgMx/AfrVnCrkylSQRrI6kn/AEioUX5cqv5flA/ygA/MGuZ8nUkkhm4R2mDQt3Q8n5H+909dvSjd24AJYgDfU1zlGMmB++oovwrE5tCZjwieQMkxVH1EoR9zllgjJ+wx4fitt/ZzRrDFSFMR+9aIWVg0F4LYCDy1+YpjC7GqdNnlltSI5cShVGzL7+lRRrU2aq97EomrMF9T+zXRslbJJNukXLa1YQ0Cvdp0GiKznrsvz1+VD7vaS+3skW/7o1+LTXFPPBfJ3Y+kyy8V9xwa4FEkgDqdBQ/EdrMOmgZrh/oWfnoPxpMuuzauxY9SSfxquzwcq6k8vLqelc8uob4R2w6FL/JjNie3Fw6W7ap5v4j8BA/Gg2O4veu6PcYjpsP8ogVWy14K5pTlLlnZDBjhwjQ2h0869IrGYdRUN7GKu5HnS02WbS5N2FUMbjSoIQBmG5JARemZj+Ak+lVsd2hQQFb1gSf8Pn6/Cqt3Hm4FW3hcwXbvJIkzJyyFJM6kydTVoY3/ACOXL1CiqiWuFOFBZsrSfE6uG1/q0BXaNo03q1icXbU5iRqIJnkDI/E0MfAYh1zOyWtQIUACDJLaRz/GtRwO2dXus/ksx+X40zULts5/qXVM3x3aZVMIwETJy5tugMD3mq1njLmdTJ1zvpm1A0AAA0jQCKJYbhSL/Z2Pe37/ADqe5wIv4nCqI90c6Epqqgjnnmk3YDe+5IJJKSGcawzAnNtqCZJ6DlUeIu+FV8WxJXxaSdtdRH5edW3wy95lVxljXLMlp1A66aaxVLE+2wA1BYjNsIMECeempNefqfjY427KN62GIAgnp0PT4UP75kJyGTrMEwRG2saVcfEEmQd9o0Pu8o6DY1CcBBIbSDqT1B1jX9xVYut5GW3IHK+QHrWUauYZZ0Ue+srp+oiN3QjcuF0cjMZliUGoIIhmCmRoxGbXevbONK2ySxdVnM2W3dUGQUzBvZB2nw6jSdqG3Awtsy5u8QiealNyZDaiSNIO241FaDiagh1R1DoVvrmORifyI1jlyNckcW3F/v8AwyWxN2nwtu2FUKpckkuvhDAwVOUeHb7srrvU/DMSlpDa7xHUslzvBINtrZJiGXUMDsfWNGUiSxd7YZVlQInUFTLKIUzrMaHnR/hGOKXCyottWUq2nhaQNCWnZhpzHKuhvRCmM3tTHHDYOzZIuGbisk9xeWSjNqGkEqBB0iSRz51HjsddxIzs0INjPh9FHP1oNxC411TbyvOz5dBA3GY9dNa0w/DiBlByL9y3J1iJnr51eGiMbW1l4aMf+Kv5NbropMn47n3cq8Du/wDZofVtBRbCcDO4QKer6t61dfAokG6xaTAEGCdNABvvTvL7IVzAFnhbFlLXGzAyBb5GetELXCWQ5VII5hwQRE6z57e+mzhWBUoGCwDrEQdR+NXcZwyJJXpuPj+NTcp82GE09mc/vZl9oFfXX59Kt8CxIVmDHQmV2jaInlzOtH8Rw8RpK/MfClHtAO6KhVDO5hQjZW9Y6DrWjk7i0tFHBcpjngeLW8sMZg/Z15bCNKtN2mOUBbesbsdNNtBrtSvwTCOlpRcILbwNh5efrVx8SFOWfEfs+u0/dHrFLGbxt6GdS6aMknNBC/xO651cgdF0/D9aqRz5nnzr1rcRJ1+Q9P1qG5i1G5HxpHKUnvudMYQx8bEwFYxoRf7RWhpMnoupqu+Pv3dLdpgDzbT8dflRUJAlmhHyEcdj8ohSASSskFjmG4VB7UczIA6natLOPVFgnxHckGT/AHgdQfLbpVFeH3yAHvrbG2VdwOk7/KtrXBLM695d/D9PlRehLdnH9TK7RJe7RWxsS3kN/hvUJ4vff+ysn1bQfP8ASimHwBAhLSIOp/TQVYHDXPtOY6KI/ChcfCEl1M35F65w/EOZuXVtg8hWtrgtke073D5T/sKZbfCEB2J0mTr16TNR/wAQtAHKJyiTAAgSBOpncgbU6c5cEJZPdg7D4MD+zsAebVZ+pXTuwQdFEUYwIF1UcSAwOk9CR5dKBnGXTde2SQFF0yvh9i3mB0jSa0ccpN/BJzSNr3CoBksxOmsx86M4XhSgDQVR7PAvZckye8/9in8TTWtoQI203o9vTJpgcm0L+LU27bvvk1jYQJnbU6edAX4k121cMABTbUgKCTnkzJk6RTPxtgLF0bTKydgWBGp8pBpXw9tVsXlN2Zez7EyIDact/hVcag4uxJXYL/h73Inw21BEjfNJg9Tr191BGw7FvEc0FtVGhUH2oMaE8/0p2W/GFIUd4PEqr1LGCJHuMD8qULVguJeFGvxA8z0G1cEoKM2ooNA5UAJ8jPnrspJ5eVbNJILbHUemvwGlasZdkAaQdCw1MxHP869vRnKjZYAPWJ/Okkne4jROijy+Ne1ElvSsqdi0VcHYIcXAwQazqZOh1jSfMT+NNeC7hc38u2xdi4YJcKi5lGikMrKftZZjrOlJ/DOP3LQCzntTma0wldxPpIG4ohw/jZDXQCVsXXL90CTDZvBBP2vMdJO1WzYskvJaUWGjwVL7A+O3cBiQQA5yz18LwABHtVewPZ1sxJUBetzxGeem2tVcNxEvhyL05nIVDKsQV2kCCvISNNdq6Dw/BRZAJzHmTz3/AO1HBCaVS8ATF/DcPtlgpfOeg20npoNqu8SsGyAEC6uF22mNfOpODYMB0C/1CAOj3Pz5UZ7S8OdFVmWP5icp+0J9DFdigkw6mwBxDBFks7+JkzBdAcygmR6xU2PwwFmzyyvbO08l0+dFuLcHb6vh3kb231MABVWSSdOoqjxbi+CFi1b76bi5C3dhn1UDQQIiRyNFbINNhXsMfrNmzcCkKwDGeQE6E7cq6BjcIlxSHEjT19x3rkvB+2lzDYa3h8LhjltjKHvNEjMTJiIOvnRBvpNxeRh9Wts2gDBvCCSYLGfug6Abj3UkmnsViqC3azA2cLaNzOZOioYJZhyB5Abk8q5xhLAVzduw7NuWMADkAOg6CK3xr4i+5e/eUMd8up9ABoNhyrS3wJDuty6erGB8KlHTFcllOMd6N8T2gtqCFIJ5QJ+Q3qouJuXP7Ow+msuxAnmxAiSepn4ACjWG4Sw9lbaeiyfjVm3wrNALM3v0+AoqVcI08zlyLxwt4+3dVB0XU+7p8K2s8EtncXbp8zA/fupoHDAhgKNp9Trp5VTwHETdKQgVWcoZJnRZnkP+1MtcuCMsr8lXD8MK6Jbt2/dJq5/CyfadjPuGm9ZxhWV7IViquYI6+Jf1NXOz+H8DTOly4NfICt2/TqYmvegcHsIJHij7oLfPb50ZwuE1I0gbaUEGBhb58Il+Z0jvLnw3puwtrU+gpnBKqF1NlB8IM49KV7ry19WYsUDxMmIuIo35w0e+nq4niHpSkyt3mJIFsQH8QAme9t+185HkKfFFW7BJ8BPgtubFs9bZ/wDdS9YwDTidAoYPBJH/AM8EHfaOfmKbuDCbNszJKHXqfFS7hsCVbEkKfEHgtoCe/mBMDYTVMbpy+4r3oN8Cw+WzaEgwG1G3tOfzoCMMv1m6YYsVxE6jL/ZwQANdRzpu4NgX7q3CkiG2Ej2n2Iqha7OXTcdsrAN3kAwsd4sfaYbelLGVNsOltFLgNoCw0KF8e0n7i7z7vhThb4NciYAEcz+lDML2dNiw0trmzRqdIUbwB7tad7fsj0H4VO7m2vgdR23ELtBwl1sXGKqynQiZkEHUD0JpFawFUghlJdDrsRMAsT+9K7FxnhpujLICSGiDMjoQw69DSZ/CsrtGUEPAUL4CYBUCB4V8jrJnUVLu6dimgX+F4IMhVjlC54IIgsPZMyAANdeoPWgPaTCtZJzbaQcoCnmzgAnmCY03GlHsRYsG6qXGywR3iwXVhmlQmaAFEgkaZtoFRcTt2HdBdW2y+JQbfhZtgHOkgT8joKRy3tBcdqEku2TOxDl20afFsNSB6wCehqFLQIq7xm0O9ZLa5VDMqr0AMT6nc+tZfsBFiNdz+QrmlJNnHLZ0RW8ASNAayqNnid5Ro5E6xHX12rKr2V/sPoXuCrFwGe82ygAiJ0EKPTT9zV/AWrjXFVVa4R7JEEwoO0kaARqfZigi6UewPHCrp3P8p1AAZS0zsSpnQkRry5V15EyskFeBYQuz3DJUmAzhymdtRLKfCTEgtIn3Gus9m+0uCNllu5hdQkZCGJOX7kDxba8/KuJ4e7cS5BUiZC5jlYg66RAM70ycIwJdA9k5b67LEZkBEkNsCI91c05uG6J3Q2YbtMLbh7Nm5cKkkNchE1JOvMjU9PyrzivbLF4ggNctWgNltJnYe8zr51Ss2rbXhbbO1xpnMDAIEmeUx0ojxDBG0koF3UajTUwdv3pXRcmPqS4AzYJrplxdunrec/hNWrXDio9pLY/pAHzNXcVh2NgMC2YssldCfGAflNRJgCMCgue0pElzrIunUn0FDQ3yzaizgeCo/i9vzJJ5kflVTiXCQrrA9po6a6/pTVwi14f8TD/jbSrPangItPhiJIa5rMaHK3+9LKCSDFtsUOHYlGuNaRTNshWJAEEhiI3n2fnU2MuXFulFIAFsuDHikTpr6VLgMEFxV06ktcQbiNLbnQct6m4ppf0jWyx2ltAdP9qrGKsVsg4/gjlTLPt8uhDbgcpiiHBcHlBER/MuR6TpWvaCyWRAu+eYBjSDPu2+VFuCcLdiYWAbjmTMQdqP8aNTsivWdfcfzpd4RaUFIB/tjv8A3d9BtT5iOAuDIZToeu/LrVDh/Y8IQWaQGz6Dn6z+VBTjG7G0Ni9xwlXw8Rq0bTzXbp/2q1wQkh5J0uONekD5U03OzdpiCcxyjQZvnIgg+h5VcwvDUtiFEazrJMkQTJk/Ol7sdNB7bObWsGT34UAlnkQc0gO5OgnkadsBwZyTIy6Df3UaWyAIG3Tl8Nqmw6wfd+Yod3U0N20gRiOAQQcw26c9fPzodb7HrLFmnPOaFABkgn2i+kgGmy/yqGKSU5JtIZQQOw/BbaoFCjQFdehmdoA35AVJa4TaXZFH+FZ+MT86vBahv4pE9t0T+86j8TS3JhpI3Fobb+uv41mQCvcNcW4oZGV1bZlMgwY0I86Xr/bzDAkL3rsJJASNpmcxHQ/ChobDaQT4z/Yv7v8AmFFrY0HoPwpascZXFYS5cVGTK+SGIJPsmdOWtMy+yPT8qtjWltMRu+AbxLDhs65WIaMxGg5DeZmBypA45Ze00IRlzAjKSTmygMwkakgHQToDTd2zxty1Yc23yuGUyDBC6j4VyPiL3bwFzvbhAbSbhjUAQVM8yaRY7dh1UW8UUytbxFwW8pDFB4n1UZuR1jMYkDMeVAcRxpEDZFLTJzN4vCPCoAGxg9Y1kRRC9wC59Xs3RcksMqo0B3bvDPdDdvs6mIM60E4iqpnyZpbWWOonSCo0kbbn5Uj9LaZKU2Zw/Hi4ztdJDTJJk9dTXvGcSmhRgQR7XIAb786D3FKwQ2cHKMwDBQDpBG/XTfTSrdrs1evBySAtu211tiPCuigTq8ZRG4mfKp9mOvVZLRbtg2+VnxHWB58q9qoBc5KTHUSayurRRXSVxbLQNB+/zqe/ayMADmJAIMEe7zqraYq0yQRz6VbsX8twNOmmrCRM77++aeV38Bdhvh1zvsou6i3Hg0JNsjMYJiFG+41PM0zW7kInczcdW8LNqF8Khl1mdAAIj7Q6UD4PKkult81xsiuhhXDsoyZVmN9d943iXnhHYzHYlb7eLDm3l7tDIRmgyFJOg9mG8Qk8tq8vNrlLTBbEWn4JOELmvJccoSBl8OrZjIMxvt5nrRvjtubTQJMAjSec7VHwv6Oboa1cZ7alwO+TKJVihByESpIYyNtRuaebHA7dq0luA4SYLgE6knpyJMdKt0spwjU+F+0OoMRcVgmexlRSSW0yg8rhO4HQVfudnrt2wUy5SxO/LxlhKnXppFOQUARpAqQDyrpeX2KLGvIJ4FwDu9XMkMWgbe0xgkjXfoKK8ZwYuKgPJ1IPmA35T8amsCtOJ3YFvzuID6GhNt47f7uNFJMA2eySK5diWJYMeWoEDry86tngNkmSsnbUsRy5Exy6VduY62GCl1DE5QPMmIqjxTtHZsMVctmABIA2BEiT6UPWw+lF7uxp+/3/ALVvZXUUG7RdpBhbKXe7e4LkRl5SoYTqN5qbsxxo4pGc2+7K3CkGJ0VTJgnrWUHyG1wGL67VGENS4q2SCAYJDAHoSDBrmvCXxbYi2bty4wXEIrAIAsZ2B1IJjw9afQpSYrlR0J7qr7TKPU1lm6r+ywMGDHxpT+kLhL3BZuIzCMyMBcCAjVhMsBvUv0b8N7hcQned4Rf1OfNHhAjy22OtZQjQdTss4nt7g0n+arZdwpkj1CZjTHhnBIYbMoI98GuTcZs2LN3HKbpATIxVLRlM95QJJIBksBptM11XhTA27RGxtIRPmiUzilTQE35LbjUVzPiPGsYL1+2b7AWluMMsKfAbcEwOj1019xSDxjEkYvFAJZBFu8cxUFjCWD4sxIgggER9kUY8sEuBk7KsbmDtZ2LllYFiSSfG4kk+Vc/udn2zYoBXbIrwInVbyiF0OsT7q6D2RYnC2CY2bYQP7R9gKBY+4T9bzXHIVbkanw5byRuRqBpWTpsV8IM9ikK4OwCCCM+h3/tX8qVsVwKMXfk21U/WI8SzHdkqSASYBZpkaDXamzsg04SyZn29/wD7jedAMVwxjjr7Lacz9YEwYObDqBrA3Om9FcsL4R72as5cDeGZW/mjVDI9m15CndNh6Ckrs/hXt4G8rqUPejQ7+zaHWnZNhW/k/wCgrgBcfwNtMHflWZVQmAzAkTMBpJpFxFi39XuMuHRQL1pSDmbMO7YhpJBGUaQNDzmuj8dsZ8Petyym4pUFUdiCRvCCaU37O/ynts10lrq3ZNsL7CFcv8xxvMzWhSRpJvgC8S4Mt/hViGs2D/6lxiBlQPcOUEnUl8sKSBzNc74xbNkIi5e9VR3mqO+xBTwZgFCEGM25J3roXFeAPdOEs3jZbB2SmZReVbsu8OxyHZRBgHbnNLHHuG2v4l3WHvWrKM0AWVLBAAYViBJY+KdSBMbDSE36m17k2thOfFu0BQAROoidZ5z5kT56UMSznKiWgkmIEBQNSJOpid45dYpuxPZ+7aayp9u82ZWGYMrbFSVg+EEEkSBO9XONfR/et2gypeuuczXCLeW2ttYgCNWYkzoAIXbnTRlRlsJGZlAAKxGkgTqSdfD1/LbavKb8X9GeJJB8KkqpK3GAZSVBIiNBPWvKe0E54orqnYr6JvrmFW/cuqiurhQgObPmKjvMwiARsNfOuY4VZb9dqcOzvHrtoWm7zOLTlgj6kMzAnLp5E+orZpUGToP4LE3+GXzkw9sdyEs3e9ugm9LkI4UE92JAbwg5TqTqZ612Q7ZWcZmUELeX2rczp95WgZgZ8j1FJ3CeL4XE3jcv2lfOVYggQGDghjOxBUbbgnrQjgfCcRhLZvoSxXEW1WzYusFcOzIczaFhKZQB96dpB48eaMna5ApWdJ4n2pFnHWcIbbk3ipDiMoDZ99ZGqERRHtNjLlnDPdtKHdBOVtBGk/Kh/FMMWxuHc21IhCGKAssG6XAJ2iUOm2vWj+LWbbCYlWEzGpGmvKuxJUOJ+G4zicRww37WVL4YmFBIKjYcjMMNulZZw+Iv8LfvHdbwLNm9kwIIHinkSKJ8BtH6my3CQWEeJgdTatzqDp482nWak4Phu7wrqwgNoIk6m1bU+viDa1jUQ9gMO6Ydld857xiCWDQrLbYCR0miXaS5C2QNzet/CdT7gaq9nSli3ld7Y9nmB7Nm0m09UPyqPtNxe0bSFLqlluAgAzsDuNzrFTztLGwoC8U7O2Ex4umJF+xcACEnMzqBr0zN7q1+kTgFq69p3RmJt3V8OWCEtO0EkGPKOZFGMXet3nD520NsnLJ1t3EeSFVt8u08zVTtFxvDXAM4dlth9QjiMylGnVeRI35+VHWkrsGxPxmwrcLXwKwFuyQrEj7KAagg6A9ak7IMP50BVAvCMs87No6yTrrHIaUu3vpCsi2LHcubYVVhssFVAAkEmBp51Uw30kZARZww1IJk9AFGiqo2CiZqffj4/dxdas6i+49fypJuYe59YJK3SFxlkgmYC95fkifsjwzy9nypd4h9KGMIIFq0g15EmDzBJoDhOL4stnBEg+Fmkka7+LnHuH4L9Qk7SA5o6d29w7XMKFti21wMSFd1X7DidWHMgVnY7COt3Gs2QrcxJdCjZpU5tSQTB6jlXOL/ABvHOPFfbpoY3167T0r3BcWuSvf37j9QbrAEegbWAZ9TS/UJKjdxew2ce7Iveu4txdyLiFQKDaYEZLltzOYKDIQjfnTlw/EW7aW1a7blbaqZdd1VQefUGk7h1/hpYHNmbcgqzGeY5zzHupgscXwaABLRPpaA/wCaKvGdoopWFrnGLMj+YpjpJ/AUBvYS09x7nd5muBlbw3mkMqKwjwgSEX4edXT2stj2LT+/Iv4E17/4o/8Apj/9hP4JTpmN+H3DatKiWbpyggeAKNSTsznr8qiFi8ST3bid/FZWZ3mLZO+tYe0Fw+zaHwc/6a0bi+JOyKP/AMbfm9HYJbw1q+ihVt21An2rjMdSSdRHMmoH4LdO/c/4u8f/AJ2NRfW8WevuW2P+aa0a5iubsPU2x/yqDW2AT3eHXbaQLiKpZfClpAJLDXbfT5VS4bjfrGIeyr4xlQGbwBWyWBAKK0QSJj3HpVTiV+6qnNdYneBcY+yyzImOdVeDcIJUvmtjOZgidPSOf5CsjUNdzs9a+21w/wB+4Y+dQHhWCXfuffcH+qgfELNqyoa7dtWwTGY2YEwTEjyBqj/F8IB/5ox/QjR6TqKJqGtXwS7NY9xDfhNL/DeGWrOLu4k4m4Q7lhaSwwthYjK0Wzm5eIZfZ8zVrCYNL1tbivedHAKmVAIPPUUrYvtVgUum231g3A2TKQAcxaANDzI3oNW+AUHb30kYU3j3RW6lpGLMFcXA06okrBlRMTy5ClvGfSa+Jw91rbfV3RWLLP2DADC4XRhdBMQAZ2gyTS1c7vGcQW1hLj2S7uGzLlZSi5mIdWJZtOcCYp+7RcIw9vB3ibFt4SDDQ5E7g5faB8W24pGpeQeaOfdnu0HERbZrdrvluOXLsTJMKpkg6+yK8rSz9IlrDolvD4SwLeWR3pzuSSZLNAk/vaK9qlP2BpQp4fC2mIcSIgFMrH8NgRHPrV/C4QJm8S2u8I7sMTqNxOh0IM6zBI8414di0tWhmyFWfVYLORtP9IA850qO4rXXLWmC2TLQ85Fy6Rmgxvp/eiuR6pN+xLdhazxoW2JuK+cPlGRhHkco2gQRuDR7gnae+t5Ga4EEwpZZCknxFiy6HygGV08wFs21XLchUIBd2Uzm2W2YUsunLeADvtSu4G8ts3CkqHK5pbK7KoII1EyvMjrUoYFJ2tvkEY3ujr69vcLmAbHsxGhyrdiddYFsRRzhHaDD3rX/AJq7cIJB8JGu4Bm2PsxXF/o2LX8WUKWvDba4MyEjSBlALRrm+VdD7Hm6cD9YcW1Z7b3It2hGwKkgKZgKY11zeVehJaXR0sb/AOJ4Yc7r/wCNj/7xXn8RsfZwxbzIB/1UEwnF7l3h73kLZwHKnIR7LDZdOUjeveDYy/iOHs5dheIfKxEGQfDpnMbR76AoT4ris9ll+rsoJX2Ha2ZzCBmRVaJ3E6ihHbKy64FSUZmR1JYe0ZZhBaT97pOgq12SFxsMhxBLXA5bxBQdNpB5c6N8Qwy3LBU5YMfd+8D0qeVXFphSsRcN9JmJCItvDIq+yNzJj+8POgvEO1GIvFswQzEqRv0AExz/ABrfF9nXS/MDLFt9XUDTEITpPQn1251txrs4c+GfwxntHxHLuFkCYzE5vZHlXP2tVJsnpYHxF26LeZggDdIkwZgZjHwNUk4hckeLaTM7rsfZEjXT86asbw5W4VaMqGVkUkklT4BOvSeYpWu4LKE1BlLYmTlOZBqD6xHXypHCCVoElRl266R4ywjYz7tzvt56ipsIguNlzFnDLaXTQFyCoIiNY38q9wGGNxgq7tEACDJ9nXltvMaUWwPCltYlgbpDLiMKSvdnQ94yqCx0OaYnlHnT4YKVmirA/EbAtKGecqyfCAdB1B3Ok1ewPAluvdnXJuDpzA0I8z8qL9s+HIuFbvCbZAlu7Cswm3AAGZRuG50Y7H4ZLl3GwSSLqA5jHIHwgEyNNzG/lVYwtWhtIuXO0PcPdT6oGayskFjDS6JoYB3uT7qfuF4+y4QEKHfKAFt6EsNh6RH7NKHa7BWFxWPLW77E4cM2VwEjvcGfBNskN4lJmft+Ua9ncUhvIxC/yrcRDamByB9obe+nk9KVDPY6dat6SAY8gg2MVzLifbDH279+ybqDurd5wclsNNtFYT7yZ91dLw2XLAg5fCf5Z3XQ6nzBrnvapkGPxY+q2mP1bEkuTdXMBhLbZSouBQGHhJABESCDNUiOOHZ7FNfwdp3eXdDLd5HizMJEaCCK5+/F76jEC5ibn8lHb22+zcVQTH96KfexD5sFYIUqCG8KiQP5jDQkknrSTxjiBF/iQ7nCeCxfMlLeZ4xFkRclvZMyZjxBdqZVYrVoc+yN4XcHZZirFlMswYkw7DUnXYVzG+CuJxNjOf5SYojfTurAcHX7pad66b2HuFsBYaIlTomUKPG2wHX8zSnxbi10cRxaBrIC28aQTbtd5KYVGUs2SW1Os6EAAyKy5f8AYa2o07DW+9warnJHfMCY5RhzAM7yZ9+1dHtKYEZ9hpCjlSF2CxbXMMrOVLd648MKI/8Ahz7KgAak6x0p9EQPZ25ua0uTJC39I3Dzd4df8Nxyq5oGWeY0gEzr0rl+I4Te+pk9ze0xt1SIaQotaHRfZJ0HKa6x2zulOH4t0cW3S0Sro7ZlOZdQVEjflXMuMY5zgGY4i4SOIX0DTcnItknu9SDlEA9KML/fuZrg6V2NskcPwoKQRZSQzsCNNiI0pE4/2SxDcWLrhybX1jDN3gkrl3dgcwkKTB0p67HsP4fhSWQk2LZJIliSoMk5t6Re0aKeOxmafreA8IXw62pMePZtzpTRvX++4P4kHZ3gV21xcM9pVTvcU2c5SpDK2RpzHQ10fjVkXMNeQNZlrVwCYAzZDAJLQBManQVy7smAeOEjMIu437Og9vSAT+FdE412hw5sYhPrFsk4fEAKIGaLLgqpIgny8qWT4+xlycl/8IXVABuYOcqzOJtAyQJ2aN68oBxC3aJTwXD/ACrWoZB/6a/0GsqmiL5FpBbCcPtskm8veZiWthlWFGxEg58xE5TBAA3zaX+K9l3tB5EEPazrnUkNduEIxaZZjB8OntTtQ7shYwty+frSF0ZQLaN3gm4XA3t68iBy18q6D9Ia4dcMbiBBda7Z1AgsVuAyepAnXeM3WuWWJxklZtIJwnYfEXrlo3luJbZLmYvlYJGltGXNJYciTBBERU/arsiuFW4bTjuXVG7oRC3To7QCY22mRmjYU8nimH72M9vvY0+/Gu2sxE0A4pgbbpdUOX79yyi2gnQ5WG8CCIJJFTglGqGUUtkKH0UrHE462X//AJmun9mFVcLaBgKttFMxEBQDMilDsV2YaxxEszCEtmI1JF3Mo10Hhya06YZFw1vK7iF5nQR566RVckk5WhvBY4Zat20IzKbYd5YsGGU3GiWgj2I56TXvAwlq1oy5EZpZWzLGcwSwB+zGk6VFa4xZKFhcUqN2Gqj1OaBUicXslS4uKVG7CCBG8mYFCwbEnBrYVCFIIDNGQtl1Ykbc4Iq7cuXQQAoNrKxY+LOHDLkAE7EZp9BVOxxSy2qurcpAB6dK94hxZEw9xhBKidQBzHTXalk9hovcGdp8B3r+ErPdMjBkukki6rqBCkRvz5irXHMGrJaQmDbu2rhm1caVRhIBAbxELGtSXe0GHDBTdQNp4SbYbXbQmdZ+de4vjWHSA9xEzTGY2xPIxPrRAc8wuLXuBhndQAVjQkCIkgbkwNqEYrKvgDC6ES2JygDwoAI56lZ12ph7Q4OyERw0ZxAOmpJU6EcoJpVyquZdIU7rJ1EayInUc+lec4tWmc79ibC34ZWUwB7JGoEeztzEyJ6028Qx2HZrl36w5dzYfuxbAhrLKzLOf7Rkbc+dJ6BTs5JLTOwiCPh5mifCsNbYt41nb21OuwIUHfQmOWnlTY9S3iGNhW5cGIS8MS91O9yxcthT7GmXLI5GOe1F+E8TTCtfe2t64L7Jc8RChcq5I3kzvXuCu2FtYdbj5YQasyj7zMNT1imi1xLDvbARlYCBplMR6c664Rko0nsUQpdpbFm53t+6uIQ4i0bUBrWUQbLSJMzOHXcfaaqnA+CoRmSRkYIJ3nwkkxvy+E03YnjuGbwNcTwyILppyjegfD8QmEUq3eNmuCIOm2hkt0gUzTdIL+Rvw5ARRpsNy28c9Ov40v8AEuzlu/euX3sNnuW7lpoxEDLdtLaaB3Z1yKPfRtOIoABmbQRuP9Va/wAUTq3+b/eqWNaIOC4D6vh0thV8AMA5m+0TBbKJ33ihWK7M23e+5wq5sQjpcPf3tQ7KzQBb08SqdOlHDxJOrf5v+qoP47Z+/wD8Y/1VtRrR5wXAixh0tBUGQEABHYbkjxHU+sVSxHZ9HvPebDWDcuC4rt3mI8Qu2xbuCAkCUAGg5daJLxK31b/N/wBVeniCf1fH/qrajWBOHcIGFCW1VUBd2hA5Gpsjd9SYA02pkV9B/opL7T9pwmJs2rcSYnOWMBnXYBp0gH3mmL+PW+8CDPy5nYgn73QU1vlmexY4nZNy21vLbdHEOt22xUjQx4Y5jnQbEdnA9s2+6wgQubkDDuRnYQziX9ojSelGm4gkbt8f+qtP4in9fx/6q1mtGYCwbVlLYLeBQoy2wBoIAA5DymkDHYq7xDGXcOoshUINzEJh1zyphGlmzSCrKCpn3TD62Ptnm/7/AMVDMFhcLYLGzbNvNocvPWYPi11mklbYr+DnvYfgaYjF3RcZmFkMVCqozB2dZZgdJJmBMidTRvgn0d3Ld0NfdLgtzkU2s6gkyMqMwyZSNtab1xNqSQGkwCeZA2BM6xNSHG2/6/if9VFLgCSQj8a+jV7t03FvRm1M21USSfZVZAERpXtOhx6f1/E/6qyjSNSOPcOWyiqBbYhDKlritHizfZXkav8AH+JHFWDbW0S0qwOVuREkSoExPxo8I6N8f1U1jOf3H6Cne7s2oFvxhe+F04a8bigqCFMQZ0Jj+o8+dXrPF2IIWy6ZiSSSoPiYsftT7TE7c6s2lbkk+4/lWMzAwfD8fzNJpRrZYwHEzbbNGbQaH1PP8oqxxPi4vAqU0YMpBM6MIoeLhP2h+/ca2I5SD7v1FLoRrZ5w2xas2GsAFkYNOZR9oQRHTSvOH4OzZsvZEtbfNMqB7SwRA9K3XD9QPiv+qpPqs7L+vyNGjWzzgtm3hVKWySpObVQusAbD0qxxLiIezcUbspUaaaitbeEPIN8GrxsNrqR7z+ooOKbthUmCOLcJS9fW/myuoT7EyUII1nTYCr/F8LaxWTOYKHwnu8+5EiOWw1qyMOvUf5v+mt1wyz7R90fqKKfHwZtgPtRwUvhkwxBVrQUDMpXYASQROqjT1oDw/sy9u2VMEyNBsfCBPLYyafr6NcMsXcwBJEmBtrNRfUT0P+U1mtqAK2B4aypBHiEgazIjSPid6iw/ZUpiRdzIVF0PHMCWJ6dabhhvT4H9K9FgdR8x+IoQWl2grYFcd4OuJtJbGQFNi+2wn5irfZjC/VUuISsNcZxl0EMB576VZZAPP0I/EV6APuj3mm3ao1gHjPYpLt25eRrXjE5Sdc2ZWOwjUg/GjvFTm7vKAcryY6EVtB5KPcK0JNZ6mawkLy84qK445R8aptZH3h8G0/4aje1GxnzE/mAaGg1l4v6fKkviP0bXs2IZbdplbKUi4MxAdSZHI5QdKZCvrWrIaeFx4DZdwjKqINoVRoeYArZ2HX5ihzMBvFRNjUHMfChobBZS7QWV+s2X+0Y156MKLBV+sDqQv/KapNi7ZIPhJG0gEj0kVl3iyLBJ16wabSzOSDly2KrNE8vjQW7x1PvGq540n3m+Brdtm1IZ8w6/v4VzTivAjcxl4i3cKm42qg5ftTy6x8qPjjYO2YCtk4yjfZE+aLv8KeMZRdhUkUfo74eQ98EMulow+h2udadrmEEaNS5Z4ggJICqTvAgmJiY33Pxqf+Jj79CSlJ2BtBC5gzPtDTz/AN6yqDcSH36ytpZtQRuYdwIKgT0CT8d6wYU81/4j+tZWVByYtGBUG5+BJ/FfzrZO7B0Lj0UfjmFeVlFGJu9Xkx/xf7A1sqsdhbPu/UCvKygE37lwJyJHoPyIrQ3hz+TGsrKZAMzLyz/5v9q3W4PvOPXX8DWVlajHj3R96f8ACPzrUXz/AE/5R+lZWUoT17vRV+f5tFRgmsrKJj1nY7kn1JrwCsrK1mPctYU6gGvayj4MagAch8K2UA7V7WVrMWXwNxQCVgctR+RqNW+8ze7/AHNZWUFIJrduKT9r3wf0rV7gOkx/gWsrKdAKWKwStzX/ACgfgDQvEcOA1zJ8G/IVlZTRkwMpXcJBJUp7s/56VoMHc+6Dz9qPzrKync2kAhu4JvuN10cfnUj2BbMXGdCfsggsffGUes1lZTqTaMDb0HXx+UlZjzgVHcaNl85J/SaysqyAari2XbMAemX/AL1I19zGpjzA/GTXlZTUY2XjJUREx0NeVlZW0oJ//9k="/>
          <p:cNvSpPr>
            <a:spLocks noChangeAspect="1" noChangeArrowheads="1"/>
          </p:cNvSpPr>
          <p:nvPr/>
        </p:nvSpPr>
        <p:spPr bwMode="auto">
          <a:xfrm>
            <a:off x="69850" y="-614363"/>
            <a:ext cx="2124075" cy="14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90000"/>
              </a:lnSpc>
              <a:spcBef>
                <a:spcPct val="50000"/>
              </a:spcBef>
              <a:spcAft>
                <a:spcPct val="0"/>
              </a:spcAft>
            </a:pPr>
            <a:endParaRPr lang="de-DE" sz="2000">
              <a:solidFill>
                <a:srgbClr val="000000"/>
              </a:solidFill>
            </a:endParaRPr>
          </a:p>
        </p:txBody>
      </p:sp>
      <p:sp>
        <p:nvSpPr>
          <p:cNvPr id="74763" name="AutoShape 15" descr="data:image/jpg;base64,/9j/4AAQSkZJRgABAQAAAQABAAD/2wCEAAkGBhQSERUUExQUFBUVGBgXGRcWFxocGBoYFxcXHBcXGhobGyYiGhwjGRgYHy8gJCcpLCwsGB8xNTAqNSYrLCkBCQoKDgwOGg8PGiwkHyQsLCwsLCwvLCwsLCwsLCksLCwsLCwsLCwsLCwsLCwsLCwsLCwsLCwsLCksLCwsKSwsLP/AABEIALcBFAMBIgACEQEDEQH/xAAbAAACAgMBAAAAAAAAAAAAAAAFBgMEAAIHAf/EAEgQAAIBAgQDBQQIAwYEBAcAAAECEQADBBIhMQVBUQYTImFxMoGRoQcUQlKxwdHwFSNiM3KCktLhorLi8RY0Q8IkU2Nzg5PD/8QAGgEAAwEBAQEAAAAAAAAAAAAAAQIDAAQFBv/EACoRAAICAQMDAwQCAwAAAAAAAAABAhEDEiExBBNBIlFhFHGR8EKBMlLR/9oADAMBAAIRAxEAPwBPt3gc6vbuJdARVYuAJB2Iyy2uYzPl62jjnVQHZWymcyvrm2InQgsBrJ+1ymtMXw57luLcS0e0SzJlBLZSx0JaQYg+EdKXsThGS6yMxEwMx0UtME+mYRI868mEY5kcVDlwvE2WQ3ShAyQ06gk5SYUkaeREGdJNCeMcSi4vdk22SNJBX2ifDl3GVhz1moPrOQGzddZOzKsqugAMrB1gddzoZFWuCq3fKzhmYSICeLKPZ00LA6CSNj8HjBRaTe1i15D/AGfIZC8BWJIIA0EGCAeYkH0OlFa9RBuux105+frW2WvsOlx9rEo3Zxy3ZHWwr3LWOQFJJgCSSeQFXbBR6BUiiqtjHq1tnGbIDvsDE5iQR8DNW7ZBEjUfv9KlHLGTaRRwceUSqa8FbKK3C0bBRotTYc+IVqFolwrAhpJOo2FJKVIeMbYYsNKidasrdiqZOXStkuTXE9zqRatSSZqwymKxbcRW9TbHSKrNuKoYrSr99dapX1p0I0VbZqHi3ExYsvcOuUaDqx0Ue81u29U+IcMS8V7yWVTmCci3It1AHKkyatLUeRTjfGOO3MReZrjZo0HQbTA5DQAeQqXsXhVvYy1auyyMWkTuQpIBPQkAUU7Ydk3s4gtaQtbuklcomDuywOm48vQ0Z7Adkblu8MReXJlByKfaJYRmI5AAmvJx4nr0tfcZhPhv0b2lvO9xi6Bv5af07jMecbQI0Amn7CgHQjTTTlVMGiXD8OTryr1Y4441sKtwjaXQwar3kDKQ3skEETGhEESNtKlnlQjtMlxsNcWyCzsAAJA0JE6kgbTU5Ok2UZwztDh1w9/ELbKXGJBV0LZEtySUA2OhRdfu7nel65dLmTGo5bUXucSW0t+1ctBrrPBbMJQIGBAIndjryhR7g2Du+NVIjLrI9fOvKaasHydJ4DxSyzWWMFrZDG0SJlVIEdROtS9oOMd4xOg60g4bHm1c72MxXXL6zp+NHMJxFMRLKygxOQnxekVyNOMK8EHFpAPtDjMpJ5xA9+9D+GWgHLDYkaGtuMOWuNGsGB61LwiwQsnWTNdD9OKi3EQ2p0rKjW1cb2QI8yB+PKsrz9MfdCEdvj8obNpAYMjKpzmTLDQ8xMdNPdWv4G9cYEi6WI8R7v8Ap0IHWAQNeo8qF8KxK51WSFMmYAdZmQH5gwN9NffRfDcbKCQTccNMu3sjUENbIIkRusjUV6EoSxv0L8la08FjhvBVQyty3eaJyGVK9GMxtMxy6dD3CsUb5Ft84VTKuhIgSYVmnNlJBJJ2gDSaXr+OttcsXPG9wAZ1hQGZWJ8OUD5g7CmHC8cZr0ZWs2g6ztyP3YEgkwwA5yKTGlrUsu/3/H6yU7GTD3Sy5nXIZIiZECBIPMHf31vodiD6GqHD8Mc5zXJYwcvsuqZiQIBMhjodBtG1GFQBs2UT6fCR5V9H0mTO/S6qO3lv8/jwc0kisEoR2sxb2sMzoubUBtJhTMn5Aa8iaZVwJK5qAdsMb3OFc5A2f+XB2HeBgSfQfOu7JK4ug44+pCThO2uKCrZUKRcUuPZ55iZ/l+R91M/YftCMTmTIVMG5P2dCitHvKnQ/aO1L+BsDJYum34lQKsk5CFDKAw95O/SmD6P8qhrSpEFiGmQRKkrO8iR+xXn4XUz0MyTgxvFuvRZqwtutwK72zh0kHdUT4aQFqgxqxhD571Oe6Hjsy/cetrETrUN9dRWBhUKKhZH0HlWweqFu9UouVNoeyW7M1CbZNTC5UiKDQs1WCrmH8qjNmjVyzXi4UEajWtqNpA3cTy2/OthbjlVnE8Tw9mc91ZHIeI/KaBYvtlb1yW2bzbwj4ampvLBeSkenyT4QYtCi3epat5ndUHMsQB8TXOL/AGmvtMEWx/SPz3+dDMRcZ9XYsd5Jn8fWoy6hPg68fQS5kx/x/bXDJMMbh/oGm/3jA+dJfaj6SrotlLSC27iAZLMoOhbYAHpQnE3jELBeNBS7hbDXcQc86STI/cdKi8snsDPhjjqMVbfkWnwBDZjzPxq1aWCOtH+IdnWy/wAsBvFOp8QHQH1J6bCouG8CJP8AM0ykadTv8K5papcnO8GW6aF7FkyWE+IAKANSNj++lD8IWLrGmXXQawD5b9PfTb2htLb7t7RzOD7P2VykmBI11Hz8qm4ZZCKmIe2k/aWAMxnU+smfKKZZFGNLfwLL0JoCPbS3JuasWzRHhWTz18RA0jqN6Jdn8DbuGVuwwMhSPCy855j3bVT4v4rjltczEzvMk6172Yw7d9nGgWZPLxSAPj+Fc+ZPsuV0yD4su8R40BcYT3ZUlSrESCN/UdDWUO7T8ZDXzARsoClssyQTrM69PdWUcXSqUE3HwOsSasGPwS6LedwVXkx9mNdmEgHyPWqt1jn8LFpjYEakCRr56ecU3YPgt6yt20jW2XEDIVbfwamdSFcAzv8AEUIxfZK6is9tgyhgjAkK+bKGy5ZIbQgggkHlXXj6mEnVr4LKSZL2fwttge8JEToTlYsNgrEEAyY8Q5gaTVrCY/xQWcDNK5sp8pYcjHMGJNAcDjCgIhSH3JA5Ax7vxgU3ras3yi2Va1A8QL95mZVGVjpKqcxJImANjU8kG20yU1THvgOGJsWi5zOBmnSRP2dNIg7UYt4Ynalrh9s2wjuwS2xyB7bgjkTBBJOZlmTttG9Oq3EtqWuHKo1n9716vQ5323GSS01+KOTRbIxhiBB0pF+kHGobXcg53LAkLrlAnfz5RV3tL22a5KWZRPvfaP8ApFJ/dTrr1J61V5r4O6HT1vI3S9Ni3biMqgMx/AfrVnCrkylSQRrI6kn/AEioUX5cqv5flA/ygA/MGuZ8nUkkhm4R2mDQt3Q8n5H+909dvSjd24AJYgDfU1zlGMmB++oovwrE5tCZjwieQMkxVH1EoR9zllgjJ+wx4fitt/ZzRrDFSFMR+9aIWVg0F4LYCDy1+YpjC7GqdNnlltSI5cShVGzL7+lRRrU2aq97EomrMF9T+zXRslbJJNukXLa1YQ0Cvdp0GiKznrsvz1+VD7vaS+3skW/7o1+LTXFPPBfJ3Y+kyy8V9xwa4FEkgDqdBQ/EdrMOmgZrh/oWfnoPxpMuuzauxY9SSfxquzwcq6k8vLqelc8uob4R2w6FL/JjNie3Fw6W7ap5v4j8BA/Gg2O4veu6PcYjpsP8ogVWy14K5pTlLlnZDBjhwjQ2h0869IrGYdRUN7GKu5HnS02WbS5N2FUMbjSoIQBmG5JARemZj+Ak+lVsd2hQQFb1gSf8Pn6/Cqt3Hm4FW3hcwXbvJIkzJyyFJM6kydTVoY3/ACOXL1CiqiWuFOFBZsrSfE6uG1/q0BXaNo03q1icXbU5iRqIJnkDI/E0MfAYh1zOyWtQIUACDJLaRz/GtRwO2dXus/ksx+X40zULts5/qXVM3x3aZVMIwETJy5tugMD3mq1njLmdTJ1zvpm1A0AAA0jQCKJYbhSL/Z2Pe37/ADqe5wIv4nCqI90c6Epqqgjnnmk3YDe+5IJJKSGcawzAnNtqCZJ6DlUeIu+FV8WxJXxaSdtdRH5edW3wy95lVxljXLMlp1A66aaxVLE+2wA1BYjNsIMECeempNefqfjY427KN62GIAgnp0PT4UP75kJyGTrMEwRG2saVcfEEmQd9o0Pu8o6DY1CcBBIbSDqT1B1jX9xVYut5GW3IHK+QHrWUauYZZ0Ue+srp+oiN3QjcuF0cjMZliUGoIIhmCmRoxGbXevbONK2ySxdVnM2W3dUGQUzBvZB2nw6jSdqG3Awtsy5u8QiealNyZDaiSNIO241FaDiagh1R1DoVvrmORifyI1jlyNckcW3F/v8AwyWxN2nwtu2FUKpckkuvhDAwVOUeHb7srrvU/DMSlpDa7xHUslzvBINtrZJiGXUMDsfWNGUiSxd7YZVlQInUFTLKIUzrMaHnR/hGOKXCyottWUq2nhaQNCWnZhpzHKuhvRCmM3tTHHDYOzZIuGbisk9xeWSjNqGkEqBB0iSRz51HjsddxIzs0INjPh9FHP1oNxC411TbyvOz5dBA3GY9dNa0w/DiBlByL9y3J1iJnr51eGiMbW1l4aMf+Kv5NbropMn47n3cq8Du/wDZofVtBRbCcDO4QKer6t61dfAokG6xaTAEGCdNABvvTvL7IVzAFnhbFlLXGzAyBb5GetELXCWQ5VII5hwQRE6z57e+mzhWBUoGCwDrEQdR+NXcZwyJJXpuPj+NTcp82GE09mc/vZl9oFfXX59Kt8CxIVmDHQmV2jaInlzOtH8Rw8RpK/MfClHtAO6KhVDO5hQjZW9Y6DrWjk7i0tFHBcpjngeLW8sMZg/Z15bCNKtN2mOUBbesbsdNNtBrtSvwTCOlpRcILbwNh5efrVx8SFOWfEfs+u0/dHrFLGbxt6GdS6aMknNBC/xO651cgdF0/D9aqRz5nnzr1rcRJ1+Q9P1qG5i1G5HxpHKUnvudMYQx8bEwFYxoRf7RWhpMnoupqu+Pv3dLdpgDzbT8dflRUJAlmhHyEcdj8ohSASSskFjmG4VB7UczIA6natLOPVFgnxHckGT/AHgdQfLbpVFeH3yAHvrbG2VdwOk7/KtrXBLM695d/D9PlRehLdnH9TK7RJe7RWxsS3kN/hvUJ4vff+ysn1bQfP8ASimHwBAhLSIOp/TQVYHDXPtOY6KI/ChcfCEl1M35F65w/EOZuXVtg8hWtrgtke073D5T/sKZbfCEB2J0mTr16TNR/wAQtAHKJyiTAAgSBOpncgbU6c5cEJZPdg7D4MD+zsAebVZ+pXTuwQdFEUYwIF1UcSAwOk9CR5dKBnGXTde2SQFF0yvh9i3mB0jSa0ccpN/BJzSNr3CoBksxOmsx86M4XhSgDQVR7PAvZckye8/9in8TTWtoQI203o9vTJpgcm0L+LU27bvvk1jYQJnbU6edAX4k121cMABTbUgKCTnkzJk6RTPxtgLF0bTKydgWBGp8pBpXw9tVsXlN2Zez7EyIDact/hVcag4uxJXYL/h73Inw21BEjfNJg9Tr191BGw7FvEc0FtVGhUH2oMaE8/0p2W/GFIUd4PEqr1LGCJHuMD8qULVguJeFGvxA8z0G1cEoKM2ooNA5UAJ8jPnrspJ5eVbNJILbHUemvwGlasZdkAaQdCw1MxHP869vRnKjZYAPWJ/Okkne4jROijy+Ne1ElvSsqdi0VcHYIcXAwQazqZOh1jSfMT+NNeC7hc38u2xdi4YJcKi5lGikMrKftZZjrOlJ/DOP3LQCzntTma0wldxPpIG4ohw/jZDXQCVsXXL90CTDZvBBP2vMdJO1WzYskvJaUWGjwVL7A+O3cBiQQA5yz18LwABHtVewPZ1sxJUBetzxGeem2tVcNxEvhyL05nIVDKsQV2kCCvISNNdq6Dw/BRZAJzHmTz3/AO1HBCaVS8ATF/DcPtlgpfOeg20npoNqu8SsGyAEC6uF22mNfOpODYMB0C/1CAOj3Pz5UZ7S8OdFVmWP5icp+0J9DFdigkw6mwBxDBFks7+JkzBdAcygmR6xU2PwwFmzyyvbO08l0+dFuLcHb6vh3kb231MABVWSSdOoqjxbi+CFi1b76bi5C3dhn1UDQQIiRyNFbINNhXsMfrNmzcCkKwDGeQE6E7cq6BjcIlxSHEjT19x3rkvB+2lzDYa3h8LhjltjKHvNEjMTJiIOvnRBvpNxeRh9Wts2gDBvCCSYLGfug6Abj3UkmnsViqC3azA2cLaNzOZOioYJZhyB5Abk8q5xhLAVzduw7NuWMADkAOg6CK3xr4i+5e/eUMd8up9ABoNhyrS3wJDuty6erGB8KlHTFcllOMd6N8T2gtqCFIJ5QJ+Q3qouJuXP7Ow+msuxAnmxAiSepn4ACjWG4Sw9lbaeiyfjVm3wrNALM3v0+AoqVcI08zlyLxwt4+3dVB0XU+7p8K2s8EtncXbp8zA/fupoHDAhgKNp9Trp5VTwHETdKQgVWcoZJnRZnkP+1MtcuCMsr8lXD8MK6Jbt2/dJq5/CyfadjPuGm9ZxhWV7IViquYI6+Jf1NXOz+H8DTOly4NfICt2/TqYmvegcHsIJHij7oLfPb50ZwuE1I0gbaUEGBhb58Il+Z0jvLnw3puwtrU+gpnBKqF1NlB8IM49KV7ry19WYsUDxMmIuIo35w0e+nq4niHpSkyt3mJIFsQH8QAme9t+185HkKfFFW7BJ8BPgtubFs9bZ/wDdS9YwDTidAoYPBJH/AM8EHfaOfmKbuDCbNszJKHXqfFS7hsCVbEkKfEHgtoCe/mBMDYTVMbpy+4r3oN8Cw+WzaEgwG1G3tOfzoCMMv1m6YYsVxE6jL/ZwQANdRzpu4NgX7q3CkiG2Ej2n2Iqha7OXTcdsrAN3kAwsd4sfaYbelLGVNsOltFLgNoCw0KF8e0n7i7z7vhThb4NciYAEcz+lDML2dNiw0trmzRqdIUbwB7tad7fsj0H4VO7m2vgdR23ELtBwl1sXGKqynQiZkEHUD0JpFawFUghlJdDrsRMAsT+9K7FxnhpujLICSGiDMjoQw69DSZ/CsrtGUEPAUL4CYBUCB4V8jrJnUVLu6dimgX+F4IMhVjlC54IIgsPZMyAANdeoPWgPaTCtZJzbaQcoCnmzgAnmCY03GlHsRYsG6qXGywR3iwXVhmlQmaAFEgkaZtoFRcTt2HdBdW2y+JQbfhZtgHOkgT8joKRy3tBcdqEku2TOxDl20afFsNSB6wCehqFLQIq7xm0O9ZLa5VDMqr0AMT6nc+tZfsBFiNdz+QrmlJNnHLZ0RW8ASNAayqNnid5Ro5E6xHX12rKr2V/sPoXuCrFwGe82ygAiJ0EKPTT9zV/AWrjXFVVa4R7JEEwoO0kaARqfZigi6UewPHCrp3P8p1AAZS0zsSpnQkRry5V15EyskFeBYQuz3DJUmAzhymdtRLKfCTEgtIn3Gus9m+0uCNllu5hdQkZCGJOX7kDxba8/KuJ4e7cS5BUiZC5jlYg66RAM70ycIwJdA9k5b67LEZkBEkNsCI91c05uG6J3Q2YbtMLbh7Nm5cKkkNchE1JOvMjU9PyrzivbLF4ggNctWgNltJnYe8zr51Ss2rbXhbbO1xpnMDAIEmeUx0ojxDBG0koF3UajTUwdv3pXRcmPqS4AzYJrplxdunrec/hNWrXDio9pLY/pAHzNXcVh2NgMC2YssldCfGAflNRJgCMCgue0pElzrIunUn0FDQ3yzaizgeCo/i9vzJJ5kflVTiXCQrrA9po6a6/pTVwi14f8TD/jbSrPangItPhiJIa5rMaHK3+9LKCSDFtsUOHYlGuNaRTNshWJAEEhiI3n2fnU2MuXFulFIAFsuDHikTpr6VLgMEFxV06ktcQbiNLbnQct6m4ppf0jWyx2ltAdP9qrGKsVsg4/gjlTLPt8uhDbgcpiiHBcHlBER/MuR6TpWvaCyWRAu+eYBjSDPu2+VFuCcLdiYWAbjmTMQdqP8aNTsivWdfcfzpd4RaUFIB/tjv8A3d9BtT5iOAuDIZToeu/LrVDh/Y8IQWaQGz6Dn6z+VBTjG7G0Ni9xwlXw8Rq0bTzXbp/2q1wQkh5J0uONekD5U03OzdpiCcxyjQZvnIgg+h5VcwvDUtiFEazrJMkQTJk/Ol7sdNB7bObWsGT34UAlnkQc0gO5OgnkadsBwZyTIy6Df3UaWyAIG3Tl8Nqmw6wfd+Yod3U0N20gRiOAQQcw26c9fPzodb7HrLFmnPOaFABkgn2i+kgGmy/yqGKSU5JtIZQQOw/BbaoFCjQFdehmdoA35AVJa4TaXZFH+FZ+MT86vBahv4pE9t0T+86j8TS3JhpI3Fobb+uv41mQCvcNcW4oZGV1bZlMgwY0I86Xr/bzDAkL3rsJJASNpmcxHQ/ChobDaQT4z/Yv7v8AmFFrY0HoPwpascZXFYS5cVGTK+SGIJPsmdOWtMy+yPT8qtjWltMRu+AbxLDhs65WIaMxGg5DeZmBypA45Ze00IRlzAjKSTmygMwkakgHQToDTd2zxty1Yc23yuGUyDBC6j4VyPiL3bwFzvbhAbSbhjUAQVM8yaRY7dh1UW8UUytbxFwW8pDFB4n1UZuR1jMYkDMeVAcRxpEDZFLTJzN4vCPCoAGxg9Y1kRRC9wC59Xs3RcksMqo0B3bvDPdDdvs6mIM60E4iqpnyZpbWWOonSCo0kbbn5Uj9LaZKU2Zw/Hi4ztdJDTJJk9dTXvGcSmhRgQR7XIAb786D3FKwQ2cHKMwDBQDpBG/XTfTSrdrs1evBySAtu211tiPCuigTq8ZRG4mfKp9mOvVZLRbtg2+VnxHWB58q9qoBc5KTHUSayurRRXSVxbLQNB+/zqe/ayMADmJAIMEe7zqraYq0yQRz6VbsX8twNOmmrCRM77++aeV38Bdhvh1zvsou6i3Hg0JNsjMYJiFG+41PM0zW7kInczcdW8LNqF8Khl1mdAAIj7Q6UD4PKkult81xsiuhhXDsoyZVmN9d943iXnhHYzHYlb7eLDm3l7tDIRmgyFJOg9mG8Qk8tq8vNrlLTBbEWn4JOELmvJccoSBl8OrZjIMxvt5nrRvjtubTQJMAjSec7VHwv6Oboa1cZ7alwO+TKJVihByESpIYyNtRuaebHA7dq0luA4SYLgE6knpyJMdKt0spwjU+F+0OoMRcVgmexlRSSW0yg8rhO4HQVfudnrt2wUy5SxO/LxlhKnXppFOQUARpAqQDyrpeX2KLGvIJ4FwDu9XMkMWgbe0xgkjXfoKK8ZwYuKgPJ1IPmA35T8amsCtOJ3YFvzuID6GhNt47f7uNFJMA2eySK5diWJYMeWoEDry86tngNkmSsnbUsRy5Exy6VduY62GCl1DE5QPMmIqjxTtHZsMVctmABIA2BEiT6UPWw+lF7uxp+/3/ALVvZXUUG7RdpBhbKXe7e4LkRl5SoYTqN5qbsxxo4pGc2+7K3CkGJ0VTJgnrWUHyG1wGL67VGENS4q2SCAYJDAHoSDBrmvCXxbYi2bty4wXEIrAIAsZ2B1IJjw9afQpSYrlR0J7qr7TKPU1lm6r+ywMGDHxpT+kLhL3BZuIzCMyMBcCAjVhMsBvUv0b8N7hcQned4Rf1OfNHhAjy22OtZQjQdTss4nt7g0n+arZdwpkj1CZjTHhnBIYbMoI98GuTcZs2LN3HKbpATIxVLRlM95QJJIBksBptM11XhTA27RGxtIRPmiUzilTQE35LbjUVzPiPGsYL1+2b7AWluMMsKfAbcEwOj1019xSDxjEkYvFAJZBFu8cxUFjCWD4sxIgggER9kUY8sEuBk7KsbmDtZ2LllYFiSSfG4kk+Vc/udn2zYoBXbIrwInVbyiF0OsT7q6D2RYnC2CY2bYQP7R9gKBY+4T9bzXHIVbkanw5byRuRqBpWTpsV8IM9ikK4OwCCCM+h3/tX8qVsVwKMXfk21U/WI8SzHdkqSASYBZpkaDXamzsg04SyZn29/wD7jedAMVwxjjr7Lacz9YEwYObDqBrA3Om9FcsL4R72as5cDeGZW/mjVDI9m15CndNh6Ckrs/hXt4G8rqUPejQ7+zaHWnZNhW/k/wCgrgBcfwNtMHflWZVQmAzAkTMBpJpFxFi39XuMuHRQL1pSDmbMO7YhpJBGUaQNDzmuj8dsZ8Petyym4pUFUdiCRvCCaU37O/ynts10lrq3ZNsL7CFcv8xxvMzWhSRpJvgC8S4Mt/hViGs2D/6lxiBlQPcOUEnUl8sKSBzNc74xbNkIi5e9VR3mqO+xBTwZgFCEGM25J3roXFeAPdOEs3jZbB2SmZReVbsu8OxyHZRBgHbnNLHHuG2v4l3WHvWrKM0AWVLBAAYViBJY+KdSBMbDSE36m17k2thOfFu0BQAROoidZ5z5kT56UMSznKiWgkmIEBQNSJOpid45dYpuxPZ+7aayp9u82ZWGYMrbFSVg+EEEkSBO9XONfR/et2gypeuuczXCLeW2ttYgCNWYkzoAIXbnTRlRlsJGZlAAKxGkgTqSdfD1/LbavKb8X9GeJJB8KkqpK3GAZSVBIiNBPWvKe0E54orqnYr6JvrmFW/cuqiurhQgObPmKjvMwiARsNfOuY4VZb9dqcOzvHrtoWm7zOLTlgj6kMzAnLp5E+orZpUGToP4LE3+GXzkw9sdyEs3e9ugm9LkI4UE92JAbwg5TqTqZ612Q7ZWcZmUELeX2rczp95WgZgZ8j1FJ3CeL4XE3jcv2lfOVYggQGDghjOxBUbbgnrQjgfCcRhLZvoSxXEW1WzYusFcOzIczaFhKZQB96dpB48eaMna5ApWdJ4n2pFnHWcIbbk3ipDiMoDZ99ZGqERRHtNjLlnDPdtKHdBOVtBGk/Kh/FMMWxuHc21IhCGKAssG6XAJ2iUOm2vWj+LWbbCYlWEzGpGmvKuxJUOJ+G4zicRww37WVL4YmFBIKjYcjMMNulZZw+Iv8LfvHdbwLNm9kwIIHinkSKJ8BtH6my3CQWEeJgdTatzqDp482nWak4Phu7wrqwgNoIk6m1bU+viDa1jUQ9gMO6Ydld857xiCWDQrLbYCR0miXaS5C2QNzet/CdT7gaq9nSli3ld7Y9nmB7Nm0m09UPyqPtNxe0bSFLqlluAgAzsDuNzrFTztLGwoC8U7O2Ex4umJF+xcACEnMzqBr0zN7q1+kTgFq69p3RmJt3V8OWCEtO0EkGPKOZFGMXet3nD520NsnLJ1t3EeSFVt8u08zVTtFxvDXAM4dlth9QjiMylGnVeRI35+VHWkrsGxPxmwrcLXwKwFuyQrEj7KAagg6A9ak7IMP50BVAvCMs87No6yTrrHIaUu3vpCsi2LHcubYVVhssFVAAkEmBp51Uw30kZARZww1IJk9AFGiqo2CiZqffj4/dxdas6i+49fypJuYe59YJK3SFxlkgmYC95fkifsjwzy9nypd4h9KGMIIFq0g15EmDzBJoDhOL4stnBEg+Fmkka7+LnHuH4L9Qk7SA5o6d29w7XMKFti21wMSFd1X7DidWHMgVnY7COt3Gs2QrcxJdCjZpU5tSQTB6jlXOL/ABvHOPFfbpoY3167T0r3BcWuSvf37j9QbrAEegbWAZ9TS/UJKjdxew2ce7Iveu4txdyLiFQKDaYEZLltzOYKDIQjfnTlw/EW7aW1a7blbaqZdd1VQefUGk7h1/hpYHNmbcgqzGeY5zzHupgscXwaABLRPpaA/wCaKvGdoopWFrnGLMj+YpjpJ/AUBvYS09x7nd5muBlbw3mkMqKwjwgSEX4edXT2stj2LT+/Iv4E17/4o/8Apj/9hP4JTpmN+H3DatKiWbpyggeAKNSTsznr8qiFi8ST3bid/FZWZ3mLZO+tYe0Fw+zaHwc/6a0bi+JOyKP/AMbfm9HYJbw1q+ihVt21An2rjMdSSdRHMmoH4LdO/c/4u8f/AJ2NRfW8WevuW2P+aa0a5iubsPU2x/yqDW2AT3eHXbaQLiKpZfClpAJLDXbfT5VS4bjfrGIeyr4xlQGbwBWyWBAKK0QSJj3HpVTiV+6qnNdYneBcY+yyzImOdVeDcIJUvmtjOZgidPSOf5CsjUNdzs9a+21w/wB+4Y+dQHhWCXfuffcH+qgfELNqyoa7dtWwTGY2YEwTEjyBqj/F8IB/5ox/QjR6TqKJqGtXwS7NY9xDfhNL/DeGWrOLu4k4m4Q7lhaSwwthYjK0Wzm5eIZfZ8zVrCYNL1tbivedHAKmVAIPPUUrYvtVgUum231g3A2TKQAcxaANDzI3oNW+AUHb30kYU3j3RW6lpGLMFcXA06okrBlRMTy5ClvGfSa+Jw91rbfV3RWLLP2DADC4XRhdBMQAZ2gyTS1c7vGcQW1hLj2S7uGzLlZSi5mIdWJZtOcCYp+7RcIw9vB3ibFt4SDDQ5E7g5faB8W24pGpeQeaOfdnu0HERbZrdrvluOXLsTJMKpkg6+yK8rSz9IlrDolvD4SwLeWR3pzuSSZLNAk/vaK9qlP2BpQp4fC2mIcSIgFMrH8NgRHPrV/C4QJm8S2u8I7sMTqNxOh0IM6zBI8414di0tWhmyFWfVYLORtP9IA850qO4rXXLWmC2TLQ85Fy6Rmgxvp/eiuR6pN+xLdhazxoW2JuK+cPlGRhHkco2gQRuDR7gnae+t5Ga4EEwpZZCknxFiy6HygGV08wFs21XLchUIBd2Uzm2W2YUsunLeADvtSu4G8ts3CkqHK5pbK7KoII1EyvMjrUoYFJ2tvkEY3ujr69vcLmAbHsxGhyrdiddYFsRRzhHaDD3rX/AJq7cIJB8JGu4Bm2PsxXF/o2LX8WUKWvDba4MyEjSBlALRrm+VdD7Hm6cD9YcW1Z7b3It2hGwKkgKZgKY11zeVehJaXR0sb/AOJ4Yc7r/wCNj/7xXn8RsfZwxbzIB/1UEwnF7l3h73kLZwHKnIR7LDZdOUjeveDYy/iOHs5dheIfKxEGQfDpnMbR76AoT4ris9ll+rsoJX2Ha2ZzCBmRVaJ3E6ihHbKy64FSUZmR1JYe0ZZhBaT97pOgq12SFxsMhxBLXA5bxBQdNpB5c6N8Qwy3LBU5YMfd+8D0qeVXFphSsRcN9JmJCItvDIq+yNzJj+8POgvEO1GIvFswQzEqRv0AExz/ABrfF9nXS/MDLFt9XUDTEITpPQn1251txrs4c+GfwxntHxHLuFkCYzE5vZHlXP2tVJsnpYHxF26LeZggDdIkwZgZjHwNUk4hckeLaTM7rsfZEjXT86asbw5W4VaMqGVkUkklT4BOvSeYpWu4LKE1BlLYmTlOZBqD6xHXypHCCVoElRl266R4ywjYz7tzvt56ipsIguNlzFnDLaXTQFyCoIiNY38q9wGGNxgq7tEACDJ9nXltvMaUWwPCltYlgbpDLiMKSvdnQ94yqCx0OaYnlHnT4YKVmirA/EbAtKGecqyfCAdB1B3Ok1ewPAluvdnXJuDpzA0I8z8qL9s+HIuFbvCbZAlu7Cswm3AAGZRuG50Y7H4ZLl3GwSSLqA5jHIHwgEyNNzG/lVYwtWhtIuXO0PcPdT6oGayskFjDS6JoYB3uT7qfuF4+y4QEKHfKAFt6EsNh6RH7NKHa7BWFxWPLW77E4cM2VwEjvcGfBNskN4lJmft+Ua9ncUhvIxC/yrcRDamByB9obe+nk9KVDPY6dat6SAY8gg2MVzLifbDH279+ybqDurd5wclsNNtFYT7yZ91dLw2XLAg5fCf5Z3XQ6nzBrnvapkGPxY+q2mP1bEkuTdXMBhLbZSouBQGHhJABESCDNUiOOHZ7FNfwdp3eXdDLd5HizMJEaCCK5+/F76jEC5ibn8lHb22+zcVQTH96KfexD5sFYIUqCG8KiQP5jDQkknrSTxjiBF/iQ7nCeCxfMlLeZ4xFkRclvZMyZjxBdqZVYrVoc+yN4XcHZZirFlMswYkw7DUnXYVzG+CuJxNjOf5SYojfTurAcHX7pad66b2HuFsBYaIlTomUKPG2wHX8zSnxbi10cRxaBrIC28aQTbtd5KYVGUs2SW1Os6EAAyKy5f8AYa2o07DW+9warnJHfMCY5RhzAM7yZ9+1dHtKYEZ9hpCjlSF2CxbXMMrOVLd648MKI/8Ahz7KgAak6x0p9EQPZ25ua0uTJC39I3Dzd4df8Nxyq5oGWeY0gEzr0rl+I4Te+pk9ze0xt1SIaQotaHRfZJ0HKa6x2zulOH4t0cW3S0Sro7ZlOZdQVEjflXMuMY5zgGY4i4SOIX0DTcnItknu9SDlEA9KML/fuZrg6V2NskcPwoKQRZSQzsCNNiI0pE4/2SxDcWLrhybX1jDN3gkrl3dgcwkKTB0p67HsP4fhSWQk2LZJIliSoMk5t6Re0aKeOxmafreA8IXw62pMePZtzpTRvX++4P4kHZ3gV21xcM9pVTvcU2c5SpDK2RpzHQ10fjVkXMNeQNZlrVwCYAzZDAJLQBManQVy7smAeOEjMIu437Og9vSAT+FdE412hw5sYhPrFsk4fEAKIGaLLgqpIgny8qWT4+xlycl/8IXVABuYOcqzOJtAyQJ2aN68oBxC3aJTwXD/ACrWoZB/6a/0GsqmiL5FpBbCcPtskm8veZiWthlWFGxEg58xE5TBAA3zaX+K9l3tB5EEPazrnUkNduEIxaZZjB8OntTtQ7shYwty+frSF0ZQLaN3gm4XA3t68iBy18q6D9Ia4dcMbiBBda7Z1AgsVuAyepAnXeM3WuWWJxklZtIJwnYfEXrlo3luJbZLmYvlYJGltGXNJYciTBBERU/arsiuFW4bTjuXVG7oRC3To7QCY22mRmjYU8nimH72M9vvY0+/Gu2sxE0A4pgbbpdUOX79yyi2gnQ5WG8CCIJJFTglGqGUUtkKH0UrHE462X//AJmun9mFVcLaBgKttFMxEBQDMilDsV2YaxxEszCEtmI1JF3Mo10Hhya06YZFw1vK7iF5nQR566RVckk5WhvBY4Zat20IzKbYd5YsGGU3GiWgj2I56TXvAwlq1oy5EZpZWzLGcwSwB+zGk6VFa4xZKFhcUqN2Gqj1OaBUicXslS4uKVG7CCBG8mYFCwbEnBrYVCFIIDNGQtl1Ykbc4Iq7cuXQQAoNrKxY+LOHDLkAE7EZp9BVOxxSy2qurcpAB6dK94hxZEw9xhBKidQBzHTXalk9hovcGdp8B3r+ErPdMjBkukki6rqBCkRvz5irXHMGrJaQmDbu2rhm1caVRhIBAbxELGtSXe0GHDBTdQNp4SbYbXbQmdZ+de4vjWHSA9xEzTGY2xPIxPrRAc8wuLXuBhndQAVjQkCIkgbkwNqEYrKvgDC6ES2JygDwoAI56lZ12ph7Q4OyERw0ZxAOmpJU6EcoJpVyquZdIU7rJ1EayInUc+lec4tWmc79ibC34ZWUwB7JGoEeztzEyJ6028Qx2HZrl36w5dzYfuxbAhrLKzLOf7Rkbc+dJ6BTs5JLTOwiCPh5mifCsNbYt41nb21OuwIUHfQmOWnlTY9S3iGNhW5cGIS8MS91O9yxcthT7GmXLI5GOe1F+E8TTCtfe2t64L7Jc8RChcq5I3kzvXuCu2FtYdbj5YQasyj7zMNT1imi1xLDvbARlYCBplMR6c664Rko0nsUQpdpbFm53t+6uIQ4i0bUBrWUQbLSJMzOHXcfaaqnA+CoRmSRkYIJ3nwkkxvy+E03YnjuGbwNcTwyILppyjegfD8QmEUq3eNmuCIOm2hkt0gUzTdIL+Rvw5ARRpsNy28c9Ov40v8AEuzlu/euX3sNnuW7lpoxEDLdtLaaB3Z1yKPfRtOIoABmbQRuP9Va/wAUTq3+b/eqWNaIOC4D6vh0thV8AMA5m+0TBbKJ33ihWK7M23e+5wq5sQjpcPf3tQ7KzQBb08SqdOlHDxJOrf5v+qoP47Z+/wD8Y/1VtRrR5wXAixh0tBUGQEABHYbkjxHU+sVSxHZ9HvPebDWDcuC4rt3mI8Qu2xbuCAkCUAGg5daJLxK31b/N/wBVeniCf1fH/qrajWBOHcIGFCW1VUBd2hA5Gpsjd9SYA02pkV9B/opL7T9pwmJs2rcSYnOWMBnXYBp0gH3mmL+PW+8CDPy5nYgn73QU1vlmexY4nZNy21vLbdHEOt22xUjQx4Y5jnQbEdnA9s2+6wgQubkDDuRnYQziX9ojSelGm4gkbt8f+qtP4in9fx/6q1mtGYCwbVlLYLeBQoy2wBoIAA5DymkDHYq7xDGXcOoshUINzEJh1zyphGlmzSCrKCpn3TD62Ptnm/7/AMVDMFhcLYLGzbNvNocvPWYPi11mklbYr+DnvYfgaYjF3RcZmFkMVCqozB2dZZgdJJmBMidTRvgn0d3Ld0NfdLgtzkU2s6gkyMqMwyZSNtab1xNqSQGkwCeZA2BM6xNSHG2/6/if9VFLgCSQj8a+jV7t03FvRm1M21USSfZVZAERpXtOhx6f1/E/6qyjSNSOPcOWyiqBbYhDKlritHizfZXkav8AH+JHFWDbW0S0qwOVuREkSoExPxo8I6N8f1U1jOf3H6Cne7s2oFvxhe+F04a8bigqCFMQZ0Jj+o8+dXrPF2IIWy6ZiSSSoPiYsftT7TE7c6s2lbkk+4/lWMzAwfD8fzNJpRrZYwHEzbbNGbQaH1PP8oqxxPi4vAqU0YMpBM6MIoeLhP2h+/ca2I5SD7v1FLoRrZ5w2xas2GsAFkYNOZR9oQRHTSvOH4OzZsvZEtbfNMqB7SwRA9K3XD9QPiv+qpPqs7L+vyNGjWzzgtm3hVKWySpObVQusAbD0qxxLiIezcUbspUaaaitbeEPIN8GrxsNrqR7z+ooOKbthUmCOLcJS9fW/myuoT7EyUII1nTYCr/F8LaxWTOYKHwnu8+5EiOWw1qyMOvUf5v+mt1wyz7R90fqKKfHwZtgPtRwUvhkwxBVrQUDMpXYASQROqjT1oDw/sy9u2VMEyNBsfCBPLYyafr6NcMsXcwBJEmBtrNRfUT0P+U1mtqAK2B4aypBHiEgazIjSPid6iw/ZUpiRdzIVF0PHMCWJ6dabhhvT4H9K9FgdR8x+IoQWl2grYFcd4OuJtJbGQFNi+2wn5irfZjC/VUuISsNcZxl0EMB576VZZAPP0I/EV6APuj3mm3ao1gHjPYpLt25eRrXjE5Sdc2ZWOwjUg/GjvFTm7vKAcryY6EVtB5KPcK0JNZ6mawkLy84qK445R8aptZH3h8G0/4aje1GxnzE/mAaGg1l4v6fKkviP0bXs2IZbdplbKUi4MxAdSZHI5QdKZCvrWrIaeFx4DZdwjKqINoVRoeYArZ2HX5ihzMBvFRNjUHMfChobBZS7QWV+s2X+0Y156MKLBV+sDqQv/KapNi7ZIPhJG0gEj0kVl3iyLBJ16wabSzOSDly2KrNE8vjQW7x1PvGq540n3m+Brdtm1IZ8w6/v4VzTivAjcxl4i3cKm42qg5ftTy6x8qPjjYO2YCtk4yjfZE+aLv8KeMZRdhUkUfo74eQ98EMulow+h2udadrmEEaNS5Z4ggJICqTvAgmJiY33Pxqf+Jj79CSlJ2BtBC5gzPtDTz/AN6yqDcSH36ytpZtQRuYdwIKgT0CT8d6wYU81/4j+tZWVByYtGBUG5+BJ/FfzrZO7B0Lj0UfjmFeVlFGJu9Xkx/xf7A1sqsdhbPu/UCvKygE37lwJyJHoPyIrQ3hz+TGsrKZAMzLyz/5v9q3W4PvOPXX8DWVlajHj3R96f8ACPzrUXz/AE/5R+lZWUoT17vRV+f5tFRgmsrKJj1nY7kn1JrwCsrK1mPctYU6gGvayj4MagAch8K2UA7V7WVrMWXwNxQCVgctR+RqNW+8ze7/AHNZWUFIJrduKT9r3wf0rV7gOkx/gWsrKdAKWKwStzX/ACgfgDQvEcOA1zJ8G/IVlZTRkwMpXcJBJUp7s/56VoMHc+6Dz9qPzrKync2kAhu4JvuN10cfnUj2BbMXGdCfsggsffGUes1lZTqTaMDb0HXx+UlZjzgVHcaNl85J/SaysqyAari2XbMAemX/AL1I19zGpjzA/GTXlZTUY2XjJUREx0NeVlZW0oJ//9k="/>
          <p:cNvSpPr>
            <a:spLocks noChangeAspect="1" noChangeArrowheads="1"/>
          </p:cNvSpPr>
          <p:nvPr/>
        </p:nvSpPr>
        <p:spPr bwMode="auto">
          <a:xfrm>
            <a:off x="69850" y="-614363"/>
            <a:ext cx="2124075" cy="14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90000"/>
              </a:lnSpc>
              <a:spcBef>
                <a:spcPct val="50000"/>
              </a:spcBef>
              <a:spcAft>
                <a:spcPct val="0"/>
              </a:spcAft>
            </a:pPr>
            <a:endParaRPr lang="de-DE" sz="2000">
              <a:solidFill>
                <a:srgbClr val="000000"/>
              </a:solidFill>
            </a:endParaRPr>
          </a:p>
        </p:txBody>
      </p:sp>
      <p:pic>
        <p:nvPicPr>
          <p:cNvPr id="74764" name="Picture 10" descr="http://www.bayernmarke.de/images/business-rucksack-delux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2388" y="5661025"/>
            <a:ext cx="6286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5" name="Textfeld 21"/>
          <p:cNvSpPr txBox="1">
            <a:spLocks noChangeArrowheads="1"/>
          </p:cNvSpPr>
          <p:nvPr/>
        </p:nvSpPr>
        <p:spPr bwMode="auto">
          <a:xfrm>
            <a:off x="827088" y="1773238"/>
            <a:ext cx="431800" cy="935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b="1">
              <a:solidFill>
                <a:srgbClr val="000000"/>
              </a:solidFill>
            </a:endParaRPr>
          </a:p>
        </p:txBody>
      </p:sp>
      <p:sp>
        <p:nvSpPr>
          <p:cNvPr id="74766" name="Textfeld 24"/>
          <p:cNvSpPr txBox="1">
            <a:spLocks noChangeArrowheads="1"/>
          </p:cNvSpPr>
          <p:nvPr/>
        </p:nvSpPr>
        <p:spPr bwMode="auto">
          <a:xfrm>
            <a:off x="1619250" y="3968750"/>
            <a:ext cx="2160588" cy="118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t" hangingPunct="1">
              <a:lnSpc>
                <a:spcPct val="90000"/>
              </a:lnSpc>
              <a:spcBef>
                <a:spcPct val="50000"/>
              </a:spcBef>
              <a:spcAft>
                <a:spcPct val="0"/>
              </a:spcAft>
            </a:pPr>
            <a:r>
              <a:rPr lang="de-DE" sz="1600" dirty="0" smtClean="0">
                <a:solidFill>
                  <a:srgbClr val="000000"/>
                </a:solidFill>
              </a:rPr>
              <a:t>12. Kl. </a:t>
            </a:r>
            <a:r>
              <a:rPr lang="de-DE" sz="1600" dirty="0">
                <a:solidFill>
                  <a:srgbClr val="000000"/>
                </a:solidFill>
              </a:rPr>
              <a:t>&amp; </a:t>
            </a:r>
            <a:r>
              <a:rPr lang="de-DE" sz="1600" b="1" i="1" dirty="0">
                <a:solidFill>
                  <a:srgbClr val="000000"/>
                </a:solidFill>
              </a:rPr>
              <a:t>Abitur</a:t>
            </a:r>
          </a:p>
          <a:p>
            <a:pPr eaLnBrk="1" fontAlgn="t" hangingPunct="1">
              <a:lnSpc>
                <a:spcPct val="90000"/>
              </a:lnSpc>
              <a:spcBef>
                <a:spcPct val="50000"/>
              </a:spcBef>
              <a:spcAft>
                <a:spcPct val="0"/>
              </a:spcAft>
            </a:pPr>
            <a:endParaRPr lang="de-DE" sz="800" dirty="0">
              <a:solidFill>
                <a:srgbClr val="000000"/>
              </a:solidFill>
            </a:endParaRPr>
          </a:p>
          <a:p>
            <a:pPr eaLnBrk="1" fontAlgn="t" hangingPunct="1">
              <a:lnSpc>
                <a:spcPct val="90000"/>
              </a:lnSpc>
              <a:spcBef>
                <a:spcPct val="50000"/>
              </a:spcBef>
              <a:spcAft>
                <a:spcPct val="0"/>
              </a:spcAft>
            </a:pPr>
            <a:r>
              <a:rPr lang="de-DE" sz="1600" dirty="0" smtClean="0">
                <a:solidFill>
                  <a:srgbClr val="000000"/>
                </a:solidFill>
              </a:rPr>
              <a:t>11. Kl. </a:t>
            </a:r>
            <a:r>
              <a:rPr lang="de-DE" sz="1600" dirty="0">
                <a:solidFill>
                  <a:srgbClr val="000000"/>
                </a:solidFill>
              </a:rPr>
              <a:t>&amp; </a:t>
            </a:r>
            <a:r>
              <a:rPr lang="de-DE" sz="1600" i="1" dirty="0" err="1">
                <a:solidFill>
                  <a:srgbClr val="000000"/>
                </a:solidFill>
              </a:rPr>
              <a:t>schul</a:t>
            </a:r>
            <a:r>
              <a:rPr lang="de-DE" sz="1600" i="1" dirty="0">
                <a:solidFill>
                  <a:srgbClr val="000000"/>
                </a:solidFill>
              </a:rPr>
              <a:t>.</a:t>
            </a:r>
            <a:br>
              <a:rPr lang="de-DE" sz="1600" i="1" dirty="0">
                <a:solidFill>
                  <a:srgbClr val="000000"/>
                </a:solidFill>
              </a:rPr>
            </a:br>
            <a:r>
              <a:rPr lang="de-DE" sz="1600" i="1" dirty="0">
                <a:solidFill>
                  <a:srgbClr val="000000"/>
                </a:solidFill>
              </a:rPr>
              <a:t>              Teil FH-Reife</a:t>
            </a:r>
          </a:p>
          <a:p>
            <a:pPr eaLnBrk="1" fontAlgn="base" hangingPunct="1">
              <a:lnSpc>
                <a:spcPct val="90000"/>
              </a:lnSpc>
              <a:spcBef>
                <a:spcPct val="50000"/>
              </a:spcBef>
              <a:spcAft>
                <a:spcPct val="0"/>
              </a:spcAft>
            </a:pPr>
            <a:endParaRPr lang="de-DE" sz="1600" b="1" dirty="0">
              <a:solidFill>
                <a:srgbClr val="000000"/>
              </a:solidFill>
            </a:endParaRPr>
          </a:p>
        </p:txBody>
      </p:sp>
      <p:sp>
        <p:nvSpPr>
          <p:cNvPr id="74767" name="Textfeld 26"/>
          <p:cNvSpPr txBox="1">
            <a:spLocks noChangeArrowheads="1"/>
          </p:cNvSpPr>
          <p:nvPr/>
        </p:nvSpPr>
        <p:spPr bwMode="auto">
          <a:xfrm>
            <a:off x="1655763" y="1881188"/>
            <a:ext cx="2124075" cy="1619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t" hangingPunct="1">
              <a:lnSpc>
                <a:spcPct val="90000"/>
              </a:lnSpc>
              <a:spcBef>
                <a:spcPct val="50000"/>
              </a:spcBef>
              <a:spcAft>
                <a:spcPct val="0"/>
              </a:spcAft>
            </a:pPr>
            <a:r>
              <a:rPr lang="de-DE" sz="1600">
                <a:solidFill>
                  <a:srgbClr val="000000"/>
                </a:solidFill>
              </a:rPr>
              <a:t>5. + 6. Sem. &amp; </a:t>
            </a:r>
            <a:r>
              <a:rPr lang="de-DE" sz="1600" b="1" i="1">
                <a:solidFill>
                  <a:srgbClr val="000000"/>
                </a:solidFill>
              </a:rPr>
              <a:t>Bachelor</a:t>
            </a:r>
          </a:p>
          <a:p>
            <a:pPr eaLnBrk="1" fontAlgn="t" hangingPunct="1">
              <a:lnSpc>
                <a:spcPct val="90000"/>
              </a:lnSpc>
              <a:spcBef>
                <a:spcPct val="50000"/>
              </a:spcBef>
              <a:spcAft>
                <a:spcPct val="0"/>
              </a:spcAft>
            </a:pPr>
            <a:r>
              <a:rPr lang="de-DE" sz="1600">
                <a:solidFill>
                  <a:srgbClr val="000000"/>
                </a:solidFill>
              </a:rPr>
              <a:t>3. + 4. Sem. Uni GÖ</a:t>
            </a:r>
          </a:p>
          <a:p>
            <a:pPr eaLnBrk="1" fontAlgn="t" hangingPunct="1">
              <a:lnSpc>
                <a:spcPct val="90000"/>
              </a:lnSpc>
              <a:spcBef>
                <a:spcPct val="50000"/>
              </a:spcBef>
              <a:spcAft>
                <a:spcPct val="0"/>
              </a:spcAft>
            </a:pPr>
            <a:endParaRPr lang="de-DE" sz="800">
              <a:solidFill>
                <a:srgbClr val="000000"/>
              </a:solidFill>
            </a:endParaRPr>
          </a:p>
          <a:p>
            <a:pPr eaLnBrk="1" fontAlgn="t" hangingPunct="1">
              <a:lnSpc>
                <a:spcPct val="90000"/>
              </a:lnSpc>
              <a:spcBef>
                <a:spcPct val="50000"/>
              </a:spcBef>
              <a:spcAft>
                <a:spcPct val="0"/>
              </a:spcAft>
            </a:pPr>
            <a:r>
              <a:rPr lang="de-DE" sz="1600">
                <a:solidFill>
                  <a:srgbClr val="000000"/>
                </a:solidFill>
              </a:rPr>
              <a:t>1. + 2. Sem. Uni GÖ</a:t>
            </a:r>
          </a:p>
          <a:p>
            <a:pPr eaLnBrk="1" fontAlgn="base" hangingPunct="1">
              <a:lnSpc>
                <a:spcPct val="90000"/>
              </a:lnSpc>
              <a:spcBef>
                <a:spcPct val="50000"/>
              </a:spcBef>
              <a:spcAft>
                <a:spcPct val="0"/>
              </a:spcAft>
            </a:pPr>
            <a:endParaRPr lang="de-DE" b="1">
              <a:solidFill>
                <a:srgbClr val="000000"/>
              </a:solidFill>
            </a:endParaRPr>
          </a:p>
        </p:txBody>
      </p:sp>
      <p:sp>
        <p:nvSpPr>
          <p:cNvPr id="74768" name="Textfeld 29"/>
          <p:cNvSpPr txBox="1">
            <a:spLocks noChangeArrowheads="1"/>
          </p:cNvSpPr>
          <p:nvPr/>
        </p:nvSpPr>
        <p:spPr bwMode="auto">
          <a:xfrm>
            <a:off x="3995738" y="3465513"/>
            <a:ext cx="24130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Bufdi bei Johannitern</a:t>
            </a:r>
          </a:p>
          <a:p>
            <a:pPr eaLnBrk="1" fontAlgn="base" hangingPunct="1">
              <a:lnSpc>
                <a:spcPct val="90000"/>
              </a:lnSpc>
              <a:spcBef>
                <a:spcPct val="50000"/>
              </a:spcBef>
              <a:spcAft>
                <a:spcPct val="0"/>
              </a:spcAft>
            </a:pPr>
            <a:endParaRPr lang="de-DE" b="1">
              <a:solidFill>
                <a:srgbClr val="000000"/>
              </a:solidFill>
            </a:endParaRPr>
          </a:p>
        </p:txBody>
      </p:sp>
      <p:sp>
        <p:nvSpPr>
          <p:cNvPr id="74769" name="Textfeld 31"/>
          <p:cNvSpPr txBox="1">
            <a:spLocks noChangeArrowheads="1"/>
          </p:cNvSpPr>
          <p:nvPr/>
        </p:nvSpPr>
        <p:spPr bwMode="auto">
          <a:xfrm>
            <a:off x="6732588" y="3357563"/>
            <a:ext cx="2411412" cy="1655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t" hangingPunct="1">
              <a:spcBef>
                <a:spcPct val="50000"/>
              </a:spcBef>
              <a:spcAft>
                <a:spcPct val="0"/>
              </a:spcAft>
            </a:pPr>
            <a:r>
              <a:rPr lang="de-DE" sz="1600">
                <a:solidFill>
                  <a:srgbClr val="000000"/>
                </a:solidFill>
              </a:rPr>
              <a:t>3. Jahr &amp;</a:t>
            </a:r>
            <a:br>
              <a:rPr lang="de-DE" sz="1600">
                <a:solidFill>
                  <a:srgbClr val="000000"/>
                </a:solidFill>
              </a:rPr>
            </a:br>
            <a:r>
              <a:rPr lang="de-DE" sz="1600" b="1" i="1">
                <a:solidFill>
                  <a:srgbClr val="000000"/>
                </a:solidFill>
              </a:rPr>
              <a:t>Speditionskaufmann</a:t>
            </a:r>
          </a:p>
          <a:p>
            <a:pPr eaLnBrk="1" fontAlgn="t" hangingPunct="1">
              <a:spcBef>
                <a:spcPct val="50000"/>
              </a:spcBef>
              <a:spcAft>
                <a:spcPct val="0"/>
              </a:spcAft>
            </a:pPr>
            <a:r>
              <a:rPr lang="de-DE" sz="1600">
                <a:solidFill>
                  <a:srgbClr val="000000"/>
                </a:solidFill>
              </a:rPr>
              <a:t>2. Ausbildungsjahr</a:t>
            </a:r>
          </a:p>
          <a:p>
            <a:pPr eaLnBrk="1" fontAlgn="t" hangingPunct="1">
              <a:spcBef>
                <a:spcPct val="50000"/>
              </a:spcBef>
              <a:spcAft>
                <a:spcPct val="0"/>
              </a:spcAft>
            </a:pPr>
            <a:endParaRPr lang="de-DE" sz="800">
              <a:solidFill>
                <a:srgbClr val="000000"/>
              </a:solidFill>
            </a:endParaRPr>
          </a:p>
          <a:p>
            <a:pPr eaLnBrk="1" fontAlgn="t" hangingPunct="1">
              <a:spcBef>
                <a:spcPct val="50000"/>
              </a:spcBef>
              <a:spcAft>
                <a:spcPct val="0"/>
              </a:spcAft>
            </a:pPr>
            <a:r>
              <a:rPr lang="de-DE" sz="1600">
                <a:solidFill>
                  <a:srgbClr val="000000"/>
                </a:solidFill>
              </a:rPr>
              <a:t>1. Ausbildungsjahr</a:t>
            </a:r>
          </a:p>
          <a:p>
            <a:pPr eaLnBrk="1" fontAlgn="base" hangingPunct="1">
              <a:lnSpc>
                <a:spcPct val="90000"/>
              </a:lnSpc>
              <a:spcBef>
                <a:spcPct val="50000"/>
              </a:spcBef>
              <a:spcAft>
                <a:spcPct val="0"/>
              </a:spcAft>
            </a:pPr>
            <a:endParaRPr lang="de-DE" sz="1400" b="1">
              <a:solidFill>
                <a:srgbClr val="000000"/>
              </a:solidFill>
            </a:endParaRPr>
          </a:p>
        </p:txBody>
      </p:sp>
      <p:sp>
        <p:nvSpPr>
          <p:cNvPr id="74770" name="Textfeld 32"/>
          <p:cNvSpPr txBox="1">
            <a:spLocks noChangeArrowheads="1"/>
          </p:cNvSpPr>
          <p:nvPr/>
        </p:nvSpPr>
        <p:spPr bwMode="auto">
          <a:xfrm>
            <a:off x="6696075" y="2960688"/>
            <a:ext cx="2447925"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12 FOS Wirt. &amp; </a:t>
            </a:r>
            <a:r>
              <a:rPr lang="de-DE" sz="1600" b="1" i="1">
                <a:solidFill>
                  <a:srgbClr val="000000"/>
                </a:solidFill>
              </a:rPr>
              <a:t>FH-Reife</a:t>
            </a:r>
          </a:p>
          <a:p>
            <a:pPr eaLnBrk="1" fontAlgn="base" hangingPunct="1">
              <a:lnSpc>
                <a:spcPct val="90000"/>
              </a:lnSpc>
              <a:spcBef>
                <a:spcPct val="50000"/>
              </a:spcBef>
              <a:spcAft>
                <a:spcPct val="0"/>
              </a:spcAft>
            </a:pPr>
            <a:endParaRPr lang="de-DE" b="1">
              <a:solidFill>
                <a:srgbClr val="000000"/>
              </a:solidFill>
            </a:endParaRPr>
          </a:p>
        </p:txBody>
      </p:sp>
      <p:sp>
        <p:nvSpPr>
          <p:cNvPr id="74771" name="Textfeld 33"/>
          <p:cNvSpPr txBox="1">
            <a:spLocks noChangeArrowheads="1"/>
          </p:cNvSpPr>
          <p:nvPr/>
        </p:nvSpPr>
        <p:spPr bwMode="auto">
          <a:xfrm>
            <a:off x="6696075" y="908050"/>
            <a:ext cx="1476375" cy="1008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b="1">
              <a:solidFill>
                <a:srgbClr val="000000"/>
              </a:solidFill>
            </a:endParaRPr>
          </a:p>
        </p:txBody>
      </p:sp>
      <p:graphicFrame>
        <p:nvGraphicFramePr>
          <p:cNvPr id="35" name="Tabelle 34"/>
          <p:cNvGraphicFramePr>
            <a:graphicFrameLocks noGrp="1"/>
          </p:cNvGraphicFramePr>
          <p:nvPr/>
        </p:nvGraphicFramePr>
        <p:xfrm>
          <a:off x="6723063" y="1390650"/>
          <a:ext cx="2420937" cy="1533525"/>
        </p:xfrm>
        <a:graphic>
          <a:graphicData uri="http://schemas.openxmlformats.org/drawingml/2006/table">
            <a:tbl>
              <a:tblPr firstRow="1" bandRow="1">
                <a:tableStyleId>{C083E6E3-FA7D-4D7B-A595-EF9225AFEA82}</a:tableStyleId>
              </a:tblPr>
              <a:tblGrid>
                <a:gridCol w="2420937"/>
              </a:tblGrid>
              <a:tr h="511175">
                <a:tc>
                  <a:txBody>
                    <a:bodyPr/>
                    <a:lstStyle/>
                    <a:p>
                      <a:r>
                        <a:rPr lang="de-DE" sz="1600" b="0" dirty="0" smtClean="0"/>
                        <a:t>5. + 6. Sem.</a:t>
                      </a:r>
                      <a:r>
                        <a:rPr lang="de-DE" sz="1600" b="0" baseline="0" dirty="0" smtClean="0"/>
                        <a:t> &amp; </a:t>
                      </a:r>
                      <a:r>
                        <a:rPr lang="de-DE" sz="1600" i="1" baseline="0" dirty="0" smtClean="0"/>
                        <a:t>Bachelor</a:t>
                      </a:r>
                      <a:endParaRPr lang="de-DE" sz="1600" b="1" i="1" dirty="0">
                        <a:solidFill>
                          <a:schemeClr val="tx1"/>
                        </a:solidFill>
                      </a:endParaRPr>
                    </a:p>
                  </a:txBody>
                  <a:tcPr marL="91447" marR="91447" marT="45708" marB="45708"/>
                </a:tc>
              </a:tr>
              <a:tr h="511175">
                <a:tc>
                  <a:txBody>
                    <a:bodyPr/>
                    <a:lstStyle/>
                    <a:p>
                      <a:r>
                        <a:rPr lang="de-DE" sz="1600" dirty="0" smtClean="0"/>
                        <a:t>3. + 4. Sem. FH</a:t>
                      </a:r>
                      <a:endParaRPr lang="de-DE" sz="1600" dirty="0"/>
                    </a:p>
                  </a:txBody>
                  <a:tcPr marL="91447" marR="91447" marT="45708" marB="45708"/>
                </a:tc>
              </a:tr>
              <a:tr h="511175">
                <a:tc>
                  <a:txBody>
                    <a:bodyPr/>
                    <a:lstStyle/>
                    <a:p>
                      <a:r>
                        <a:rPr lang="de-DE" sz="1600" dirty="0" smtClean="0"/>
                        <a:t>1.</a:t>
                      </a:r>
                      <a:r>
                        <a:rPr lang="de-DE" sz="1600" baseline="0" dirty="0" smtClean="0"/>
                        <a:t> + 2. Sem. FH</a:t>
                      </a:r>
                      <a:endParaRPr lang="de-DE" sz="1600" dirty="0"/>
                    </a:p>
                  </a:txBody>
                  <a:tcPr marL="91447" marR="91447" marT="45708" marB="45708"/>
                </a:tc>
              </a:tr>
            </a:tbl>
          </a:graphicData>
        </a:graphic>
      </p:graphicFrame>
      <p:sp>
        <p:nvSpPr>
          <p:cNvPr id="74779" name="Textfeld 35"/>
          <p:cNvSpPr txBox="1">
            <a:spLocks noChangeArrowheads="1"/>
          </p:cNvSpPr>
          <p:nvPr/>
        </p:nvSpPr>
        <p:spPr bwMode="auto">
          <a:xfrm>
            <a:off x="287338" y="3860800"/>
            <a:ext cx="1368425" cy="118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t" hangingPunct="1">
              <a:spcBef>
                <a:spcPct val="0"/>
              </a:spcBef>
              <a:spcAft>
                <a:spcPct val="0"/>
              </a:spcAft>
            </a:pPr>
            <a:r>
              <a:rPr lang="de-DE" sz="1400" dirty="0">
                <a:solidFill>
                  <a:srgbClr val="E2001A"/>
                </a:solidFill>
              </a:rPr>
              <a:t>Juli </a:t>
            </a:r>
            <a:r>
              <a:rPr lang="de-DE" sz="1400" dirty="0" smtClean="0">
                <a:solidFill>
                  <a:srgbClr val="E2001A"/>
                </a:solidFill>
              </a:rPr>
              <a:t>2016</a:t>
            </a:r>
            <a:endParaRPr lang="de-DE" sz="1400" dirty="0">
              <a:solidFill>
                <a:srgbClr val="E2001A"/>
              </a:solidFill>
            </a:endParaRPr>
          </a:p>
          <a:p>
            <a:pPr eaLnBrk="1" fontAlgn="t" hangingPunct="1">
              <a:spcBef>
                <a:spcPct val="0"/>
              </a:spcBef>
              <a:spcAft>
                <a:spcPct val="0"/>
              </a:spcAft>
            </a:pPr>
            <a:r>
              <a:rPr lang="de-DE" sz="1400" dirty="0">
                <a:solidFill>
                  <a:srgbClr val="E2001A"/>
                </a:solidFill>
              </a:rPr>
              <a:t>Aug. </a:t>
            </a:r>
            <a:r>
              <a:rPr lang="de-DE" sz="1400" dirty="0" smtClean="0">
                <a:solidFill>
                  <a:srgbClr val="E2001A"/>
                </a:solidFill>
              </a:rPr>
              <a:t>2015 </a:t>
            </a:r>
            <a:r>
              <a:rPr lang="de-DE" sz="1400" dirty="0">
                <a:solidFill>
                  <a:srgbClr val="E2001A"/>
                </a:solidFill>
              </a:rPr>
              <a:t>-</a:t>
            </a:r>
          </a:p>
          <a:p>
            <a:pPr eaLnBrk="1" fontAlgn="t" hangingPunct="1">
              <a:spcBef>
                <a:spcPct val="0"/>
              </a:spcBef>
              <a:spcAft>
                <a:spcPct val="0"/>
              </a:spcAft>
            </a:pPr>
            <a:endParaRPr lang="de-DE" sz="800" dirty="0">
              <a:solidFill>
                <a:srgbClr val="E2001A"/>
              </a:solidFill>
            </a:endParaRPr>
          </a:p>
          <a:p>
            <a:pPr eaLnBrk="1" fontAlgn="t" hangingPunct="1">
              <a:spcBef>
                <a:spcPct val="0"/>
              </a:spcBef>
              <a:spcAft>
                <a:spcPct val="0"/>
              </a:spcAft>
            </a:pPr>
            <a:r>
              <a:rPr lang="de-DE" sz="1400" dirty="0">
                <a:solidFill>
                  <a:srgbClr val="E2001A"/>
                </a:solidFill>
              </a:rPr>
              <a:t>Juli </a:t>
            </a:r>
            <a:r>
              <a:rPr lang="de-DE" sz="1400" dirty="0" smtClean="0">
                <a:solidFill>
                  <a:srgbClr val="E2001A"/>
                </a:solidFill>
              </a:rPr>
              <a:t>2015</a:t>
            </a:r>
            <a:endParaRPr lang="de-DE" sz="1400" dirty="0">
              <a:solidFill>
                <a:srgbClr val="E2001A"/>
              </a:solidFill>
            </a:endParaRPr>
          </a:p>
          <a:p>
            <a:pPr eaLnBrk="1" fontAlgn="t" hangingPunct="1">
              <a:spcBef>
                <a:spcPct val="0"/>
              </a:spcBef>
              <a:spcAft>
                <a:spcPct val="0"/>
              </a:spcAft>
            </a:pPr>
            <a:r>
              <a:rPr lang="de-DE" sz="1400" dirty="0">
                <a:solidFill>
                  <a:srgbClr val="E2001A"/>
                </a:solidFill>
              </a:rPr>
              <a:t>Aug. </a:t>
            </a:r>
            <a:r>
              <a:rPr lang="de-DE" sz="1400" dirty="0" smtClean="0">
                <a:solidFill>
                  <a:srgbClr val="E2001A"/>
                </a:solidFill>
              </a:rPr>
              <a:t>2014 </a:t>
            </a:r>
            <a:r>
              <a:rPr lang="de-DE" sz="1400" dirty="0">
                <a:solidFill>
                  <a:srgbClr val="E2001A"/>
                </a:solidFill>
              </a:rPr>
              <a:t>- </a:t>
            </a:r>
          </a:p>
        </p:txBody>
      </p:sp>
      <p:sp>
        <p:nvSpPr>
          <p:cNvPr id="74780" name="Textfeld 36"/>
          <p:cNvSpPr txBox="1">
            <a:spLocks noChangeArrowheads="1"/>
          </p:cNvSpPr>
          <p:nvPr/>
        </p:nvSpPr>
        <p:spPr bwMode="auto">
          <a:xfrm>
            <a:off x="287338" y="3392488"/>
            <a:ext cx="1189037"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400" dirty="0">
                <a:solidFill>
                  <a:srgbClr val="E2001A"/>
                </a:solidFill>
              </a:rPr>
              <a:t>Juli </a:t>
            </a:r>
            <a:r>
              <a:rPr lang="de-DE" sz="1400" dirty="0" smtClean="0">
                <a:solidFill>
                  <a:srgbClr val="E2001A"/>
                </a:solidFill>
              </a:rPr>
              <a:t>2017 </a:t>
            </a:r>
            <a:r>
              <a:rPr lang="de-DE" sz="1400" dirty="0">
                <a:solidFill>
                  <a:srgbClr val="E2001A"/>
                </a:solidFill>
              </a:rPr>
              <a:t>-</a:t>
            </a:r>
            <a:br>
              <a:rPr lang="de-DE" sz="1400" dirty="0">
                <a:solidFill>
                  <a:srgbClr val="E2001A"/>
                </a:solidFill>
              </a:rPr>
            </a:br>
            <a:r>
              <a:rPr lang="de-DE" sz="1400" dirty="0">
                <a:solidFill>
                  <a:srgbClr val="E2001A"/>
                </a:solidFill>
              </a:rPr>
              <a:t>Aug. </a:t>
            </a:r>
            <a:r>
              <a:rPr lang="de-DE" sz="1400" dirty="0" smtClean="0">
                <a:solidFill>
                  <a:srgbClr val="E2001A"/>
                </a:solidFill>
              </a:rPr>
              <a:t>2016</a:t>
            </a:r>
            <a:endParaRPr lang="de-DE" sz="1400" dirty="0">
              <a:solidFill>
                <a:srgbClr val="E2001A"/>
              </a:solidFill>
            </a:endParaRPr>
          </a:p>
        </p:txBody>
      </p:sp>
      <p:graphicFrame>
        <p:nvGraphicFramePr>
          <p:cNvPr id="38" name="Tabelle 37"/>
          <p:cNvGraphicFramePr>
            <a:graphicFrameLocks noGrp="1"/>
          </p:cNvGraphicFramePr>
          <p:nvPr>
            <p:extLst>
              <p:ext uri="{D42A27DB-BD31-4B8C-83A1-F6EECF244321}">
                <p14:modId xmlns:p14="http://schemas.microsoft.com/office/powerpoint/2010/main" val="3440212702"/>
              </p:ext>
            </p:extLst>
          </p:nvPr>
        </p:nvGraphicFramePr>
        <p:xfrm>
          <a:off x="287338" y="1808163"/>
          <a:ext cx="1157287" cy="1554312"/>
        </p:xfrm>
        <a:graphic>
          <a:graphicData uri="http://schemas.openxmlformats.org/drawingml/2006/table">
            <a:tbl>
              <a:tblPr firstRow="1" bandRow="1">
                <a:tableStyleId>{C083E6E3-FA7D-4D7B-A595-EF9225AFEA82}</a:tableStyleId>
              </a:tblPr>
              <a:tblGrid>
                <a:gridCol w="1157287"/>
              </a:tblGrid>
              <a:tr h="518054">
                <a:tc>
                  <a:txBody>
                    <a:bodyPr/>
                    <a:lstStyle/>
                    <a:p>
                      <a:r>
                        <a:rPr lang="de-DE" sz="1400" b="1" dirty="0" smtClean="0">
                          <a:solidFill>
                            <a:schemeClr val="accent1"/>
                          </a:solidFill>
                          <a:latin typeface="+mn-lt"/>
                        </a:rPr>
                        <a:t>Juli</a:t>
                      </a:r>
                      <a:r>
                        <a:rPr lang="de-DE" sz="1400" b="1" baseline="0" dirty="0" smtClean="0">
                          <a:solidFill>
                            <a:schemeClr val="accent1"/>
                          </a:solidFill>
                          <a:latin typeface="+mn-lt"/>
                        </a:rPr>
                        <a:t> 2020 </a:t>
                      </a:r>
                      <a:r>
                        <a:rPr lang="de-DE" sz="1400" b="0" baseline="0" dirty="0" smtClean="0">
                          <a:solidFill>
                            <a:schemeClr val="accent1"/>
                          </a:solidFill>
                          <a:latin typeface="+mn-lt"/>
                        </a:rPr>
                        <a:t>-</a:t>
                      </a:r>
                    </a:p>
                    <a:p>
                      <a:r>
                        <a:rPr lang="de-DE" sz="1400" b="0" baseline="0" dirty="0" smtClean="0">
                          <a:solidFill>
                            <a:schemeClr val="accent1"/>
                          </a:solidFill>
                          <a:latin typeface="+mn-lt"/>
                        </a:rPr>
                        <a:t> Aug. 2019</a:t>
                      </a:r>
                      <a:endParaRPr lang="de-DE" sz="1400" b="0" dirty="0">
                        <a:solidFill>
                          <a:schemeClr val="accent1"/>
                        </a:solidFill>
                        <a:latin typeface="+mn-lt"/>
                      </a:endParaRPr>
                    </a:p>
                  </a:txBody>
                  <a:tcPr marL="91475" marR="91475" marT="45692" marB="45692"/>
                </a:tc>
              </a:tr>
              <a:tr h="518054">
                <a:tc>
                  <a:txBody>
                    <a:bodyPr/>
                    <a:lstStyle/>
                    <a:p>
                      <a:r>
                        <a:rPr lang="de-DE" sz="1400" dirty="0" smtClean="0">
                          <a:solidFill>
                            <a:schemeClr val="accent1"/>
                          </a:solidFill>
                          <a:latin typeface="+mn-lt"/>
                        </a:rPr>
                        <a:t>Juli 2019 -</a:t>
                      </a:r>
                    </a:p>
                    <a:p>
                      <a:r>
                        <a:rPr lang="de-DE" sz="1400" dirty="0" smtClean="0">
                          <a:solidFill>
                            <a:schemeClr val="accent1"/>
                          </a:solidFill>
                          <a:latin typeface="+mn-lt"/>
                        </a:rPr>
                        <a:t>Aug. 2018</a:t>
                      </a:r>
                      <a:endParaRPr lang="de-DE" sz="1400" dirty="0">
                        <a:solidFill>
                          <a:schemeClr val="accent1"/>
                        </a:solidFill>
                        <a:latin typeface="+mn-lt"/>
                      </a:endParaRPr>
                    </a:p>
                  </a:txBody>
                  <a:tcPr marL="91475" marR="91475" marT="45692" marB="45692"/>
                </a:tc>
              </a:tr>
              <a:tr h="518054">
                <a:tc>
                  <a:txBody>
                    <a:bodyPr/>
                    <a:lstStyle/>
                    <a:p>
                      <a:r>
                        <a:rPr lang="de-DE" sz="1400" dirty="0" smtClean="0">
                          <a:solidFill>
                            <a:schemeClr val="accent1"/>
                          </a:solidFill>
                          <a:latin typeface="+mn-lt"/>
                        </a:rPr>
                        <a:t>Juli 2018 -</a:t>
                      </a:r>
                    </a:p>
                    <a:p>
                      <a:r>
                        <a:rPr lang="de-DE" sz="1400" dirty="0" smtClean="0">
                          <a:solidFill>
                            <a:schemeClr val="accent1"/>
                          </a:solidFill>
                          <a:latin typeface="+mn-lt"/>
                        </a:rPr>
                        <a:t>Aug. 2017</a:t>
                      </a:r>
                      <a:endParaRPr lang="de-DE" sz="1400" dirty="0">
                        <a:solidFill>
                          <a:schemeClr val="accent1"/>
                        </a:solidFill>
                        <a:latin typeface="+mn-lt"/>
                      </a:endParaRPr>
                    </a:p>
                  </a:txBody>
                  <a:tcPr marL="91475" marR="91475" marT="45692" marB="45692"/>
                </a:tc>
              </a:tr>
            </a:tbl>
          </a:graphicData>
        </a:graphic>
      </p:graphicFrame>
      <p:sp>
        <p:nvSpPr>
          <p:cNvPr id="74788" name="Rechteck 38"/>
          <p:cNvSpPr>
            <a:spLocks noChangeArrowheads="1"/>
          </p:cNvSpPr>
          <p:nvPr/>
        </p:nvSpPr>
        <p:spPr bwMode="auto">
          <a:xfrm>
            <a:off x="323850" y="1249363"/>
            <a:ext cx="1096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de-DE" sz="1400" b="1">
                <a:solidFill>
                  <a:srgbClr val="E2001A"/>
                </a:solidFill>
              </a:rPr>
              <a:t>Juli </a:t>
            </a:r>
            <a:r>
              <a:rPr lang="de-DE" sz="1400" b="1" smtClean="0">
                <a:solidFill>
                  <a:srgbClr val="E2001A"/>
                </a:solidFill>
              </a:rPr>
              <a:t>2021 </a:t>
            </a:r>
            <a:r>
              <a:rPr lang="de-DE" sz="1400" dirty="0">
                <a:solidFill>
                  <a:srgbClr val="E2001A"/>
                </a:solidFill>
              </a:rPr>
              <a:t>-</a:t>
            </a:r>
          </a:p>
          <a:p>
            <a:pPr fontAlgn="base">
              <a:spcBef>
                <a:spcPct val="0"/>
              </a:spcBef>
              <a:spcAft>
                <a:spcPct val="0"/>
              </a:spcAft>
            </a:pPr>
            <a:r>
              <a:rPr lang="de-DE" sz="1400" dirty="0">
                <a:solidFill>
                  <a:srgbClr val="E2001A"/>
                </a:solidFill>
              </a:rPr>
              <a:t>Aug. </a:t>
            </a:r>
            <a:r>
              <a:rPr lang="de-DE" sz="1400" dirty="0" smtClean="0">
                <a:solidFill>
                  <a:srgbClr val="E2001A"/>
                </a:solidFill>
              </a:rPr>
              <a:t>2020</a:t>
            </a:r>
            <a:endParaRPr lang="de-DE" sz="1400" dirty="0">
              <a:solidFill>
                <a:srgbClr val="E2001A"/>
              </a:solidFill>
            </a:endParaRPr>
          </a:p>
        </p:txBody>
      </p:sp>
      <p:sp>
        <p:nvSpPr>
          <p:cNvPr id="74789" name="Textfeld 25"/>
          <p:cNvSpPr txBox="1">
            <a:spLocks noChangeArrowheads="1"/>
          </p:cNvSpPr>
          <p:nvPr/>
        </p:nvSpPr>
        <p:spPr bwMode="auto">
          <a:xfrm>
            <a:off x="1655763" y="3465513"/>
            <a:ext cx="2339975" cy="468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dirty="0" err="1">
                <a:solidFill>
                  <a:srgbClr val="000000"/>
                </a:solidFill>
              </a:rPr>
              <a:t>Work&amp;travel</a:t>
            </a:r>
            <a:r>
              <a:rPr lang="de-DE" sz="1600" dirty="0">
                <a:solidFill>
                  <a:srgbClr val="000000"/>
                </a:solidFill>
              </a:rPr>
              <a:t> Australien</a:t>
            </a:r>
          </a:p>
          <a:p>
            <a:pPr eaLnBrk="1" fontAlgn="base" hangingPunct="1">
              <a:lnSpc>
                <a:spcPct val="90000"/>
              </a:lnSpc>
              <a:spcBef>
                <a:spcPct val="50000"/>
              </a:spcBef>
              <a:spcAft>
                <a:spcPct val="0"/>
              </a:spcAft>
            </a:pPr>
            <a:endParaRPr lang="de-DE" b="1" dirty="0">
              <a:solidFill>
                <a:srgbClr val="000000"/>
              </a:solidFill>
            </a:endParaRPr>
          </a:p>
        </p:txBody>
      </p:sp>
      <p:cxnSp>
        <p:nvCxnSpPr>
          <p:cNvPr id="74790" name="Gerade Verbindung mit Pfeil 41"/>
          <p:cNvCxnSpPr>
            <a:cxnSpLocks noChangeShapeType="1"/>
          </p:cNvCxnSpPr>
          <p:nvPr/>
        </p:nvCxnSpPr>
        <p:spPr bwMode="auto">
          <a:xfrm flipH="1" flipV="1">
            <a:off x="2951163" y="5121275"/>
            <a:ext cx="1081087" cy="57626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4791" name="Textfeld 53"/>
          <p:cNvSpPr txBox="1">
            <a:spLocks noChangeArrowheads="1"/>
          </p:cNvSpPr>
          <p:nvPr/>
        </p:nvSpPr>
        <p:spPr bwMode="auto">
          <a:xfrm>
            <a:off x="4859338" y="6381750"/>
            <a:ext cx="12969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b="1">
                <a:solidFill>
                  <a:srgbClr val="E2001A"/>
                </a:solidFill>
              </a:rPr>
              <a:t>10. Klasse</a:t>
            </a:r>
          </a:p>
        </p:txBody>
      </p:sp>
      <p:cxnSp>
        <p:nvCxnSpPr>
          <p:cNvPr id="74792" name="Gerade Verbindung 66"/>
          <p:cNvCxnSpPr>
            <a:cxnSpLocks noChangeShapeType="1"/>
          </p:cNvCxnSpPr>
          <p:nvPr/>
        </p:nvCxnSpPr>
        <p:spPr bwMode="auto">
          <a:xfrm>
            <a:off x="287338" y="3897313"/>
            <a:ext cx="86772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4793" name="Gerade Verbindung 70"/>
          <p:cNvCxnSpPr>
            <a:cxnSpLocks noChangeShapeType="1"/>
          </p:cNvCxnSpPr>
          <p:nvPr/>
        </p:nvCxnSpPr>
        <p:spPr bwMode="auto">
          <a:xfrm>
            <a:off x="287338" y="1808163"/>
            <a:ext cx="8677275"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74794" name="Gerade Verbindung mit Pfeil 49"/>
          <p:cNvCxnSpPr>
            <a:cxnSpLocks noChangeShapeType="1"/>
          </p:cNvCxnSpPr>
          <p:nvPr/>
        </p:nvCxnSpPr>
        <p:spPr bwMode="auto">
          <a:xfrm flipV="1">
            <a:off x="4859338" y="5013325"/>
            <a:ext cx="1836737" cy="3952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4795" name="Gerade Verbindung mit Pfeil 46"/>
          <p:cNvCxnSpPr>
            <a:cxnSpLocks noChangeShapeType="1"/>
          </p:cNvCxnSpPr>
          <p:nvPr/>
        </p:nvCxnSpPr>
        <p:spPr bwMode="auto">
          <a:xfrm flipV="1">
            <a:off x="4859338" y="4976813"/>
            <a:ext cx="144462" cy="4318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4796" name="Wolkenförmige Legende 9"/>
          <p:cNvSpPr>
            <a:spLocks noChangeArrowheads="1"/>
          </p:cNvSpPr>
          <p:nvPr/>
        </p:nvSpPr>
        <p:spPr bwMode="auto">
          <a:xfrm>
            <a:off x="2916238" y="-26988"/>
            <a:ext cx="2808287" cy="1871663"/>
          </a:xfrm>
          <a:prstGeom prst="cloudCallout">
            <a:avLst>
              <a:gd name="adj1" fmla="val 8519"/>
              <a:gd name="adj2" fmla="val 22568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7575" fontAlgn="base">
              <a:lnSpc>
                <a:spcPct val="90000"/>
              </a:lnSpc>
              <a:spcBef>
                <a:spcPct val="50000"/>
              </a:spcBef>
              <a:spcAft>
                <a:spcPct val="0"/>
              </a:spcAft>
            </a:pPr>
            <a:endParaRPr lang="de-DE" sz="2000">
              <a:solidFill>
                <a:srgbClr val="000000"/>
              </a:solidFill>
            </a:endParaRPr>
          </a:p>
        </p:txBody>
      </p:sp>
      <p:graphicFrame>
        <p:nvGraphicFramePr>
          <p:cNvPr id="29" name="Tabelle 28"/>
          <p:cNvGraphicFramePr>
            <a:graphicFrameLocks noGrp="1"/>
          </p:cNvGraphicFramePr>
          <p:nvPr/>
        </p:nvGraphicFramePr>
        <p:xfrm>
          <a:off x="3959225" y="3933825"/>
          <a:ext cx="2711450" cy="993775"/>
        </p:xfrm>
        <a:graphic>
          <a:graphicData uri="http://schemas.openxmlformats.org/drawingml/2006/table">
            <a:tbl>
              <a:tblPr firstRow="1" bandRow="1">
                <a:tableStyleId>{C083E6E3-FA7D-4D7B-A595-EF9225AFEA82}</a:tableStyleId>
              </a:tblPr>
              <a:tblGrid>
                <a:gridCol w="2711450"/>
              </a:tblGrid>
              <a:tr h="579551">
                <a:tc>
                  <a:txBody>
                    <a:bodyPr/>
                    <a:lstStyle/>
                    <a:p>
                      <a:r>
                        <a:rPr lang="de-DE" sz="1600" b="0" dirty="0" smtClean="0"/>
                        <a:t>12 FOS Wirt. &amp;</a:t>
                      </a:r>
                      <a:r>
                        <a:rPr lang="de-DE" sz="1600" b="0" baseline="0" dirty="0" smtClean="0"/>
                        <a:t> </a:t>
                      </a:r>
                      <a:r>
                        <a:rPr lang="de-DE" sz="1600" i="1" baseline="0" dirty="0" smtClean="0"/>
                        <a:t>FH-Reife</a:t>
                      </a:r>
                    </a:p>
                    <a:p>
                      <a:endParaRPr lang="de-DE" sz="1600" b="1" i="1" dirty="0"/>
                    </a:p>
                  </a:txBody>
                  <a:tcPr marL="91443" marR="91443" marT="45754" marB="45754">
                    <a:solidFill>
                      <a:schemeClr val="accent3"/>
                    </a:solidFill>
                  </a:tcPr>
                </a:tc>
              </a:tr>
              <a:tr h="414224">
                <a:tc>
                  <a:txBody>
                    <a:bodyPr/>
                    <a:lstStyle/>
                    <a:p>
                      <a:r>
                        <a:rPr lang="de-DE" sz="1600" dirty="0" smtClean="0"/>
                        <a:t>11 FOS Wirt. Praktikum</a:t>
                      </a:r>
                      <a:endParaRPr lang="de-DE" sz="1600" dirty="0"/>
                    </a:p>
                  </a:txBody>
                  <a:tcPr marL="91443" marR="91443" marT="45754" marB="45754"/>
                </a:tc>
              </a:tr>
            </a:tbl>
          </a:graphicData>
        </a:graphic>
      </p:graphicFrame>
      <p:cxnSp>
        <p:nvCxnSpPr>
          <p:cNvPr id="74803" name="Gerade Verbindung 55"/>
          <p:cNvCxnSpPr>
            <a:cxnSpLocks noChangeShapeType="1"/>
          </p:cNvCxnSpPr>
          <p:nvPr/>
        </p:nvCxnSpPr>
        <p:spPr bwMode="auto">
          <a:xfrm>
            <a:off x="287338" y="4400550"/>
            <a:ext cx="86772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4804" name="Textfeld 30"/>
          <p:cNvSpPr txBox="1">
            <a:spLocks noChangeArrowheads="1"/>
          </p:cNvSpPr>
          <p:nvPr/>
        </p:nvSpPr>
        <p:spPr bwMode="auto">
          <a:xfrm>
            <a:off x="3995738" y="1881188"/>
            <a:ext cx="2232025" cy="154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t" hangingPunct="1">
              <a:lnSpc>
                <a:spcPct val="90000"/>
              </a:lnSpc>
              <a:spcBef>
                <a:spcPct val="50000"/>
              </a:spcBef>
              <a:spcAft>
                <a:spcPct val="0"/>
              </a:spcAft>
            </a:pPr>
            <a:r>
              <a:rPr lang="de-DE" sz="1600">
                <a:solidFill>
                  <a:srgbClr val="000000"/>
                </a:solidFill>
              </a:rPr>
              <a:t>5. + 6. Sem. &amp; </a:t>
            </a:r>
            <a:r>
              <a:rPr lang="de-DE" sz="1600" b="1" i="1">
                <a:solidFill>
                  <a:srgbClr val="000000"/>
                </a:solidFill>
              </a:rPr>
              <a:t>Bachelor</a:t>
            </a:r>
          </a:p>
          <a:p>
            <a:pPr eaLnBrk="1" fontAlgn="t" hangingPunct="1">
              <a:lnSpc>
                <a:spcPct val="90000"/>
              </a:lnSpc>
              <a:spcBef>
                <a:spcPct val="50000"/>
              </a:spcBef>
              <a:spcAft>
                <a:spcPct val="0"/>
              </a:spcAft>
            </a:pPr>
            <a:r>
              <a:rPr lang="de-DE" sz="1600">
                <a:solidFill>
                  <a:srgbClr val="000000"/>
                </a:solidFill>
              </a:rPr>
              <a:t>3. + 4. Sem. FH</a:t>
            </a:r>
          </a:p>
          <a:p>
            <a:pPr eaLnBrk="1" fontAlgn="t" hangingPunct="1">
              <a:lnSpc>
                <a:spcPct val="90000"/>
              </a:lnSpc>
              <a:spcBef>
                <a:spcPct val="50000"/>
              </a:spcBef>
              <a:spcAft>
                <a:spcPct val="0"/>
              </a:spcAft>
            </a:pPr>
            <a:endParaRPr lang="de-DE" sz="800">
              <a:solidFill>
                <a:srgbClr val="000000"/>
              </a:solidFill>
            </a:endParaRPr>
          </a:p>
          <a:p>
            <a:pPr eaLnBrk="1" fontAlgn="t" hangingPunct="1">
              <a:lnSpc>
                <a:spcPct val="90000"/>
              </a:lnSpc>
              <a:spcBef>
                <a:spcPct val="50000"/>
              </a:spcBef>
              <a:spcAft>
                <a:spcPct val="0"/>
              </a:spcAft>
            </a:pPr>
            <a:r>
              <a:rPr lang="de-DE" sz="1600">
                <a:solidFill>
                  <a:srgbClr val="000000"/>
                </a:solidFill>
              </a:rPr>
              <a:t>1. + 2. Sem. FH</a:t>
            </a:r>
          </a:p>
          <a:p>
            <a:pPr eaLnBrk="1" fontAlgn="base" hangingPunct="1">
              <a:lnSpc>
                <a:spcPct val="90000"/>
              </a:lnSpc>
              <a:spcBef>
                <a:spcPct val="50000"/>
              </a:spcBef>
              <a:spcAft>
                <a:spcPct val="0"/>
              </a:spcAft>
            </a:pPr>
            <a:endParaRPr lang="de-DE" b="1">
              <a:solidFill>
                <a:srgbClr val="000000"/>
              </a:solidFill>
            </a:endParaRPr>
          </a:p>
        </p:txBody>
      </p:sp>
      <p:cxnSp>
        <p:nvCxnSpPr>
          <p:cNvPr id="74805" name="Gerade Verbindung 69"/>
          <p:cNvCxnSpPr>
            <a:cxnSpLocks noChangeShapeType="1"/>
          </p:cNvCxnSpPr>
          <p:nvPr/>
        </p:nvCxnSpPr>
        <p:spPr bwMode="auto">
          <a:xfrm>
            <a:off x="287338" y="2349500"/>
            <a:ext cx="86772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4806" name="Gerade Verbindung 68"/>
          <p:cNvCxnSpPr>
            <a:cxnSpLocks noChangeShapeType="1"/>
          </p:cNvCxnSpPr>
          <p:nvPr/>
        </p:nvCxnSpPr>
        <p:spPr bwMode="auto">
          <a:xfrm>
            <a:off x="250825" y="2852738"/>
            <a:ext cx="87137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4807" name="Gerade Verbindung 67"/>
          <p:cNvCxnSpPr>
            <a:cxnSpLocks noChangeShapeType="1"/>
          </p:cNvCxnSpPr>
          <p:nvPr/>
        </p:nvCxnSpPr>
        <p:spPr bwMode="auto">
          <a:xfrm>
            <a:off x="287338" y="3392488"/>
            <a:ext cx="86772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 name="Textfeld 39"/>
          <p:cNvSpPr txBox="1">
            <a:spLocks noChangeArrowheads="1"/>
          </p:cNvSpPr>
          <p:nvPr/>
        </p:nvSpPr>
        <p:spPr bwMode="auto">
          <a:xfrm>
            <a:off x="7920038" y="1952625"/>
            <a:ext cx="973137"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Uni GÖ</a:t>
            </a:r>
          </a:p>
        </p:txBody>
      </p:sp>
      <p:sp>
        <p:nvSpPr>
          <p:cNvPr id="41" name="Textfeld 40"/>
          <p:cNvSpPr txBox="1">
            <a:spLocks noChangeArrowheads="1"/>
          </p:cNvSpPr>
          <p:nvPr/>
        </p:nvSpPr>
        <p:spPr bwMode="auto">
          <a:xfrm>
            <a:off x="7920038" y="2457450"/>
            <a:ext cx="973137" cy="28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Uni GÖ</a:t>
            </a:r>
          </a:p>
        </p:txBody>
      </p:sp>
      <p:sp>
        <p:nvSpPr>
          <p:cNvPr id="43" name="Textfeld 42"/>
          <p:cNvSpPr txBox="1">
            <a:spLocks noChangeArrowheads="1"/>
          </p:cNvSpPr>
          <p:nvPr/>
        </p:nvSpPr>
        <p:spPr bwMode="auto">
          <a:xfrm>
            <a:off x="6732588" y="1916113"/>
            <a:ext cx="2195512" cy="433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Arbeit als Sped.kfm.</a:t>
            </a:r>
          </a:p>
        </p:txBody>
      </p:sp>
      <p:sp>
        <p:nvSpPr>
          <p:cNvPr id="44" name="Textfeld 43"/>
          <p:cNvSpPr txBox="1">
            <a:spLocks noChangeArrowheads="1"/>
          </p:cNvSpPr>
          <p:nvPr/>
        </p:nvSpPr>
        <p:spPr bwMode="auto">
          <a:xfrm>
            <a:off x="6732588" y="2457450"/>
            <a:ext cx="2195512"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Arbeit als Sped.kfm.</a:t>
            </a:r>
          </a:p>
        </p:txBody>
      </p:sp>
      <p:sp>
        <p:nvSpPr>
          <p:cNvPr id="45" name="Textfeld 44"/>
          <p:cNvSpPr txBox="1">
            <a:spLocks noChangeArrowheads="1"/>
          </p:cNvSpPr>
          <p:nvPr/>
        </p:nvSpPr>
        <p:spPr bwMode="auto">
          <a:xfrm>
            <a:off x="6732588" y="2960688"/>
            <a:ext cx="23749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Arbeit als Sped.kfm.</a:t>
            </a:r>
          </a:p>
        </p:txBody>
      </p:sp>
      <p:sp>
        <p:nvSpPr>
          <p:cNvPr id="46" name="Textfeld 45"/>
          <p:cNvSpPr txBox="1">
            <a:spLocks noChangeArrowheads="1"/>
          </p:cNvSpPr>
          <p:nvPr/>
        </p:nvSpPr>
        <p:spPr bwMode="auto">
          <a:xfrm>
            <a:off x="6732588" y="1376363"/>
            <a:ext cx="2447925"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Beginn Studium Uni GÖ</a:t>
            </a:r>
          </a:p>
        </p:txBody>
      </p:sp>
      <p:sp>
        <p:nvSpPr>
          <p:cNvPr id="47" name="Textfeld 46"/>
          <p:cNvSpPr txBox="1">
            <a:spLocks noChangeArrowheads="1"/>
          </p:cNvSpPr>
          <p:nvPr/>
        </p:nvSpPr>
        <p:spPr bwMode="auto">
          <a:xfrm>
            <a:off x="5111750" y="2457450"/>
            <a:ext cx="900113"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Uni GÖ</a:t>
            </a:r>
            <a:endParaRPr lang="de-DE" sz="1600" b="1">
              <a:solidFill>
                <a:srgbClr val="000000"/>
              </a:solidFill>
            </a:endParaRPr>
          </a:p>
        </p:txBody>
      </p:sp>
      <p:sp>
        <p:nvSpPr>
          <p:cNvPr id="48" name="Textfeld 47"/>
          <p:cNvSpPr txBox="1">
            <a:spLocks noChangeArrowheads="1"/>
          </p:cNvSpPr>
          <p:nvPr/>
        </p:nvSpPr>
        <p:spPr bwMode="auto">
          <a:xfrm>
            <a:off x="5111750" y="2960688"/>
            <a:ext cx="900113"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Uni GÖ</a:t>
            </a:r>
            <a:endParaRPr lang="de-DE" sz="1600" b="1">
              <a:solidFill>
                <a:srgbClr val="000000"/>
              </a:solidFill>
            </a:endParaRPr>
          </a:p>
        </p:txBody>
      </p:sp>
    </p:spTree>
    <p:extLst>
      <p:ext uri="{BB962C8B-B14F-4D97-AF65-F5344CB8AC3E}">
        <p14:creationId xmlns:p14="http://schemas.microsoft.com/office/powerpoint/2010/main" val="111626164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linds(horizontal)">
                                      <p:cBhvr>
                                        <p:cTn id="13" dur="500"/>
                                        <p:tgtEl>
                                          <p:spTgt spid="4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linds(horizontal)">
                                      <p:cBhvr>
                                        <p:cTn id="21" dur="500"/>
                                        <p:tgtEl>
                                          <p:spTgt spid="4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linds(horizontal)">
                                      <p:cBhvr>
                                        <p:cTn id="24" dur="500"/>
                                        <p:tgtEl>
                                          <p:spTgt spid="4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3" grpId="0" animBg="1"/>
      <p:bldP spid="44" grpId="0" animBg="1"/>
      <p:bldP spid="45" grpId="0" animBg="1"/>
      <p:bldP spid="46" grpId="0" animBg="1"/>
      <p:bldP spid="47"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a:xfrm>
            <a:off x="490538" y="969963"/>
            <a:ext cx="7688262" cy="331787"/>
          </a:xfrm>
        </p:spPr>
        <p:txBody>
          <a:bodyPr/>
          <a:lstStyle/>
          <a:p>
            <a:r>
              <a:rPr lang="de-DE" smtClean="0"/>
              <a:t>Der Weg über die Eiswaffel ins Studium </a:t>
            </a:r>
          </a:p>
        </p:txBody>
      </p:sp>
      <p:sp>
        <p:nvSpPr>
          <p:cNvPr id="75779"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pic>
        <p:nvPicPr>
          <p:cNvPr id="75781" name="Picture 2" descr="http://www.archiv2.max-wittmann-schule.de/bilder/symbol_schueler.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9838" y="5332413"/>
            <a:ext cx="15700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feld 6"/>
          <p:cNvSpPr txBox="1">
            <a:spLocks noChangeArrowheads="1"/>
          </p:cNvSpPr>
          <p:nvPr/>
        </p:nvSpPr>
        <p:spPr bwMode="auto">
          <a:xfrm>
            <a:off x="4859338" y="6381750"/>
            <a:ext cx="12969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b="1">
                <a:solidFill>
                  <a:srgbClr val="E2001A"/>
                </a:solidFill>
              </a:rPr>
              <a:t>10. Klasse</a:t>
            </a:r>
          </a:p>
        </p:txBody>
      </p:sp>
      <p:pic>
        <p:nvPicPr>
          <p:cNvPr id="190466" name="Picture 2" descr="http://www.vis.bayern.de/ernaehrung/lebensmittelsicherheit/unerwuenschte_stoffe/pic/ei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98900" y="2446338"/>
            <a:ext cx="117792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a:spLocks noChangeArrowheads="1"/>
          </p:cNvSpPr>
          <p:nvPr/>
        </p:nvSpPr>
        <p:spPr bwMode="auto">
          <a:xfrm>
            <a:off x="792163" y="4041775"/>
            <a:ext cx="2951162" cy="935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b="1">
                <a:solidFill>
                  <a:srgbClr val="FF0000"/>
                </a:solidFill>
              </a:rPr>
              <a:t>3 Jahre Ausbildung </a:t>
            </a:r>
            <a:r>
              <a:rPr lang="de-DE" b="1">
                <a:solidFill>
                  <a:srgbClr val="000000"/>
                </a:solidFill>
              </a:rPr>
              <a:t>zur/m</a:t>
            </a:r>
            <a:br>
              <a:rPr lang="de-DE" b="1">
                <a:solidFill>
                  <a:srgbClr val="000000"/>
                </a:solidFill>
              </a:rPr>
            </a:br>
            <a:r>
              <a:rPr lang="de-DE" b="1">
                <a:solidFill>
                  <a:srgbClr val="000000"/>
                </a:solidFill>
              </a:rPr>
              <a:t>Speiseeishersteller/in</a:t>
            </a:r>
          </a:p>
        </p:txBody>
      </p:sp>
      <p:sp>
        <p:nvSpPr>
          <p:cNvPr id="10" name="Textfeld 9"/>
          <p:cNvSpPr txBox="1">
            <a:spLocks noChangeArrowheads="1"/>
          </p:cNvSpPr>
          <p:nvPr/>
        </p:nvSpPr>
        <p:spPr bwMode="auto">
          <a:xfrm>
            <a:off x="792163" y="2744788"/>
            <a:ext cx="2951162" cy="936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b="1">
                <a:solidFill>
                  <a:srgbClr val="FF0000"/>
                </a:solidFill>
              </a:rPr>
              <a:t>3 Jahre Arbeit</a:t>
            </a:r>
            <a:br>
              <a:rPr lang="de-DE" b="1">
                <a:solidFill>
                  <a:srgbClr val="FF0000"/>
                </a:solidFill>
              </a:rPr>
            </a:br>
            <a:r>
              <a:rPr lang="de-DE" b="1">
                <a:solidFill>
                  <a:srgbClr val="000000"/>
                </a:solidFill>
              </a:rPr>
              <a:t>als</a:t>
            </a:r>
            <a:br>
              <a:rPr lang="de-DE" b="1">
                <a:solidFill>
                  <a:srgbClr val="000000"/>
                </a:solidFill>
              </a:rPr>
            </a:br>
            <a:r>
              <a:rPr lang="de-DE" b="1">
                <a:solidFill>
                  <a:srgbClr val="000000"/>
                </a:solidFill>
              </a:rPr>
              <a:t>Speiseeishersteller/in</a:t>
            </a:r>
          </a:p>
        </p:txBody>
      </p:sp>
      <p:sp>
        <p:nvSpPr>
          <p:cNvPr id="12" name="Textfeld 11"/>
          <p:cNvSpPr txBox="1">
            <a:spLocks noChangeArrowheads="1"/>
          </p:cNvSpPr>
          <p:nvPr/>
        </p:nvSpPr>
        <p:spPr bwMode="auto">
          <a:xfrm>
            <a:off x="792163" y="1557338"/>
            <a:ext cx="4967287" cy="935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b="1" dirty="0">
                <a:solidFill>
                  <a:srgbClr val="FF0000"/>
                </a:solidFill>
              </a:rPr>
              <a:t>1. Semester </a:t>
            </a:r>
            <a:r>
              <a:rPr lang="de-DE" b="1" u="sng" dirty="0">
                <a:solidFill>
                  <a:srgbClr val="FF0000"/>
                </a:solidFill>
              </a:rPr>
              <a:t>Studium Chemie</a:t>
            </a:r>
            <a:r>
              <a:rPr lang="de-DE" b="1" dirty="0">
                <a:solidFill>
                  <a:srgbClr val="FF0000"/>
                </a:solidFill>
              </a:rPr>
              <a:t/>
            </a:r>
            <a:br>
              <a:rPr lang="de-DE" b="1" dirty="0">
                <a:solidFill>
                  <a:srgbClr val="FF0000"/>
                </a:solidFill>
              </a:rPr>
            </a:br>
            <a:endParaRPr lang="de-DE" b="1" dirty="0">
              <a:solidFill>
                <a:srgbClr val="000000"/>
              </a:solidFill>
            </a:endParaRPr>
          </a:p>
        </p:txBody>
      </p:sp>
      <p:pic>
        <p:nvPicPr>
          <p:cNvPr id="190468" name="Picture 4" descr="http://www.chemie.unibas.ch/~team2009/CWittwer/logo_chemie.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3438" y="1412875"/>
            <a:ext cx="17700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0" name="Picture 6" descr="http://www.hpwt.de/Chemie/Nicotin.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43550" y="1520825"/>
            <a:ext cx="2124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a:spLocks noChangeArrowheads="1"/>
          </p:cNvSpPr>
          <p:nvPr/>
        </p:nvSpPr>
        <p:spPr bwMode="auto">
          <a:xfrm>
            <a:off x="792163" y="2384425"/>
            <a:ext cx="2620962" cy="500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b="1">
                <a:solidFill>
                  <a:srgbClr val="FF0000"/>
                </a:solidFill>
              </a:rPr>
              <a:t>3 Jahre Arbeit</a:t>
            </a:r>
            <a:br>
              <a:rPr lang="de-DE" b="1">
                <a:solidFill>
                  <a:srgbClr val="FF0000"/>
                </a:solidFill>
              </a:rPr>
            </a:br>
            <a:endParaRPr lang="de-DE" b="1">
              <a:solidFill>
                <a:srgbClr val="000000"/>
              </a:solidFill>
            </a:endParaRPr>
          </a:p>
        </p:txBody>
      </p:sp>
      <p:sp>
        <p:nvSpPr>
          <p:cNvPr id="14" name="Textfeld 13"/>
          <p:cNvSpPr txBox="1">
            <a:spLocks noChangeArrowheads="1"/>
          </p:cNvSpPr>
          <p:nvPr/>
        </p:nvSpPr>
        <p:spPr bwMode="auto">
          <a:xfrm>
            <a:off x="792000" y="2916000"/>
            <a:ext cx="5364162" cy="3743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spcAft>
                <a:spcPct val="0"/>
              </a:spcAft>
              <a:defRPr/>
            </a:pPr>
            <a:r>
              <a:rPr lang="de-DE" b="1" dirty="0" smtClean="0">
                <a:solidFill>
                  <a:srgbClr val="FF0000"/>
                </a:solidFill>
              </a:rPr>
              <a:t>3 Jahre Ausbildung zur/m</a:t>
            </a:r>
          </a:p>
          <a:p>
            <a:pPr marL="541338" indent="-285750" eaLnBrk="1" fontAlgn="base" hangingPunct="1">
              <a:spcAft>
                <a:spcPct val="0"/>
              </a:spcAft>
              <a:buFontTx/>
              <a:buBlip>
                <a:blip r:embed="rId7"/>
              </a:buBlip>
              <a:defRPr/>
            </a:pPr>
            <a:r>
              <a:rPr lang="de-DE" sz="1400" b="1" dirty="0" smtClean="0">
                <a:solidFill>
                  <a:srgbClr val="000000"/>
                </a:solidFill>
              </a:rPr>
              <a:t>Brauer/in und Mälzer/in</a:t>
            </a:r>
          </a:p>
          <a:p>
            <a:pPr marL="541338" indent="-285750" eaLnBrk="1" fontAlgn="base" hangingPunct="1">
              <a:spcAft>
                <a:spcPct val="0"/>
              </a:spcAft>
              <a:buFontTx/>
              <a:buBlip>
                <a:blip r:embed="rId7"/>
              </a:buBlip>
              <a:defRPr/>
            </a:pPr>
            <a:r>
              <a:rPr lang="de-DE" sz="1400" b="1" dirty="0" smtClean="0">
                <a:solidFill>
                  <a:srgbClr val="000000"/>
                </a:solidFill>
              </a:rPr>
              <a:t>Brenner/in</a:t>
            </a:r>
          </a:p>
          <a:p>
            <a:pPr marL="541338" indent="-285750" eaLnBrk="1" fontAlgn="base" hangingPunct="1">
              <a:spcAft>
                <a:spcPct val="0"/>
              </a:spcAft>
              <a:buFontTx/>
              <a:buBlip>
                <a:blip r:embed="rId7"/>
              </a:buBlip>
              <a:defRPr/>
            </a:pPr>
            <a:r>
              <a:rPr lang="de-DE" sz="1400" b="1" dirty="0" smtClean="0">
                <a:solidFill>
                  <a:srgbClr val="000000"/>
                </a:solidFill>
              </a:rPr>
              <a:t>Drogist/in</a:t>
            </a:r>
          </a:p>
          <a:p>
            <a:pPr marL="541338" indent="-285750" eaLnBrk="1" fontAlgn="base" hangingPunct="1">
              <a:spcAft>
                <a:spcPct val="0"/>
              </a:spcAft>
              <a:buFontTx/>
              <a:buBlip>
                <a:blip r:embed="rId7"/>
              </a:buBlip>
              <a:defRPr/>
            </a:pPr>
            <a:r>
              <a:rPr lang="de-DE" sz="1400" b="1" dirty="0" smtClean="0">
                <a:solidFill>
                  <a:srgbClr val="000000"/>
                </a:solidFill>
              </a:rPr>
              <a:t>Fachangestellter f. Bäderbetriebe</a:t>
            </a:r>
          </a:p>
          <a:p>
            <a:pPr marL="541338" indent="-285750" eaLnBrk="1" fontAlgn="base" hangingPunct="1">
              <a:spcAft>
                <a:spcPct val="0"/>
              </a:spcAft>
              <a:buFontTx/>
              <a:buBlip>
                <a:blip r:embed="rId7"/>
              </a:buBlip>
              <a:defRPr/>
            </a:pPr>
            <a:r>
              <a:rPr lang="de-DE" sz="1400" b="1" dirty="0" smtClean="0">
                <a:solidFill>
                  <a:srgbClr val="000000"/>
                </a:solidFill>
              </a:rPr>
              <a:t>Fachkraft für Fruchtsafttechnik</a:t>
            </a:r>
          </a:p>
          <a:p>
            <a:pPr marL="541338" indent="-285750" eaLnBrk="1" fontAlgn="base" hangingPunct="1">
              <a:spcAft>
                <a:spcPct val="0"/>
              </a:spcAft>
              <a:buFontTx/>
              <a:buBlip>
                <a:blip r:embed="rId7"/>
              </a:buBlip>
              <a:defRPr/>
            </a:pPr>
            <a:r>
              <a:rPr lang="de-DE" sz="1400" b="1" dirty="0" smtClean="0">
                <a:solidFill>
                  <a:srgbClr val="000000"/>
                </a:solidFill>
              </a:rPr>
              <a:t>Flachglasmechaniker/in</a:t>
            </a:r>
          </a:p>
          <a:p>
            <a:pPr marL="541338" indent="-285750" eaLnBrk="1" fontAlgn="base" hangingPunct="1">
              <a:spcAft>
                <a:spcPct val="0"/>
              </a:spcAft>
              <a:buFontTx/>
              <a:buBlip>
                <a:blip r:embed="rId7"/>
              </a:buBlip>
              <a:defRPr/>
            </a:pPr>
            <a:r>
              <a:rPr lang="de-DE" sz="1400" b="1" dirty="0" smtClean="0">
                <a:solidFill>
                  <a:srgbClr val="000000"/>
                </a:solidFill>
              </a:rPr>
              <a:t>Fleischer/in</a:t>
            </a:r>
          </a:p>
          <a:p>
            <a:pPr marL="541338" indent="-285750" eaLnBrk="1" fontAlgn="base" hangingPunct="1">
              <a:spcAft>
                <a:spcPct val="0"/>
              </a:spcAft>
              <a:buFontTx/>
              <a:buBlip>
                <a:blip r:embed="rId7"/>
              </a:buBlip>
              <a:defRPr/>
            </a:pPr>
            <a:r>
              <a:rPr lang="de-DE" sz="1400" b="1" dirty="0" smtClean="0">
                <a:solidFill>
                  <a:srgbClr val="000000"/>
                </a:solidFill>
              </a:rPr>
              <a:t>Glasbläser/in</a:t>
            </a:r>
          </a:p>
          <a:p>
            <a:pPr marL="541338" indent="-285750" eaLnBrk="1" fontAlgn="base" hangingPunct="1">
              <a:spcAft>
                <a:spcPct val="0"/>
              </a:spcAft>
              <a:buFontTx/>
              <a:buBlip>
                <a:blip r:embed="rId7"/>
              </a:buBlip>
              <a:defRPr/>
            </a:pPr>
            <a:r>
              <a:rPr lang="de-DE" sz="1400" b="1" dirty="0" smtClean="0">
                <a:solidFill>
                  <a:srgbClr val="000000"/>
                </a:solidFill>
              </a:rPr>
              <a:t>Koch/Köchin</a:t>
            </a:r>
          </a:p>
          <a:p>
            <a:pPr marL="541338" indent="-285750" eaLnBrk="1" fontAlgn="base" hangingPunct="1">
              <a:spcAft>
                <a:spcPct val="0"/>
              </a:spcAft>
              <a:buFontTx/>
              <a:buBlip>
                <a:blip r:embed="rId7"/>
              </a:buBlip>
              <a:defRPr/>
            </a:pPr>
            <a:r>
              <a:rPr lang="de-DE" sz="1400" b="1" dirty="0" smtClean="0">
                <a:solidFill>
                  <a:srgbClr val="000000"/>
                </a:solidFill>
              </a:rPr>
              <a:t>Kosmetiker/in</a:t>
            </a:r>
          </a:p>
          <a:p>
            <a:pPr marL="541338" indent="-285750" eaLnBrk="1" fontAlgn="base" hangingPunct="1">
              <a:spcAft>
                <a:spcPct val="0"/>
              </a:spcAft>
              <a:buFontTx/>
              <a:buBlip>
                <a:blip r:embed="rId7"/>
              </a:buBlip>
              <a:defRPr/>
            </a:pPr>
            <a:r>
              <a:rPr lang="de-DE" sz="1400" b="1" dirty="0" smtClean="0">
                <a:solidFill>
                  <a:srgbClr val="000000"/>
                </a:solidFill>
              </a:rPr>
              <a:t>Mauerer/in</a:t>
            </a:r>
          </a:p>
          <a:p>
            <a:pPr marL="541338" indent="-285750" eaLnBrk="1" fontAlgn="base" hangingPunct="1">
              <a:spcAft>
                <a:spcPct val="0"/>
              </a:spcAft>
              <a:buFontTx/>
              <a:buBlip>
                <a:blip r:embed="rId7"/>
              </a:buBlip>
              <a:defRPr/>
            </a:pPr>
            <a:r>
              <a:rPr lang="de-DE" sz="1400" b="1" dirty="0" smtClean="0">
                <a:solidFill>
                  <a:srgbClr val="000000"/>
                </a:solidFill>
              </a:rPr>
              <a:t>Metall- und Glockengießer/in</a:t>
            </a:r>
          </a:p>
          <a:p>
            <a:pPr marL="541338" indent="-285750" eaLnBrk="1" fontAlgn="base" hangingPunct="1">
              <a:spcAft>
                <a:spcPct val="0"/>
              </a:spcAft>
              <a:buFontTx/>
              <a:buBlip>
                <a:blip r:embed="rId7"/>
              </a:buBlip>
              <a:defRPr/>
            </a:pPr>
            <a:r>
              <a:rPr lang="de-DE" sz="1400" b="1" dirty="0" smtClean="0">
                <a:solidFill>
                  <a:srgbClr val="000000"/>
                </a:solidFill>
              </a:rPr>
              <a:t>Milchtechnologen/innen</a:t>
            </a:r>
          </a:p>
          <a:p>
            <a:pPr marL="541338" indent="-285750" eaLnBrk="1" fontAlgn="base" hangingPunct="1">
              <a:spcAft>
                <a:spcPct val="0"/>
              </a:spcAft>
              <a:buFontTx/>
              <a:buBlip>
                <a:blip r:embed="rId7"/>
              </a:buBlip>
              <a:defRPr/>
            </a:pPr>
            <a:r>
              <a:rPr lang="de-DE" sz="1400" b="1" dirty="0" smtClean="0">
                <a:solidFill>
                  <a:srgbClr val="000000"/>
                </a:solidFill>
              </a:rPr>
              <a:t>Thermometermacher/in</a:t>
            </a:r>
          </a:p>
          <a:p>
            <a:pPr marL="541338" indent="-285750" eaLnBrk="1" fontAlgn="base" hangingPunct="1">
              <a:spcAft>
                <a:spcPct val="0"/>
              </a:spcAft>
              <a:buFontTx/>
              <a:buBlip>
                <a:blip r:embed="rId7"/>
              </a:buBlip>
              <a:defRPr/>
            </a:pPr>
            <a:r>
              <a:rPr lang="de-DE" sz="1400" b="1" dirty="0" smtClean="0">
                <a:solidFill>
                  <a:srgbClr val="000000"/>
                </a:solidFill>
              </a:rPr>
              <a:t>Wachszieher/in</a:t>
            </a:r>
          </a:p>
          <a:p>
            <a:pPr eaLnBrk="1" fontAlgn="base" hangingPunct="1">
              <a:lnSpc>
                <a:spcPct val="90000"/>
              </a:lnSpc>
              <a:spcBef>
                <a:spcPct val="50000"/>
              </a:spcBef>
              <a:spcAft>
                <a:spcPct val="0"/>
              </a:spcAft>
              <a:defRPr/>
            </a:pPr>
            <a:endParaRPr lang="de-DE" sz="1400" b="1" dirty="0" smtClean="0">
              <a:solidFill>
                <a:srgbClr val="000000"/>
              </a:solidFill>
            </a:endParaRPr>
          </a:p>
          <a:p>
            <a:pPr eaLnBrk="1" fontAlgn="base" hangingPunct="1">
              <a:lnSpc>
                <a:spcPct val="90000"/>
              </a:lnSpc>
              <a:spcBef>
                <a:spcPct val="50000"/>
              </a:spcBef>
              <a:spcAft>
                <a:spcPct val="0"/>
              </a:spcAft>
              <a:defRPr/>
            </a:pPr>
            <a:r>
              <a:rPr lang="de-DE" sz="1400" b="1" dirty="0" smtClean="0">
                <a:solidFill>
                  <a:srgbClr val="000000"/>
                </a:solidFill>
              </a:rPr>
              <a:t/>
            </a:r>
            <a:br>
              <a:rPr lang="de-DE" sz="1400" b="1" dirty="0" smtClean="0">
                <a:solidFill>
                  <a:srgbClr val="000000"/>
                </a:solidFill>
              </a:rPr>
            </a:br>
            <a:endParaRPr lang="de-DE" sz="1400" b="1" dirty="0" smtClean="0">
              <a:solidFill>
                <a:srgbClr val="000000"/>
              </a:solidFill>
            </a:endParaRPr>
          </a:p>
          <a:p>
            <a:pPr eaLnBrk="1" fontAlgn="base" hangingPunct="1">
              <a:lnSpc>
                <a:spcPct val="90000"/>
              </a:lnSpc>
              <a:spcBef>
                <a:spcPct val="50000"/>
              </a:spcBef>
              <a:spcAft>
                <a:spcPct val="0"/>
              </a:spcAft>
              <a:defRPr/>
            </a:pPr>
            <a:r>
              <a:rPr lang="de-DE" b="1" dirty="0" smtClean="0">
                <a:solidFill>
                  <a:srgbClr val="000000"/>
                </a:solidFill>
              </a:rPr>
              <a:t/>
            </a:r>
            <a:br>
              <a:rPr lang="de-DE" b="1" dirty="0" smtClean="0">
                <a:solidFill>
                  <a:srgbClr val="000000"/>
                </a:solidFill>
              </a:rPr>
            </a:br>
            <a:endParaRPr lang="de-DE" b="1" dirty="0" smtClean="0">
              <a:solidFill>
                <a:srgbClr val="000000"/>
              </a:solidFill>
            </a:endParaRPr>
          </a:p>
          <a:p>
            <a:pPr eaLnBrk="1" fontAlgn="base" hangingPunct="1">
              <a:lnSpc>
                <a:spcPct val="90000"/>
              </a:lnSpc>
              <a:spcBef>
                <a:spcPct val="50000"/>
              </a:spcBef>
              <a:spcAft>
                <a:spcPct val="0"/>
              </a:spcAft>
              <a:defRPr/>
            </a:pPr>
            <a:r>
              <a:rPr lang="de-DE" b="1" dirty="0" smtClean="0">
                <a:solidFill>
                  <a:srgbClr val="000000"/>
                </a:solidFill>
              </a:rPr>
              <a:t/>
            </a:r>
            <a:br>
              <a:rPr lang="de-DE" b="1" dirty="0" smtClean="0">
                <a:solidFill>
                  <a:srgbClr val="000000"/>
                </a:solidFill>
              </a:rPr>
            </a:br>
            <a:endParaRPr lang="de-DE" b="1" dirty="0" smtClean="0">
              <a:solidFill>
                <a:srgbClr val="000000"/>
              </a:solidFill>
            </a:endParaRPr>
          </a:p>
          <a:p>
            <a:pPr eaLnBrk="1" fontAlgn="base" hangingPunct="1">
              <a:lnSpc>
                <a:spcPct val="90000"/>
              </a:lnSpc>
              <a:spcBef>
                <a:spcPct val="50000"/>
              </a:spcBef>
              <a:spcAft>
                <a:spcPct val="0"/>
              </a:spcAft>
              <a:defRPr/>
            </a:pPr>
            <a:r>
              <a:rPr lang="de-DE" b="1" dirty="0" smtClean="0">
                <a:solidFill>
                  <a:srgbClr val="000000"/>
                </a:solidFill>
              </a:rPr>
              <a:t/>
            </a:r>
            <a:br>
              <a:rPr lang="de-DE" b="1" dirty="0" smtClean="0">
                <a:solidFill>
                  <a:srgbClr val="000000"/>
                </a:solidFill>
              </a:rPr>
            </a:br>
            <a:endParaRPr lang="de-DE" b="1" dirty="0" smtClean="0">
              <a:solidFill>
                <a:srgbClr val="000000"/>
              </a:solidFill>
            </a:endParaRPr>
          </a:p>
        </p:txBody>
      </p:sp>
      <p:sp>
        <p:nvSpPr>
          <p:cNvPr id="3" name="Textfeld 2"/>
          <p:cNvSpPr txBox="1">
            <a:spLocks noChangeArrowheads="1"/>
          </p:cNvSpPr>
          <p:nvPr/>
        </p:nvSpPr>
        <p:spPr bwMode="auto">
          <a:xfrm>
            <a:off x="1079500" y="1881188"/>
            <a:ext cx="3132138" cy="476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b="1">
                <a:solidFill>
                  <a:srgbClr val="000000"/>
                </a:solidFill>
              </a:rPr>
              <a:t>an der Uni Oldenburg</a:t>
            </a:r>
          </a:p>
        </p:txBody>
      </p:sp>
    </p:spTree>
    <p:extLst>
      <p:ext uri="{BB962C8B-B14F-4D97-AF65-F5344CB8AC3E}">
        <p14:creationId xmlns:p14="http://schemas.microsoft.com/office/powerpoint/2010/main" val="169634616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blinds(horizontal)">
                                      <p:cBhvr>
                                        <p:cTn id="7" dur="500"/>
                                        <p:tgtEl>
                                          <p:spTgt spid="1904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nodeType="withEffect">
                                  <p:stCondLst>
                                    <p:cond delay="0"/>
                                  </p:stCondLst>
                                  <p:childTnLst>
                                    <p:set>
                                      <p:cBhvr>
                                        <p:cTn id="22" dur="1" fill="hold">
                                          <p:stCondLst>
                                            <p:cond delay="0"/>
                                          </p:stCondLst>
                                        </p:cTn>
                                        <p:tgtEl>
                                          <p:spTgt spid="190468"/>
                                        </p:tgtEl>
                                        <p:attrNameLst>
                                          <p:attrName>style.visibility</p:attrName>
                                        </p:attrNameLst>
                                      </p:cBhvr>
                                      <p:to>
                                        <p:strVal val="visible"/>
                                      </p:to>
                                    </p:set>
                                    <p:animEffect transition="in" filter="blinds(horizontal)">
                                      <p:cBhvr>
                                        <p:cTn id="23" dur="500"/>
                                        <p:tgtEl>
                                          <p:spTgt spid="190468"/>
                                        </p:tgtEl>
                                      </p:cBhvr>
                                    </p:animEffect>
                                  </p:childTnLst>
                                </p:cTn>
                              </p:par>
                              <p:par>
                                <p:cTn id="24" presetID="3" presetClass="entr" presetSubtype="10" fill="hold" nodeType="withEffect">
                                  <p:stCondLst>
                                    <p:cond delay="0"/>
                                  </p:stCondLst>
                                  <p:childTnLst>
                                    <p:set>
                                      <p:cBhvr>
                                        <p:cTn id="25" dur="1" fill="hold">
                                          <p:stCondLst>
                                            <p:cond delay="0"/>
                                          </p:stCondLst>
                                        </p:cTn>
                                        <p:tgtEl>
                                          <p:spTgt spid="190470"/>
                                        </p:tgtEl>
                                        <p:attrNameLst>
                                          <p:attrName>style.visibility</p:attrName>
                                        </p:attrNameLst>
                                      </p:cBhvr>
                                      <p:to>
                                        <p:strVal val="visible"/>
                                      </p:to>
                                    </p:set>
                                    <p:animEffect transition="in" filter="blinds(horizontal)">
                                      <p:cBhvr>
                                        <p:cTn id="26" dur="500"/>
                                        <p:tgtEl>
                                          <p:spTgt spid="19047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8" fill="hold" grpId="1"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0-ppt_w/2"/>
                                          </p:val>
                                        </p:tav>
                                      </p:tavLst>
                                    </p:anim>
                                    <p:anim calcmode="lin" valueType="num">
                                      <p:cBhvr additive="base">
                                        <p:cTn id="31" dur="500"/>
                                        <p:tgtEl>
                                          <p:spTgt spid="9"/>
                                        </p:tgtEl>
                                        <p:attrNameLst>
                                          <p:attrName>ppt_y</p:attrName>
                                        </p:attrNameLst>
                                      </p:cBhvr>
                                      <p:tavLst>
                                        <p:tav tm="0">
                                          <p:val>
                                            <p:strVal val="ppt_y"/>
                                          </p:val>
                                        </p:tav>
                                        <p:tav tm="100000">
                                          <p:val>
                                            <p:strVal val="ppt_y"/>
                                          </p:val>
                                        </p:tav>
                                      </p:tavLst>
                                    </p:anim>
                                    <p:set>
                                      <p:cBhvr>
                                        <p:cTn id="32" dur="1" fill="hold">
                                          <p:stCondLst>
                                            <p:cond delay="499"/>
                                          </p:stCondLst>
                                        </p:cTn>
                                        <p:tgtEl>
                                          <p:spTgt spid="9"/>
                                        </p:tgtEl>
                                        <p:attrNameLst>
                                          <p:attrName>style.visibility</p:attrName>
                                        </p:attrNameLst>
                                      </p:cBhvr>
                                      <p:to>
                                        <p:strVal val="hidden"/>
                                      </p:to>
                                    </p:set>
                                  </p:childTnLst>
                                </p:cTn>
                              </p:par>
                              <p:par>
                                <p:cTn id="33" presetID="2" presetClass="exit" presetSubtype="8" fill="hold" grpId="1" nodeType="withEffect">
                                  <p:stCondLst>
                                    <p:cond delay="0"/>
                                  </p:stCondLst>
                                  <p:childTnLst>
                                    <p:anim calcmode="lin" valueType="num">
                                      <p:cBhvr additive="base">
                                        <p:cTn id="34" dur="500"/>
                                        <p:tgtEl>
                                          <p:spTgt spid="10"/>
                                        </p:tgtEl>
                                        <p:attrNameLst>
                                          <p:attrName>ppt_x</p:attrName>
                                        </p:attrNameLst>
                                      </p:cBhvr>
                                      <p:tavLst>
                                        <p:tav tm="0">
                                          <p:val>
                                            <p:strVal val="ppt_x"/>
                                          </p:val>
                                        </p:tav>
                                        <p:tav tm="100000">
                                          <p:val>
                                            <p:strVal val="0-ppt_w/2"/>
                                          </p:val>
                                        </p:tav>
                                      </p:tavLst>
                                    </p:anim>
                                    <p:anim calcmode="lin" valueType="num">
                                      <p:cBhvr additive="base">
                                        <p:cTn id="35" dur="500"/>
                                        <p:tgtEl>
                                          <p:spTgt spid="10"/>
                                        </p:tgtEl>
                                        <p:attrNameLst>
                                          <p:attrName>ppt_y</p:attrName>
                                        </p:attrNameLst>
                                      </p:cBhvr>
                                      <p:tavLst>
                                        <p:tav tm="0">
                                          <p:val>
                                            <p:strVal val="ppt_y"/>
                                          </p:val>
                                        </p:tav>
                                        <p:tav tm="100000">
                                          <p:val>
                                            <p:strVal val="ppt_y"/>
                                          </p:val>
                                        </p:tav>
                                      </p:tavLst>
                                    </p:anim>
                                    <p:set>
                                      <p:cBhvr>
                                        <p:cTn id="36" dur="1" fill="hold">
                                          <p:stCondLst>
                                            <p:cond delay="499"/>
                                          </p:stCondLst>
                                        </p:cTn>
                                        <p:tgtEl>
                                          <p:spTgt spid="10"/>
                                        </p:tgtEl>
                                        <p:attrNameLst>
                                          <p:attrName>style.visibility</p:attrName>
                                        </p:attrNameLst>
                                      </p:cBhvr>
                                      <p:to>
                                        <p:strVal val="hidden"/>
                                      </p:to>
                                    </p:set>
                                  </p:childTnLst>
                                </p:cTn>
                              </p:par>
                              <p:par>
                                <p:cTn id="37" presetID="2" presetClass="exit" presetSubtype="2" fill="hold" nodeType="withEffect">
                                  <p:stCondLst>
                                    <p:cond delay="0"/>
                                  </p:stCondLst>
                                  <p:childTnLst>
                                    <p:anim calcmode="lin" valueType="num">
                                      <p:cBhvr additive="base">
                                        <p:cTn id="38" dur="500"/>
                                        <p:tgtEl>
                                          <p:spTgt spid="190466"/>
                                        </p:tgtEl>
                                        <p:attrNameLst>
                                          <p:attrName>ppt_x</p:attrName>
                                        </p:attrNameLst>
                                      </p:cBhvr>
                                      <p:tavLst>
                                        <p:tav tm="0">
                                          <p:val>
                                            <p:strVal val="ppt_x"/>
                                          </p:val>
                                        </p:tav>
                                        <p:tav tm="100000">
                                          <p:val>
                                            <p:strVal val="1+ppt_w/2"/>
                                          </p:val>
                                        </p:tav>
                                      </p:tavLst>
                                    </p:anim>
                                    <p:anim calcmode="lin" valueType="num">
                                      <p:cBhvr additive="base">
                                        <p:cTn id="39" dur="500"/>
                                        <p:tgtEl>
                                          <p:spTgt spid="190466"/>
                                        </p:tgtEl>
                                        <p:attrNameLst>
                                          <p:attrName>ppt_y</p:attrName>
                                        </p:attrNameLst>
                                      </p:cBhvr>
                                      <p:tavLst>
                                        <p:tav tm="0">
                                          <p:val>
                                            <p:strVal val="ppt_y"/>
                                          </p:val>
                                        </p:tav>
                                        <p:tav tm="100000">
                                          <p:val>
                                            <p:strVal val="ppt_y"/>
                                          </p:val>
                                        </p:tav>
                                      </p:tavLst>
                                    </p:anim>
                                    <p:set>
                                      <p:cBhvr>
                                        <p:cTn id="40" dur="1" fill="hold">
                                          <p:stCondLst>
                                            <p:cond delay="499"/>
                                          </p:stCondLst>
                                        </p:cTn>
                                        <p:tgtEl>
                                          <p:spTgt spid="190466"/>
                                        </p:tgtEl>
                                        <p:attrNameLst>
                                          <p:attrName>style.visibility</p:attrName>
                                        </p:attrNameLst>
                                      </p:cBhvr>
                                      <p:to>
                                        <p:strVal val="hidden"/>
                                      </p:to>
                                    </p:set>
                                  </p:childTnLst>
                                </p:cTn>
                              </p:par>
                              <p:par>
                                <p:cTn id="41" presetID="3" presetClass="entr" presetSubtype="1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3" presetClass="entr" presetSubtype="1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linds(horizontal)">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P spid="2" grpId="0" animBg="1"/>
      <p:bldP spid="14"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a:xfrm>
            <a:off x="490538" y="969963"/>
            <a:ext cx="7688262" cy="331787"/>
          </a:xfrm>
        </p:spPr>
        <p:txBody>
          <a:bodyPr/>
          <a:lstStyle/>
          <a:p>
            <a:r>
              <a:rPr lang="de-DE" smtClean="0"/>
              <a:t>Sonderfall Hessen</a:t>
            </a:r>
          </a:p>
        </p:txBody>
      </p:sp>
      <p:sp>
        <p:nvSpPr>
          <p:cNvPr id="3" name="Inhaltsplatzhalter 2"/>
          <p:cNvSpPr>
            <a:spLocks noGrp="1"/>
          </p:cNvSpPr>
          <p:nvPr>
            <p:ph idx="1"/>
          </p:nvPr>
        </p:nvSpPr>
        <p:spPr>
          <a:xfrm>
            <a:off x="503238" y="1773238"/>
            <a:ext cx="8059737" cy="4986337"/>
          </a:xfrm>
        </p:spPr>
        <p:txBody>
          <a:bodyPr/>
          <a:lstStyle/>
          <a:p>
            <a:pPr marL="90488" indent="-90488">
              <a:buFontTx/>
              <a:buNone/>
              <a:defRPr/>
            </a:pPr>
            <a:r>
              <a:rPr lang="de-DE" b="1" i="1" dirty="0" smtClean="0">
                <a:solidFill>
                  <a:srgbClr val="FF0000"/>
                </a:solidFill>
              </a:rPr>
              <a:t>§ 63 (2) Hessisches Hochschulgesetz</a:t>
            </a:r>
            <a:r>
              <a:rPr lang="de-DE" b="1" i="1" u="sng" dirty="0" smtClean="0">
                <a:solidFill>
                  <a:srgbClr val="FF0000"/>
                </a:solidFill>
              </a:rPr>
              <a:t> </a:t>
            </a:r>
          </a:p>
          <a:p>
            <a:pPr marL="90488" indent="-90488">
              <a:buFontTx/>
              <a:buNone/>
              <a:defRPr/>
            </a:pPr>
            <a:endParaRPr lang="de-DE" sz="1400" b="1" i="1" dirty="0" smtClean="0">
              <a:solidFill>
                <a:srgbClr val="FF0000"/>
              </a:solidFill>
            </a:endParaRPr>
          </a:p>
          <a:p>
            <a:pPr marL="90488" indent="-90488">
              <a:buFontTx/>
              <a:buNone/>
              <a:defRPr/>
            </a:pPr>
            <a:r>
              <a:rPr lang="de-DE" dirty="0" smtClean="0"/>
              <a:t>„Die Qualifikation für ein Studium, das zu einem ersten berufsqualifizierenden Abschluss führt, wird nachgewiesen durch:</a:t>
            </a:r>
          </a:p>
          <a:p>
            <a:pPr marL="0" indent="361950">
              <a:buFontTx/>
              <a:buNone/>
              <a:defRPr/>
            </a:pPr>
            <a:r>
              <a:rPr lang="de-DE" dirty="0" smtClean="0"/>
              <a:t>1. die allgemeine Hochschulreife,</a:t>
            </a:r>
          </a:p>
          <a:p>
            <a:pPr marL="0" indent="361950">
              <a:buFontTx/>
              <a:buNone/>
              <a:defRPr/>
            </a:pPr>
            <a:r>
              <a:rPr lang="de-DE" dirty="0" smtClean="0"/>
              <a:t>2. die fachgebundene Hochschulreife,</a:t>
            </a:r>
          </a:p>
          <a:p>
            <a:pPr marL="0" indent="361950">
              <a:buFontTx/>
              <a:buNone/>
              <a:defRPr/>
            </a:pPr>
            <a:r>
              <a:rPr lang="de-DE" b="1" dirty="0" smtClean="0"/>
              <a:t>3. die Fachhochschulreife,</a:t>
            </a:r>
            <a:endParaRPr lang="de-DE" dirty="0" smtClean="0"/>
          </a:p>
          <a:p>
            <a:pPr marL="0" indent="361950">
              <a:buFontTx/>
              <a:buNone/>
              <a:defRPr/>
            </a:pPr>
            <a:r>
              <a:rPr lang="de-DE" dirty="0" smtClean="0"/>
              <a:t>4. die Meisterprüfung.</a:t>
            </a:r>
          </a:p>
          <a:p>
            <a:pPr>
              <a:buFontTx/>
              <a:buNone/>
              <a:defRPr/>
            </a:pPr>
            <a:r>
              <a:rPr lang="de-DE" dirty="0" smtClean="0"/>
              <a:t>… der Nachweis nach Nr. 3 zu einem Studium an einer Fachhochschule </a:t>
            </a:r>
            <a:r>
              <a:rPr lang="de-DE" b="1" dirty="0" smtClean="0"/>
              <a:t>oder in einem gestuften Studiengang an einer Universität</a:t>
            </a:r>
            <a:r>
              <a:rPr lang="de-DE" dirty="0" smtClean="0"/>
              <a:t>. „</a:t>
            </a:r>
          </a:p>
          <a:p>
            <a:pPr>
              <a:buFontTx/>
              <a:buNone/>
              <a:defRPr/>
            </a:pPr>
            <a:endParaRPr lang="de-DE" dirty="0" smtClean="0"/>
          </a:p>
          <a:p>
            <a:pPr>
              <a:defRPr/>
            </a:pPr>
            <a:endParaRPr lang="de-DE" dirty="0"/>
          </a:p>
        </p:txBody>
      </p:sp>
      <p:sp>
        <p:nvSpPr>
          <p:cNvPr id="7680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spTree>
    <p:extLst>
      <p:ext uri="{BB962C8B-B14F-4D97-AF65-F5344CB8AC3E}">
        <p14:creationId xmlns:p14="http://schemas.microsoft.com/office/powerpoint/2010/main" val="1111099280"/>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p:txBody>
          <a:bodyPr/>
          <a:lstStyle/>
          <a:p>
            <a:endParaRPr lang="de-DE" smtClean="0"/>
          </a:p>
        </p:txBody>
      </p:sp>
      <p:sp>
        <p:nvSpPr>
          <p:cNvPr id="78851" name="Inhaltsplatzhalter 2"/>
          <p:cNvSpPr>
            <a:spLocks noGrp="1"/>
          </p:cNvSpPr>
          <p:nvPr>
            <p:ph idx="1"/>
          </p:nvPr>
        </p:nvSpPr>
        <p:spPr/>
        <p:txBody>
          <a:bodyPr/>
          <a:lstStyle/>
          <a:p>
            <a:endParaRPr lang="de-DE" smtClean="0"/>
          </a:p>
        </p:txBody>
      </p:sp>
      <p:sp>
        <p:nvSpPr>
          <p:cNvPr id="78852"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pic>
        <p:nvPicPr>
          <p:cNvPr id="78853" name="Picture 2">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8854" name="Textfeld 5"/>
          <p:cNvSpPr txBox="1">
            <a:spLocks noChangeArrowheads="1"/>
          </p:cNvSpPr>
          <p:nvPr/>
        </p:nvSpPr>
        <p:spPr bwMode="auto">
          <a:xfrm>
            <a:off x="2592388" y="658813"/>
            <a:ext cx="4716462" cy="388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b="1">
                <a:solidFill>
                  <a:srgbClr val="000000"/>
                </a:solidFill>
              </a:rPr>
              <a:t>www.studieren-in-niedersachsen.de</a:t>
            </a:r>
          </a:p>
        </p:txBody>
      </p:sp>
      <p:pic>
        <p:nvPicPr>
          <p:cNvPr id="5122"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08851" y="6326905"/>
            <a:ext cx="431502" cy="48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171185"/>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Licht im Dickicht: spezialisierte Datenbanken</a:t>
            </a:r>
            <a:endParaRPr lang="de-DE" dirty="0"/>
          </a:p>
        </p:txBody>
      </p:sp>
      <p:sp>
        <p:nvSpPr>
          <p:cNvPr id="4" name="Fußzeilenplatzhalter 3"/>
          <p:cNvSpPr>
            <a:spLocks noGrp="1"/>
          </p:cNvSpPr>
          <p:nvPr>
            <p:ph type="ftr" sz="quarter" idx="10"/>
          </p:nvPr>
        </p:nvSpPr>
        <p:spPr>
          <a:xfrm>
            <a:off x="411108" y="6633407"/>
            <a:ext cx="7473260" cy="355870"/>
          </a:xfrm>
        </p:spPr>
        <p:txBody>
          <a:bodyPr/>
          <a:lstStyle/>
          <a:p>
            <a:r>
              <a:rPr lang="de-DE" smtClean="0">
                <a:solidFill>
                  <a:srgbClr val="000000"/>
                </a:solidFill>
              </a:rPr>
              <a:t>Markus Bremer, Dienstbesprechung Jobcenter, Fragen rund ums Studium</a:t>
            </a:r>
            <a:endParaRPr lang="de-DE" dirty="0">
              <a:solidFill>
                <a:srgbClr val="000000"/>
              </a:solidFill>
            </a:endParaRPr>
          </a:p>
        </p:txBody>
      </p:sp>
      <p:pic>
        <p:nvPicPr>
          <p:cNvPr id="151554" name="Picture 2" descr="Logo Kursnet">
            <a:hlinkClick r:id="rId3"/>
          </p:cNvPr>
          <p:cNvPicPr>
            <a:picLocks noChangeAspect="1" noChangeArrowheads="1"/>
          </p:cNvPicPr>
          <p:nvPr/>
        </p:nvPicPr>
        <p:blipFill>
          <a:blip r:embed="rId4" cstate="print"/>
          <a:srcRect/>
          <a:stretch>
            <a:fillRect/>
          </a:stretch>
        </p:blipFill>
        <p:spPr bwMode="auto">
          <a:xfrm>
            <a:off x="450262" y="2492896"/>
            <a:ext cx="2865629" cy="1240532"/>
          </a:xfrm>
          <a:prstGeom prst="rect">
            <a:avLst/>
          </a:prstGeom>
          <a:noFill/>
        </p:spPr>
      </p:pic>
      <p:pic>
        <p:nvPicPr>
          <p:cNvPr id="151555" name="Picture 3">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55976" y="2270648"/>
            <a:ext cx="3779911" cy="798312"/>
          </a:xfrm>
          <a:prstGeom prst="rect">
            <a:avLst/>
          </a:prstGeom>
          <a:noFill/>
          <a:ln w="9525">
            <a:noFill/>
            <a:miter lim="800000"/>
            <a:headEnd/>
            <a:tailEnd/>
          </a:ln>
        </p:spPr>
      </p:pic>
      <p:pic>
        <p:nvPicPr>
          <p:cNvPr id="151558" name="Picture 6" descr="Logo des Hochschulkompass, zur Startseite">
            <a:hlinkClick r:id="rId7"/>
          </p:cNvPr>
          <p:cNvPicPr>
            <a:picLocks noChangeAspect="1" noChangeArrowheads="1"/>
          </p:cNvPicPr>
          <p:nvPr/>
        </p:nvPicPr>
        <p:blipFill>
          <a:blip r:embed="rId8" cstate="print"/>
          <a:srcRect/>
          <a:stretch>
            <a:fillRect/>
          </a:stretch>
        </p:blipFill>
        <p:spPr bwMode="auto">
          <a:xfrm>
            <a:off x="1475656" y="4869160"/>
            <a:ext cx="1905000" cy="781051"/>
          </a:xfrm>
          <a:prstGeom prst="rect">
            <a:avLst/>
          </a:prstGeom>
          <a:noFill/>
        </p:spPr>
      </p:pic>
      <p:pic>
        <p:nvPicPr>
          <p:cNvPr id="151560" name="Picture 8" descr="http://studieren.de/typo3temp/pics/ee213b222d.gif">
            <a:hlinkClick r:id="rId9"/>
          </p:cNvPr>
          <p:cNvPicPr>
            <a:picLocks noChangeAspect="1" noChangeArrowheads="1"/>
          </p:cNvPicPr>
          <p:nvPr/>
        </p:nvPicPr>
        <p:blipFill>
          <a:blip r:embed="rId10" cstate="print"/>
          <a:srcRect/>
          <a:stretch>
            <a:fillRect/>
          </a:stretch>
        </p:blipFill>
        <p:spPr bwMode="auto">
          <a:xfrm>
            <a:off x="4869160" y="4581128"/>
            <a:ext cx="1503040" cy="1503041"/>
          </a:xfrm>
          <a:prstGeom prst="rect">
            <a:avLst/>
          </a:prstGeom>
          <a:noFill/>
        </p:spPr>
      </p:pic>
      <p:sp>
        <p:nvSpPr>
          <p:cNvPr id="10" name="Textfeld 9"/>
          <p:cNvSpPr txBox="1"/>
          <p:nvPr/>
        </p:nvSpPr>
        <p:spPr>
          <a:xfrm>
            <a:off x="539552" y="2339588"/>
            <a:ext cx="2592288" cy="369332"/>
          </a:xfrm>
          <a:prstGeom prst="rect">
            <a:avLst/>
          </a:prstGeom>
          <a:noFill/>
        </p:spPr>
        <p:txBody>
          <a:bodyPr wrap="square" rtlCol="0">
            <a:spAutoFit/>
          </a:bodyPr>
          <a:lstStyle/>
          <a:p>
            <a:pPr fontAlgn="auto">
              <a:lnSpc>
                <a:spcPct val="100000"/>
              </a:lnSpc>
              <a:spcBef>
                <a:spcPts val="0"/>
              </a:spcBef>
              <a:spcAft>
                <a:spcPts val="0"/>
              </a:spcAft>
            </a:pPr>
            <a:r>
              <a:rPr lang="de-DE" sz="1800" dirty="0" smtClean="0">
                <a:solidFill>
                  <a:srgbClr val="000000"/>
                </a:solidFill>
                <a:latin typeface="Arial"/>
              </a:rPr>
              <a:t>www.arbeitsagentur.de</a:t>
            </a:r>
            <a:endParaRPr lang="de-DE" sz="1800" dirty="0">
              <a:solidFill>
                <a:srgbClr val="000000"/>
              </a:solidFill>
              <a:latin typeface="Arial"/>
            </a:endParaRPr>
          </a:p>
        </p:txBody>
      </p:sp>
      <p:sp>
        <p:nvSpPr>
          <p:cNvPr id="11" name="Textfeld 10"/>
          <p:cNvSpPr txBox="1"/>
          <p:nvPr/>
        </p:nvSpPr>
        <p:spPr>
          <a:xfrm>
            <a:off x="827584" y="4437112"/>
            <a:ext cx="3240360" cy="369332"/>
          </a:xfrm>
          <a:prstGeom prst="rect">
            <a:avLst/>
          </a:prstGeom>
          <a:noFill/>
        </p:spPr>
        <p:txBody>
          <a:bodyPr wrap="square" rtlCol="0">
            <a:spAutoFit/>
          </a:bodyPr>
          <a:lstStyle/>
          <a:p>
            <a:pPr fontAlgn="auto">
              <a:lnSpc>
                <a:spcPct val="100000"/>
              </a:lnSpc>
              <a:spcBef>
                <a:spcPts val="0"/>
              </a:spcBef>
              <a:spcAft>
                <a:spcPts val="0"/>
              </a:spcAft>
            </a:pPr>
            <a:r>
              <a:rPr lang="de-DE" sz="1800" dirty="0" smtClean="0">
                <a:solidFill>
                  <a:srgbClr val="000000"/>
                </a:solidFill>
                <a:latin typeface="Arial"/>
              </a:rPr>
              <a:t>www.hochschulkompass.de</a:t>
            </a:r>
            <a:endParaRPr lang="de-DE" sz="1800" dirty="0">
              <a:solidFill>
                <a:srgbClr val="000000"/>
              </a:solidFill>
              <a:latin typeface="Arial"/>
            </a:endParaRPr>
          </a:p>
        </p:txBody>
      </p:sp>
      <p:pic>
        <p:nvPicPr>
          <p:cNvPr id="16" name="Picture 22" descr="http://www.studienwahl.de/data/File/jpg/StuB_Titel_2013-14.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1180475">
            <a:off x="6630938" y="3042571"/>
            <a:ext cx="1274142" cy="180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827635"/>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90538" y="1026141"/>
            <a:ext cx="7688262" cy="331172"/>
          </a:xfrm>
        </p:spPr>
        <p:txBody>
          <a:bodyPr/>
          <a:lstStyle/>
          <a:p>
            <a:pPr defTabSz="895247" eaLnBrk="1" hangingPunct="1"/>
            <a:r>
              <a:rPr lang="de-DE" dirty="0" smtClean="0"/>
              <a:t>Ihre Linkliste zur Berufs- und Studienwahl</a:t>
            </a:r>
          </a:p>
        </p:txBody>
      </p:sp>
      <p:pic>
        <p:nvPicPr>
          <p:cNvPr id="57347" name="Picture 3"/>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l="2171" t="15610" r="49690" b="9866"/>
          <a:stretch>
            <a:fillRect/>
          </a:stretch>
        </p:blipFill>
        <p:spPr>
          <a:xfrm>
            <a:off x="646114" y="1671638"/>
            <a:ext cx="4429125" cy="4984750"/>
          </a:xfrm>
        </p:spPr>
      </p:pic>
      <p:sp>
        <p:nvSpPr>
          <p:cNvPr id="57348" name="Line 4"/>
          <p:cNvSpPr>
            <a:spLocks noChangeShapeType="1"/>
          </p:cNvSpPr>
          <p:nvPr/>
        </p:nvSpPr>
        <p:spPr bwMode="auto">
          <a:xfrm flipV="1">
            <a:off x="1712912" y="3717032"/>
            <a:ext cx="4155231" cy="953393"/>
          </a:xfrm>
          <a:prstGeom prst="line">
            <a:avLst/>
          </a:prstGeom>
          <a:noFill/>
          <a:ln w="12700">
            <a:solidFill>
              <a:schemeClr val="tx1"/>
            </a:solidFill>
            <a:round/>
            <a:headEnd/>
            <a:tailEnd type="triangle" w="med" len="med"/>
          </a:ln>
        </p:spPr>
        <p:txBody>
          <a:bodyPr wrap="square" lIns="91429" tIns="45715" rIns="91429" bIns="45715">
            <a:spAutoFit/>
          </a:bodyPr>
          <a:lstStyle/>
          <a:p>
            <a:endParaRPr lang="de-DE"/>
          </a:p>
        </p:txBody>
      </p:sp>
      <p:sp>
        <p:nvSpPr>
          <p:cNvPr id="57349" name="Line 5"/>
          <p:cNvSpPr>
            <a:spLocks noChangeShapeType="1"/>
          </p:cNvSpPr>
          <p:nvPr/>
        </p:nvSpPr>
        <p:spPr bwMode="auto">
          <a:xfrm>
            <a:off x="1924051" y="6116639"/>
            <a:ext cx="3441700" cy="211137"/>
          </a:xfrm>
          <a:prstGeom prst="line">
            <a:avLst/>
          </a:prstGeom>
          <a:noFill/>
          <a:ln w="12700">
            <a:solidFill>
              <a:schemeClr val="tx1"/>
            </a:solidFill>
            <a:round/>
            <a:headEnd/>
            <a:tailEnd type="triangle" w="med" len="med"/>
          </a:ln>
        </p:spPr>
        <p:txBody>
          <a:bodyPr lIns="91429" tIns="45715" rIns="91429" bIns="45715">
            <a:spAutoFit/>
          </a:bodyPr>
          <a:lstStyle/>
          <a:p>
            <a:endParaRPr lang="de-DE"/>
          </a:p>
        </p:txBody>
      </p:sp>
      <p:sp>
        <p:nvSpPr>
          <p:cNvPr id="57350" name="Line 6"/>
          <p:cNvSpPr>
            <a:spLocks noChangeShapeType="1"/>
          </p:cNvSpPr>
          <p:nvPr/>
        </p:nvSpPr>
        <p:spPr bwMode="auto">
          <a:xfrm flipV="1">
            <a:off x="2431306" y="2276872"/>
            <a:ext cx="3076798" cy="231279"/>
          </a:xfrm>
          <a:prstGeom prst="line">
            <a:avLst/>
          </a:prstGeom>
          <a:noFill/>
          <a:ln w="12700">
            <a:solidFill>
              <a:schemeClr val="tx1"/>
            </a:solidFill>
            <a:round/>
            <a:headEnd/>
            <a:tailEnd type="triangle" w="med" len="med"/>
          </a:ln>
        </p:spPr>
        <p:txBody>
          <a:bodyPr wrap="square" lIns="91429" tIns="45715" rIns="91429" bIns="45715">
            <a:spAutoFit/>
          </a:bodyPr>
          <a:lstStyle/>
          <a:p>
            <a:endParaRPr lang="de-DE"/>
          </a:p>
        </p:txBody>
      </p:sp>
      <p:sp>
        <p:nvSpPr>
          <p:cNvPr id="57351" name="Line 7"/>
          <p:cNvSpPr>
            <a:spLocks noChangeShapeType="1"/>
          </p:cNvSpPr>
          <p:nvPr/>
        </p:nvSpPr>
        <p:spPr bwMode="auto">
          <a:xfrm>
            <a:off x="1722438" y="2955925"/>
            <a:ext cx="4343400" cy="57150"/>
          </a:xfrm>
          <a:prstGeom prst="line">
            <a:avLst/>
          </a:prstGeom>
          <a:noFill/>
          <a:ln w="12700">
            <a:solidFill>
              <a:schemeClr val="tx1"/>
            </a:solidFill>
            <a:round/>
            <a:headEnd/>
            <a:tailEnd type="triangle" w="med" len="med"/>
          </a:ln>
        </p:spPr>
        <p:txBody>
          <a:bodyPr lIns="91429" tIns="45715" rIns="91429" bIns="45715">
            <a:spAutoFit/>
          </a:bodyPr>
          <a:lstStyle/>
          <a:p>
            <a:endParaRPr lang="de-DE"/>
          </a:p>
        </p:txBody>
      </p:sp>
      <p:sp>
        <p:nvSpPr>
          <p:cNvPr id="57352" name="Line 8"/>
          <p:cNvSpPr>
            <a:spLocks noChangeShapeType="1"/>
          </p:cNvSpPr>
          <p:nvPr/>
        </p:nvSpPr>
        <p:spPr bwMode="auto">
          <a:xfrm flipV="1">
            <a:off x="2314576" y="4193728"/>
            <a:ext cx="4946650" cy="606172"/>
          </a:xfrm>
          <a:prstGeom prst="line">
            <a:avLst/>
          </a:prstGeom>
          <a:noFill/>
          <a:ln w="12700">
            <a:solidFill>
              <a:schemeClr val="tx1"/>
            </a:solidFill>
            <a:round/>
            <a:headEnd/>
            <a:tailEnd type="triangle" w="med" len="med"/>
          </a:ln>
        </p:spPr>
        <p:txBody>
          <a:bodyPr wrap="square" lIns="91429" tIns="45715" rIns="91429" bIns="45715">
            <a:spAutoFit/>
          </a:bodyPr>
          <a:lstStyle/>
          <a:p>
            <a:endParaRPr lang="de-DE"/>
          </a:p>
        </p:txBody>
      </p:sp>
      <p:pic>
        <p:nvPicPr>
          <p:cNvPr id="57354" name="Picture 10" descr="Logo abi &gt;&gt; dein weg in studium und beruf">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1060" y="3212976"/>
            <a:ext cx="1511300" cy="708025"/>
          </a:xfrm>
          <a:prstGeom prst="rect">
            <a:avLst/>
          </a:prstGeom>
          <a:noFill/>
          <a:ln w="9525">
            <a:noFill/>
            <a:miter lim="800000"/>
            <a:headEnd/>
            <a:tailEnd/>
          </a:ln>
        </p:spPr>
      </p:pic>
      <p:pic>
        <p:nvPicPr>
          <p:cNvPr id="57355" name="Picture 11" descr="logo_daad_01"/>
          <p:cNvPicPr>
            <a:picLocks noChangeAspect="1" noChangeArrowheads="1"/>
          </p:cNvPicPr>
          <p:nvPr/>
        </p:nvPicPr>
        <p:blipFill>
          <a:blip r:embed="rId6" cstate="email">
            <a:extLst>
              <a:ext uri="{28A0092B-C50C-407E-A947-70E740481C1C}">
                <a14:useLocalDpi xmlns:a14="http://schemas.microsoft.com/office/drawing/2010/main"/>
              </a:ext>
            </a:extLst>
          </a:blip>
          <a:srcRect b="-12346"/>
          <a:stretch>
            <a:fillRect/>
          </a:stretch>
        </p:blipFill>
        <p:spPr bwMode="auto">
          <a:xfrm>
            <a:off x="6226176" y="2878138"/>
            <a:ext cx="1035050" cy="296862"/>
          </a:xfrm>
          <a:prstGeom prst="rect">
            <a:avLst/>
          </a:prstGeom>
          <a:noFill/>
          <a:ln w="9525">
            <a:noFill/>
            <a:miter lim="800000"/>
            <a:headEnd/>
            <a:tailEnd/>
          </a:ln>
        </p:spPr>
      </p:pic>
      <p:sp>
        <p:nvSpPr>
          <p:cNvPr id="14" name="Fußzeilenplatzhalter 13"/>
          <p:cNvSpPr>
            <a:spLocks noGrp="1"/>
          </p:cNvSpPr>
          <p:nvPr>
            <p:ph type="ftr" sz="quarter" idx="10"/>
          </p:nvPr>
        </p:nvSpPr>
        <p:spPr/>
        <p:txBody>
          <a:bodyPr/>
          <a:lstStyle/>
          <a:p>
            <a:pPr>
              <a:defRPr/>
            </a:pPr>
            <a:r>
              <a:rPr lang="de-DE" smtClean="0"/>
              <a:t>Markus Bremer, Dienstbesprechung Jobcenter, Fragen rund ums Studium</a:t>
            </a:r>
            <a:endParaRPr lang="de-DE" dirty="0"/>
          </a:p>
        </p:txBody>
      </p:sp>
      <p:pic>
        <p:nvPicPr>
          <p:cNvPr id="15" name="Picture 3">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96136" y="1484784"/>
            <a:ext cx="1363797" cy="288032"/>
          </a:xfrm>
          <a:prstGeom prst="rect">
            <a:avLst/>
          </a:prstGeom>
          <a:noFill/>
          <a:ln w="9525">
            <a:noFill/>
            <a:miter lim="800000"/>
            <a:headEnd/>
            <a:tailEnd/>
          </a:ln>
        </p:spPr>
      </p:pic>
      <p:pic>
        <p:nvPicPr>
          <p:cNvPr id="16" name="Picture 6" descr="Logo des Hochschulkompass, zur Startseite">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60232" y="2204864"/>
            <a:ext cx="864096" cy="354280"/>
          </a:xfrm>
          <a:prstGeom prst="rect">
            <a:avLst/>
          </a:prstGeom>
          <a:noFill/>
        </p:spPr>
      </p:pic>
      <p:pic>
        <p:nvPicPr>
          <p:cNvPr id="17" name="Picture 8" descr="http://studieren.de/typo3temp/pics/ee213b222d.gif">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868144" y="1844824"/>
            <a:ext cx="542299" cy="542299"/>
          </a:xfrm>
          <a:prstGeom prst="rect">
            <a:avLst/>
          </a:prstGeom>
          <a:noFill/>
        </p:spPr>
      </p:pic>
      <p:sp>
        <p:nvSpPr>
          <p:cNvPr id="19" name="Ellipse 18"/>
          <p:cNvSpPr/>
          <p:nvPr/>
        </p:nvSpPr>
        <p:spPr bwMode="auto">
          <a:xfrm>
            <a:off x="971600" y="2276872"/>
            <a:ext cx="1368152" cy="504056"/>
          </a:xfrm>
          <a:prstGeom prst="ellipse">
            <a:avLst/>
          </a:prstGeom>
          <a:no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7575" rtl="0" eaLnBrk="1" fontAlgn="base" latinLnBrk="0" hangingPunct="1">
              <a:lnSpc>
                <a:spcPct val="9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20" name="Picture 2" descr="Logo Kursnet">
            <a:hlinkClick r:id="rId13"/>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732240" y="1756420"/>
            <a:ext cx="1202244" cy="520452"/>
          </a:xfrm>
          <a:prstGeom prst="rect">
            <a:avLst/>
          </a:prstGeom>
          <a:noFill/>
        </p:spPr>
      </p:pic>
      <p:sp>
        <p:nvSpPr>
          <p:cNvPr id="22" name="Line 5"/>
          <p:cNvSpPr>
            <a:spLocks noChangeShapeType="1"/>
          </p:cNvSpPr>
          <p:nvPr/>
        </p:nvSpPr>
        <p:spPr bwMode="auto">
          <a:xfrm>
            <a:off x="2426444" y="5661248"/>
            <a:ext cx="3369692" cy="72007"/>
          </a:xfrm>
          <a:prstGeom prst="line">
            <a:avLst/>
          </a:prstGeom>
          <a:noFill/>
          <a:ln w="12700">
            <a:solidFill>
              <a:schemeClr val="tx1"/>
            </a:solidFill>
            <a:round/>
            <a:headEnd/>
            <a:tailEnd type="triangle" w="med" len="med"/>
          </a:ln>
        </p:spPr>
        <p:txBody>
          <a:bodyPr wrap="square" lIns="91429" tIns="45715" rIns="91429" bIns="45715">
            <a:spAutoFit/>
          </a:bodyPr>
          <a:lstStyle/>
          <a:p>
            <a:endParaRPr lang="de-DE"/>
          </a:p>
        </p:txBody>
      </p:sp>
      <p:pic>
        <p:nvPicPr>
          <p:cNvPr id="965634" name="Picture 2" descr="BMBF-Logo">
            <a:hlinkClick r:id="rId15"/>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012160" y="5475467"/>
            <a:ext cx="1656184" cy="761845"/>
          </a:xfrm>
          <a:prstGeom prst="rect">
            <a:avLst/>
          </a:prstGeom>
          <a:noFill/>
        </p:spPr>
      </p:pic>
      <p:pic>
        <p:nvPicPr>
          <p:cNvPr id="965636" name="Picture 4" descr="http://www.bafoeg.bmbf.de/_img/common/BAfoeG_Logo_Kopfgrafik.png">
            <a:hlinkClick r:id="rId17"/>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068279" y="5661248"/>
            <a:ext cx="1680185" cy="504056"/>
          </a:xfrm>
          <a:prstGeom prst="rect">
            <a:avLst/>
          </a:prstGeom>
          <a:noFill/>
        </p:spPr>
      </p:pic>
      <p:pic>
        <p:nvPicPr>
          <p:cNvPr id="23" name="Picture 2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668344" y="3645024"/>
            <a:ext cx="1056514" cy="858600"/>
          </a:xfrm>
          <a:prstGeom prst="rect">
            <a:avLst/>
          </a:prstGeom>
          <a:noFill/>
          <a:ln w="9525" algn="ctr">
            <a:noFill/>
            <a:miter lim="800000"/>
            <a:headEnd/>
            <a:tailEnd/>
          </a:ln>
        </p:spPr>
      </p:pic>
      <p:pic>
        <p:nvPicPr>
          <p:cNvPr id="24" name="Picture 2" descr="Logo: Explorix - Home">
            <a:hlinkClick r:id="rId20"/>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5584260" y="6072329"/>
            <a:ext cx="1585569" cy="52502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Logo">
            <a:hlinkClick r:id="rId22" tooltip="Welcome"/>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663796" y="4653136"/>
            <a:ext cx="3228684" cy="679723"/>
          </a:xfrm>
          <a:prstGeom prst="rect">
            <a:avLst/>
          </a:prstGeom>
          <a:noFill/>
          <a:extLst>
            <a:ext uri="{909E8E84-426E-40DD-AFC4-6F175D3DCCD1}">
              <a14:hiddenFill xmlns:a14="http://schemas.microsoft.com/office/drawing/2010/main">
                <a:solidFill>
                  <a:srgbClr val="FFFFFF"/>
                </a:solidFill>
              </a14:hiddenFill>
            </a:ext>
          </a:extLst>
        </p:spPr>
      </p:pic>
      <p:sp>
        <p:nvSpPr>
          <p:cNvPr id="25" name="Line 8"/>
          <p:cNvSpPr>
            <a:spLocks noChangeShapeType="1"/>
          </p:cNvSpPr>
          <p:nvPr/>
        </p:nvSpPr>
        <p:spPr bwMode="auto">
          <a:xfrm flipV="1">
            <a:off x="2051720" y="5158328"/>
            <a:ext cx="3532540" cy="285285"/>
          </a:xfrm>
          <a:prstGeom prst="line">
            <a:avLst/>
          </a:prstGeom>
          <a:noFill/>
          <a:ln w="12700">
            <a:solidFill>
              <a:schemeClr val="tx1"/>
            </a:solidFill>
            <a:round/>
            <a:headEnd/>
            <a:tailEnd type="triangle" w="med" len="med"/>
          </a:ln>
        </p:spPr>
        <p:txBody>
          <a:bodyPr wrap="square" lIns="91429" tIns="45715" rIns="91429" bIns="45715">
            <a:spAutoFit/>
          </a:bodyPr>
          <a:lstStyle/>
          <a:p>
            <a:endParaRPr lang="de-DE"/>
          </a:p>
        </p:txBody>
      </p:sp>
      <p:pic>
        <p:nvPicPr>
          <p:cNvPr id="26" name="Picture 2">
            <a:hlinkClick r:id="rId24" action="ppaction://hlinksldjump"/>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8244408" y="6165304"/>
            <a:ext cx="431502" cy="48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254585"/>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ußzeilenplatzhalter 3"/>
          <p:cNvSpPr>
            <a:spLocks noGrp="1"/>
          </p:cNvSpPr>
          <p:nvPr>
            <p:ph type="ftr" sz="quarter" idx="10"/>
          </p:nvPr>
        </p:nvSpPr>
        <p:spPr/>
        <p:txBody>
          <a:bodyPr/>
          <a:lstStyle/>
          <a:p>
            <a:r>
              <a:rPr lang="de-DE" smtClean="0">
                <a:solidFill>
                  <a:srgbClr val="000000"/>
                </a:solidFill>
              </a:rPr>
              <a:t>Markus Bremer, Dienstbesprechung Jobcenter, Fragen rund ums Studium</a:t>
            </a:r>
            <a:endParaRPr lang="de-DE" dirty="0">
              <a:solidFill>
                <a:srgbClr val="000000"/>
              </a:solidFill>
            </a:endParaRPr>
          </a:p>
        </p:txBody>
      </p:sp>
      <p:sp>
        <p:nvSpPr>
          <p:cNvPr id="391170" name="Rectangle 2"/>
          <p:cNvSpPr>
            <a:spLocks noGrp="1" noChangeArrowheads="1"/>
          </p:cNvSpPr>
          <p:nvPr>
            <p:ph type="title"/>
          </p:nvPr>
        </p:nvSpPr>
        <p:spPr>
          <a:xfrm>
            <a:off x="512311" y="969299"/>
            <a:ext cx="8176314" cy="332399"/>
          </a:xfrm>
        </p:spPr>
        <p:txBody>
          <a:bodyPr/>
          <a:lstStyle/>
          <a:p>
            <a:pPr defTabSz="891245"/>
            <a:r>
              <a:rPr lang="de-DE" dirty="0"/>
              <a:t>Zulassung und Termine</a:t>
            </a:r>
          </a:p>
        </p:txBody>
      </p:sp>
      <p:sp>
        <p:nvSpPr>
          <p:cNvPr id="391171" name="Oval 3"/>
          <p:cNvSpPr>
            <a:spLocks noChangeArrowheads="1"/>
          </p:cNvSpPr>
          <p:nvPr/>
        </p:nvSpPr>
        <p:spPr bwMode="auto">
          <a:xfrm>
            <a:off x="4444721" y="2869099"/>
            <a:ext cx="2400241" cy="901536"/>
          </a:xfrm>
          <a:prstGeom prst="ellipse">
            <a:avLst/>
          </a:prstGeom>
          <a:solidFill>
            <a:srgbClr val="FF0000">
              <a:alpha val="36000"/>
            </a:srgbClr>
          </a:solidFill>
          <a:ln w="9525">
            <a:solidFill>
              <a:schemeClr val="tx1"/>
            </a:solidFill>
            <a:round/>
            <a:headEnd/>
            <a:tailEnd/>
          </a:ln>
          <a:effectLst/>
        </p:spPr>
        <p:txBody>
          <a:bodyPr wrap="none" lIns="91021" tIns="45512" rIns="91021" bIns="45512" anchor="ctr"/>
          <a:lstStyle/>
          <a:p>
            <a:pPr fontAlgn="base">
              <a:lnSpc>
                <a:spcPct val="90000"/>
              </a:lnSpc>
              <a:spcBef>
                <a:spcPct val="50000"/>
              </a:spcBef>
              <a:spcAft>
                <a:spcPct val="0"/>
              </a:spcAft>
            </a:pPr>
            <a:endParaRPr lang="de-DE" sz="2000" dirty="0">
              <a:solidFill>
                <a:srgbClr val="000000"/>
              </a:solidFill>
            </a:endParaRPr>
          </a:p>
        </p:txBody>
      </p:sp>
      <p:sp>
        <p:nvSpPr>
          <p:cNvPr id="391172" name="Rectangle 4"/>
          <p:cNvSpPr>
            <a:spLocks noChangeArrowheads="1"/>
          </p:cNvSpPr>
          <p:nvPr/>
        </p:nvSpPr>
        <p:spPr bwMode="auto">
          <a:xfrm>
            <a:off x="4569634" y="2054560"/>
            <a:ext cx="2147251" cy="681687"/>
          </a:xfrm>
          <a:prstGeom prst="rect">
            <a:avLst/>
          </a:prstGeom>
          <a:solidFill>
            <a:srgbClr val="700013"/>
          </a:solidFill>
          <a:ln w="9525">
            <a:solidFill>
              <a:schemeClr val="tx1"/>
            </a:solidFill>
            <a:miter lim="800000"/>
            <a:headEnd/>
            <a:tailEnd/>
          </a:ln>
          <a:effectLst/>
        </p:spPr>
        <p:txBody>
          <a:bodyPr wrap="none" lIns="91021" tIns="45512" rIns="91021" bIns="45512" anchor="ctr"/>
          <a:lstStyle/>
          <a:p>
            <a:pPr fontAlgn="base">
              <a:lnSpc>
                <a:spcPct val="90000"/>
              </a:lnSpc>
              <a:spcBef>
                <a:spcPct val="50000"/>
              </a:spcBef>
              <a:spcAft>
                <a:spcPct val="0"/>
              </a:spcAft>
            </a:pPr>
            <a:endParaRPr lang="de-DE" sz="2000" dirty="0">
              <a:solidFill>
                <a:srgbClr val="000000"/>
              </a:solidFill>
            </a:endParaRPr>
          </a:p>
        </p:txBody>
      </p:sp>
      <p:sp>
        <p:nvSpPr>
          <p:cNvPr id="391174" name="Text Box 6"/>
          <p:cNvSpPr txBox="1">
            <a:spLocks noChangeArrowheads="1"/>
          </p:cNvSpPr>
          <p:nvPr/>
        </p:nvSpPr>
        <p:spPr bwMode="auto">
          <a:xfrm>
            <a:off x="4643164" y="2073538"/>
            <a:ext cx="2006515" cy="648346"/>
          </a:xfrm>
          <a:prstGeom prst="rect">
            <a:avLst/>
          </a:prstGeom>
          <a:noFill/>
          <a:ln w="9525">
            <a:noFill/>
            <a:miter lim="800000"/>
            <a:headEnd/>
            <a:tailEnd/>
          </a:ln>
          <a:effectLst/>
        </p:spPr>
        <p:txBody>
          <a:bodyPr wrap="none" lIns="95404" tIns="47696" rIns="95404" bIns="47696">
            <a:spAutoFit/>
          </a:bodyPr>
          <a:lstStyle/>
          <a:p>
            <a:pPr algn="ctr" defTabSz="954452" fontAlgn="base">
              <a:lnSpc>
                <a:spcPct val="90000"/>
              </a:lnSpc>
              <a:spcBef>
                <a:spcPct val="0"/>
              </a:spcBef>
              <a:spcAft>
                <a:spcPct val="0"/>
              </a:spcAft>
            </a:pPr>
            <a:r>
              <a:rPr lang="de-DE" sz="2000" b="1" dirty="0">
                <a:solidFill>
                  <a:srgbClr val="FFFFFF"/>
                </a:solidFill>
              </a:rPr>
              <a:t>Universität/</a:t>
            </a:r>
          </a:p>
          <a:p>
            <a:pPr algn="ctr" defTabSz="954452" fontAlgn="base">
              <a:lnSpc>
                <a:spcPct val="90000"/>
              </a:lnSpc>
              <a:spcBef>
                <a:spcPct val="0"/>
              </a:spcBef>
              <a:spcAft>
                <a:spcPct val="0"/>
              </a:spcAft>
            </a:pPr>
            <a:r>
              <a:rPr lang="de-DE" sz="2000" b="1" dirty="0">
                <a:solidFill>
                  <a:srgbClr val="FFFFFF"/>
                </a:solidFill>
              </a:rPr>
              <a:t>Fachhochschule</a:t>
            </a:r>
          </a:p>
        </p:txBody>
      </p:sp>
      <p:sp>
        <p:nvSpPr>
          <p:cNvPr id="391175" name="Text Box 7"/>
          <p:cNvSpPr txBox="1">
            <a:spLocks noChangeArrowheads="1"/>
          </p:cNvSpPr>
          <p:nvPr/>
        </p:nvSpPr>
        <p:spPr bwMode="auto">
          <a:xfrm>
            <a:off x="4784792" y="3011447"/>
            <a:ext cx="1808632" cy="650394"/>
          </a:xfrm>
          <a:prstGeom prst="rect">
            <a:avLst/>
          </a:prstGeom>
          <a:noFill/>
          <a:ln w="9525">
            <a:noFill/>
            <a:miter lim="800000"/>
            <a:headEnd/>
            <a:tailEnd/>
          </a:ln>
          <a:effectLst/>
        </p:spPr>
        <p:txBody>
          <a:bodyPr wrap="none" lIns="95404" tIns="47696" rIns="95404" bIns="47696">
            <a:spAutoFit/>
          </a:bodyPr>
          <a:lstStyle/>
          <a:p>
            <a:pPr algn="ctr" defTabSz="954452" fontAlgn="base">
              <a:lnSpc>
                <a:spcPct val="90000"/>
              </a:lnSpc>
              <a:spcBef>
                <a:spcPct val="0"/>
              </a:spcBef>
              <a:spcAft>
                <a:spcPct val="0"/>
              </a:spcAft>
            </a:pPr>
            <a:r>
              <a:rPr lang="de-DE" sz="2000" dirty="0">
                <a:solidFill>
                  <a:srgbClr val="000000"/>
                </a:solidFill>
              </a:rPr>
              <a:t>Immatrikulation</a:t>
            </a:r>
          </a:p>
          <a:p>
            <a:pPr algn="ctr" defTabSz="954452" fontAlgn="base">
              <a:lnSpc>
                <a:spcPct val="90000"/>
              </a:lnSpc>
              <a:spcBef>
                <a:spcPct val="0"/>
              </a:spcBef>
              <a:spcAft>
                <a:spcPct val="0"/>
              </a:spcAft>
            </a:pPr>
            <a:r>
              <a:rPr lang="de-DE" sz="2000" dirty="0">
                <a:solidFill>
                  <a:srgbClr val="000000"/>
                </a:solidFill>
              </a:rPr>
              <a:t>(Einschreibung)</a:t>
            </a:r>
          </a:p>
        </p:txBody>
      </p:sp>
      <p:sp>
        <p:nvSpPr>
          <p:cNvPr id="391177" name="Line 9"/>
          <p:cNvSpPr>
            <a:spLocks noChangeShapeType="1"/>
          </p:cNvSpPr>
          <p:nvPr/>
        </p:nvSpPr>
        <p:spPr bwMode="auto">
          <a:xfrm flipV="1">
            <a:off x="1739305" y="2013437"/>
            <a:ext cx="4744" cy="4148647"/>
          </a:xfrm>
          <a:prstGeom prst="line">
            <a:avLst/>
          </a:prstGeom>
          <a:noFill/>
          <a:ln w="9525">
            <a:solidFill>
              <a:schemeClr val="tx1"/>
            </a:solidFill>
            <a:round/>
            <a:headEnd/>
            <a:tailEnd type="triangle" w="med" len="med"/>
          </a:ln>
          <a:effectLst/>
        </p:spPr>
        <p:txBody>
          <a:bodyPr lIns="91021" tIns="45512" rIns="91021" bIns="45512"/>
          <a:lstStyle/>
          <a:p>
            <a:pPr fontAlgn="base">
              <a:lnSpc>
                <a:spcPct val="90000"/>
              </a:lnSpc>
              <a:spcBef>
                <a:spcPct val="50000"/>
              </a:spcBef>
              <a:spcAft>
                <a:spcPct val="0"/>
              </a:spcAft>
            </a:pPr>
            <a:endParaRPr lang="de-DE" sz="2000" dirty="0">
              <a:solidFill>
                <a:srgbClr val="000000"/>
              </a:solidFill>
            </a:endParaRPr>
          </a:p>
        </p:txBody>
      </p:sp>
      <p:sp>
        <p:nvSpPr>
          <p:cNvPr id="391178" name="Rectangle 10"/>
          <p:cNvSpPr>
            <a:spLocks noChangeArrowheads="1"/>
          </p:cNvSpPr>
          <p:nvPr/>
        </p:nvSpPr>
        <p:spPr bwMode="auto">
          <a:xfrm>
            <a:off x="4803650" y="5648051"/>
            <a:ext cx="1611229" cy="514033"/>
          </a:xfrm>
          <a:prstGeom prst="rect">
            <a:avLst/>
          </a:prstGeom>
          <a:solidFill>
            <a:srgbClr val="000000"/>
          </a:solidFill>
          <a:ln w="9525">
            <a:solidFill>
              <a:schemeClr val="tx1"/>
            </a:solidFill>
            <a:miter lim="800000"/>
            <a:headEnd/>
            <a:tailEnd/>
          </a:ln>
          <a:effectLst/>
        </p:spPr>
        <p:txBody>
          <a:bodyPr wrap="none" lIns="95404" tIns="47696" rIns="95404" bIns="47696" anchor="ctr"/>
          <a:lstStyle/>
          <a:p>
            <a:pPr algn="ctr" defTabSz="954452" fontAlgn="base">
              <a:lnSpc>
                <a:spcPct val="90000"/>
              </a:lnSpc>
              <a:spcBef>
                <a:spcPct val="0"/>
              </a:spcBef>
              <a:spcAft>
                <a:spcPct val="0"/>
              </a:spcAft>
            </a:pPr>
            <a:r>
              <a:rPr lang="de-DE" sz="2400" b="1" dirty="0" smtClean="0">
                <a:solidFill>
                  <a:srgbClr val="FFFFFF"/>
                </a:solidFill>
              </a:rPr>
              <a:t>Abitur</a:t>
            </a:r>
            <a:endParaRPr lang="de-DE" sz="2400" b="1" dirty="0">
              <a:solidFill>
                <a:srgbClr val="FFFFFF"/>
              </a:solidFill>
            </a:endParaRPr>
          </a:p>
        </p:txBody>
      </p:sp>
      <p:sp>
        <p:nvSpPr>
          <p:cNvPr id="391180" name="Line 12"/>
          <p:cNvSpPr>
            <a:spLocks noChangeShapeType="1"/>
          </p:cNvSpPr>
          <p:nvPr/>
        </p:nvSpPr>
        <p:spPr bwMode="auto">
          <a:xfrm flipV="1">
            <a:off x="5693852" y="3789621"/>
            <a:ext cx="0" cy="1833124"/>
          </a:xfrm>
          <a:prstGeom prst="line">
            <a:avLst/>
          </a:prstGeom>
          <a:noFill/>
          <a:ln w="9525">
            <a:solidFill>
              <a:schemeClr val="tx1"/>
            </a:solidFill>
            <a:round/>
            <a:headEnd/>
            <a:tailEnd type="triangle" w="med" len="med"/>
          </a:ln>
          <a:effectLst/>
        </p:spPr>
        <p:txBody>
          <a:bodyPr lIns="91021" tIns="45512" rIns="91021" bIns="45512"/>
          <a:lstStyle/>
          <a:p>
            <a:pPr fontAlgn="base">
              <a:lnSpc>
                <a:spcPct val="90000"/>
              </a:lnSpc>
              <a:spcBef>
                <a:spcPct val="50000"/>
              </a:spcBef>
              <a:spcAft>
                <a:spcPct val="0"/>
              </a:spcAft>
            </a:pPr>
            <a:endParaRPr lang="de-DE" sz="2000" dirty="0">
              <a:solidFill>
                <a:srgbClr val="000000"/>
              </a:solidFill>
            </a:endParaRPr>
          </a:p>
        </p:txBody>
      </p:sp>
      <p:sp>
        <p:nvSpPr>
          <p:cNvPr id="391185" name="Line 17"/>
          <p:cNvSpPr>
            <a:spLocks noChangeShapeType="1"/>
          </p:cNvSpPr>
          <p:nvPr/>
        </p:nvSpPr>
        <p:spPr bwMode="auto">
          <a:xfrm flipV="1">
            <a:off x="5693852" y="2774200"/>
            <a:ext cx="0" cy="75919"/>
          </a:xfrm>
          <a:prstGeom prst="line">
            <a:avLst/>
          </a:prstGeom>
          <a:noFill/>
          <a:ln w="9525">
            <a:solidFill>
              <a:schemeClr val="tx1"/>
            </a:solidFill>
            <a:round/>
            <a:headEnd/>
            <a:tailEnd type="triangle" w="med" len="med"/>
          </a:ln>
          <a:effectLst/>
        </p:spPr>
        <p:txBody>
          <a:bodyPr lIns="91021" tIns="45512" rIns="91021" bIns="45512"/>
          <a:lstStyle/>
          <a:p>
            <a:pPr fontAlgn="base">
              <a:lnSpc>
                <a:spcPct val="90000"/>
              </a:lnSpc>
              <a:spcBef>
                <a:spcPct val="50000"/>
              </a:spcBef>
              <a:spcAft>
                <a:spcPct val="0"/>
              </a:spcAft>
            </a:pPr>
            <a:endParaRPr lang="de-DE" sz="2000" dirty="0">
              <a:solidFill>
                <a:srgbClr val="000000"/>
              </a:solidFill>
            </a:endParaRPr>
          </a:p>
        </p:txBody>
      </p:sp>
      <p:sp>
        <p:nvSpPr>
          <p:cNvPr id="391186" name="Text Box 18"/>
          <p:cNvSpPr txBox="1">
            <a:spLocks noChangeArrowheads="1"/>
          </p:cNvSpPr>
          <p:nvPr/>
        </p:nvSpPr>
        <p:spPr bwMode="auto">
          <a:xfrm>
            <a:off x="518629" y="5723969"/>
            <a:ext cx="1405675" cy="278726"/>
          </a:xfrm>
          <a:prstGeom prst="rect">
            <a:avLst/>
          </a:prstGeom>
          <a:noFill/>
          <a:ln w="9525" algn="ctr">
            <a:noFill/>
            <a:miter lim="800000"/>
            <a:headEnd/>
            <a:tailEnd/>
          </a:ln>
          <a:effectLst/>
        </p:spPr>
        <p:txBody>
          <a:bodyPr lIns="93146" tIns="46575" rIns="93146" bIns="46575">
            <a:spAutoFit/>
          </a:bodyPr>
          <a:lstStyle/>
          <a:p>
            <a:pPr marL="311303" indent="-311303" defTabSz="930749" fontAlgn="base">
              <a:lnSpc>
                <a:spcPct val="90000"/>
              </a:lnSpc>
              <a:spcBef>
                <a:spcPct val="50000"/>
              </a:spcBef>
              <a:spcAft>
                <a:spcPct val="0"/>
              </a:spcAft>
              <a:buClr>
                <a:srgbClr val="E2001A"/>
              </a:buClr>
            </a:pPr>
            <a:r>
              <a:rPr lang="de-DE" sz="1200" b="1" dirty="0">
                <a:solidFill>
                  <a:srgbClr val="000000"/>
                </a:solidFill>
              </a:rPr>
              <a:t>Juni </a:t>
            </a:r>
            <a:r>
              <a:rPr lang="de-DE" sz="1200" b="1" dirty="0" smtClean="0">
                <a:solidFill>
                  <a:srgbClr val="000000"/>
                </a:solidFill>
              </a:rPr>
              <a:t>2014</a:t>
            </a:r>
            <a:endParaRPr lang="de-DE" sz="1200" b="1" dirty="0">
              <a:solidFill>
                <a:srgbClr val="000000"/>
              </a:solidFill>
            </a:endParaRPr>
          </a:p>
        </p:txBody>
      </p:sp>
      <p:sp>
        <p:nvSpPr>
          <p:cNvPr id="391189" name="Text Box 21"/>
          <p:cNvSpPr txBox="1">
            <a:spLocks noChangeArrowheads="1"/>
          </p:cNvSpPr>
          <p:nvPr/>
        </p:nvSpPr>
        <p:spPr bwMode="auto">
          <a:xfrm>
            <a:off x="275127" y="2098841"/>
            <a:ext cx="1620716" cy="463392"/>
          </a:xfrm>
          <a:prstGeom prst="rect">
            <a:avLst/>
          </a:prstGeom>
          <a:noFill/>
          <a:ln w="9525" algn="ctr">
            <a:noFill/>
            <a:miter lim="800000"/>
            <a:headEnd/>
            <a:tailEnd/>
          </a:ln>
          <a:effectLst/>
        </p:spPr>
        <p:txBody>
          <a:bodyPr lIns="93146" tIns="46575" rIns="93146" bIns="46575">
            <a:spAutoFit/>
          </a:bodyPr>
          <a:lstStyle/>
          <a:p>
            <a:pPr defTabSz="930749" fontAlgn="base">
              <a:lnSpc>
                <a:spcPct val="90000"/>
              </a:lnSpc>
              <a:spcBef>
                <a:spcPct val="50000"/>
              </a:spcBef>
              <a:spcAft>
                <a:spcPct val="0"/>
              </a:spcAft>
              <a:buClr>
                <a:srgbClr val="E2001A"/>
              </a:buClr>
            </a:pPr>
            <a:r>
              <a:rPr lang="de-DE" sz="1200" b="1" dirty="0">
                <a:solidFill>
                  <a:srgbClr val="000000"/>
                </a:solidFill>
              </a:rPr>
              <a:t>Studienbeginn:</a:t>
            </a:r>
            <a:br>
              <a:rPr lang="de-DE" sz="1200" b="1" dirty="0">
                <a:solidFill>
                  <a:srgbClr val="000000"/>
                </a:solidFill>
              </a:rPr>
            </a:br>
            <a:r>
              <a:rPr lang="de-DE" sz="1200" b="1" dirty="0">
                <a:solidFill>
                  <a:srgbClr val="000000"/>
                </a:solidFill>
              </a:rPr>
              <a:t>Oktober </a:t>
            </a:r>
            <a:r>
              <a:rPr lang="de-DE" sz="1200" b="1" dirty="0" smtClean="0">
                <a:solidFill>
                  <a:srgbClr val="000000"/>
                </a:solidFill>
              </a:rPr>
              <a:t>2014         </a:t>
            </a:r>
            <a:endParaRPr lang="de-DE" sz="1200" b="1" dirty="0">
              <a:solidFill>
                <a:srgbClr val="000000"/>
              </a:solidFill>
            </a:endParaRPr>
          </a:p>
        </p:txBody>
      </p:sp>
      <p:sp>
        <p:nvSpPr>
          <p:cNvPr id="14" name="Text Box 20"/>
          <p:cNvSpPr txBox="1">
            <a:spLocks noChangeArrowheads="1"/>
          </p:cNvSpPr>
          <p:nvPr/>
        </p:nvSpPr>
        <p:spPr bwMode="auto">
          <a:xfrm>
            <a:off x="302928" y="3055737"/>
            <a:ext cx="1748792" cy="463392"/>
          </a:xfrm>
          <a:prstGeom prst="rect">
            <a:avLst/>
          </a:prstGeom>
          <a:noFill/>
          <a:ln w="9525" algn="ctr">
            <a:noFill/>
            <a:miter lim="800000"/>
            <a:headEnd/>
            <a:tailEnd/>
          </a:ln>
          <a:effectLst/>
        </p:spPr>
        <p:txBody>
          <a:bodyPr lIns="93146" tIns="46575" rIns="93146" bIns="46575">
            <a:spAutoFit/>
          </a:bodyPr>
          <a:lstStyle/>
          <a:p>
            <a:pPr defTabSz="930749" eaLnBrk="0" fontAlgn="base" hangingPunct="0">
              <a:lnSpc>
                <a:spcPct val="90000"/>
              </a:lnSpc>
              <a:spcBef>
                <a:spcPct val="50000"/>
              </a:spcBef>
              <a:spcAft>
                <a:spcPct val="0"/>
              </a:spcAft>
              <a:buClr>
                <a:srgbClr val="E2001A"/>
              </a:buClr>
            </a:pPr>
            <a:r>
              <a:rPr lang="de-DE" sz="1200" b="1" dirty="0" smtClean="0">
                <a:solidFill>
                  <a:srgbClr val="000000"/>
                </a:solidFill>
              </a:rPr>
              <a:t>August / </a:t>
            </a:r>
          </a:p>
          <a:p>
            <a:pPr defTabSz="930749" eaLnBrk="0" fontAlgn="base" hangingPunct="0">
              <a:lnSpc>
                <a:spcPct val="90000"/>
              </a:lnSpc>
              <a:spcBef>
                <a:spcPct val="50000"/>
              </a:spcBef>
              <a:spcAft>
                <a:spcPct val="0"/>
              </a:spcAft>
              <a:buClr>
                <a:srgbClr val="E2001A"/>
              </a:buClr>
            </a:pPr>
            <a:r>
              <a:rPr lang="de-DE" sz="1200" b="1" dirty="0" smtClean="0">
                <a:solidFill>
                  <a:srgbClr val="000000"/>
                </a:solidFill>
              </a:rPr>
              <a:t>September 2014</a:t>
            </a:r>
            <a:endParaRPr lang="de-DE" sz="1200" b="1" dirty="0">
              <a:solidFill>
                <a:srgbClr val="000000"/>
              </a:solidFill>
            </a:endParaRPr>
          </a:p>
        </p:txBody>
      </p:sp>
    </p:spTree>
    <p:extLst>
      <p:ext uri="{BB962C8B-B14F-4D97-AF65-F5344CB8AC3E}">
        <p14:creationId xmlns:p14="http://schemas.microsoft.com/office/powerpoint/2010/main" val="316807982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1180"/>
                                        </p:tgtEl>
                                        <p:attrNameLst>
                                          <p:attrName>style.visibility</p:attrName>
                                        </p:attrNameLst>
                                      </p:cBhvr>
                                      <p:to>
                                        <p:strVal val="visible"/>
                                      </p:to>
                                    </p:set>
                                    <p:animEffect transition="in" filter="blinds(horizontal)">
                                      <p:cBhvr>
                                        <p:cTn id="7" dur="500"/>
                                        <p:tgtEl>
                                          <p:spTgt spid="3911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1175"/>
                                        </p:tgtEl>
                                        <p:attrNameLst>
                                          <p:attrName>style.visibility</p:attrName>
                                        </p:attrNameLst>
                                      </p:cBhvr>
                                      <p:to>
                                        <p:strVal val="visible"/>
                                      </p:to>
                                    </p:set>
                                    <p:animEffect transition="in" filter="blinds(horizontal)">
                                      <p:cBhvr>
                                        <p:cTn id="10" dur="500"/>
                                        <p:tgtEl>
                                          <p:spTgt spid="3911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91185"/>
                                        </p:tgtEl>
                                        <p:attrNameLst>
                                          <p:attrName>style.visibility</p:attrName>
                                        </p:attrNameLst>
                                      </p:cBhvr>
                                      <p:to>
                                        <p:strVal val="visible"/>
                                      </p:to>
                                    </p:set>
                                    <p:animEffect transition="in" filter="blinds(horizontal)">
                                      <p:cBhvr>
                                        <p:cTn id="13" dur="500"/>
                                        <p:tgtEl>
                                          <p:spTgt spid="39118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91171"/>
                                        </p:tgtEl>
                                        <p:attrNameLst>
                                          <p:attrName>style.visibility</p:attrName>
                                        </p:attrNameLst>
                                      </p:cBhvr>
                                      <p:to>
                                        <p:strVal val="visible"/>
                                      </p:to>
                                    </p:set>
                                    <p:animEffect transition="in" filter="blinds(horizontal)">
                                      <p:cBhvr>
                                        <p:cTn id="16" dur="500"/>
                                        <p:tgtEl>
                                          <p:spTgt spid="39117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animBg="1"/>
      <p:bldP spid="391175" grpId="0"/>
      <p:bldP spid="391180" grpId="0" animBg="1"/>
      <p:bldP spid="391185"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8" name="Textfeld 7"/>
          <p:cNvSpPr txBox="1"/>
          <p:nvPr/>
        </p:nvSpPr>
        <p:spPr>
          <a:xfrm>
            <a:off x="3923928" y="0"/>
            <a:ext cx="1296144" cy="7029400"/>
          </a:xfrm>
          <a:prstGeom prst="rect">
            <a:avLst/>
          </a:prstGeom>
          <a:solidFill>
            <a:schemeClr val="bg1"/>
          </a:solidFill>
        </p:spPr>
        <p:txBody>
          <a:bodyPr vert="horz" wrap="square" rtlCol="0" anchor="ctr">
            <a:noAutofit/>
          </a:bodyPr>
          <a:lstStyle/>
          <a:p>
            <a:pPr algn="ctr" fontAlgn="base">
              <a:lnSpc>
                <a:spcPct val="90000"/>
              </a:lnSpc>
              <a:spcBef>
                <a:spcPct val="50000"/>
              </a:spcBef>
              <a:spcAft>
                <a:spcPct val="0"/>
              </a:spcAft>
            </a:pPr>
            <a:endParaRPr lang="de-DE" sz="2000" b="1" dirty="0" smtClean="0">
              <a:solidFill>
                <a:srgbClr val="000000"/>
              </a:solidFill>
            </a:endParaRPr>
          </a:p>
        </p:txBody>
      </p:sp>
      <p:pic>
        <p:nvPicPr>
          <p:cNvPr id="1648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0"/>
            <a:ext cx="4248472" cy="6858000"/>
          </a:xfrm>
          <a:prstGeom prst="rect">
            <a:avLst/>
          </a:prstGeom>
          <a:noFill/>
          <a:ln w="9525">
            <a:noFill/>
            <a:miter lim="800000"/>
            <a:headEnd/>
            <a:tailEnd/>
          </a:ln>
        </p:spPr>
      </p:pic>
      <p:pic>
        <p:nvPicPr>
          <p:cNvPr id="16486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0"/>
            <a:ext cx="4176464" cy="6858000"/>
          </a:xfrm>
          <a:prstGeom prst="rect">
            <a:avLst/>
          </a:prstGeom>
          <a:noFill/>
          <a:ln w="9525">
            <a:noFill/>
            <a:miter lim="800000"/>
            <a:headEnd/>
            <a:tailEnd/>
          </a:ln>
        </p:spPr>
      </p:pic>
      <p:pic>
        <p:nvPicPr>
          <p:cNvPr id="16486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3608" y="4941168"/>
            <a:ext cx="3960440" cy="1944216"/>
          </a:xfrm>
          <a:prstGeom prst="rect">
            <a:avLst/>
          </a:prstGeom>
          <a:noFill/>
          <a:ln w="9525">
            <a:noFill/>
            <a:miter lim="800000"/>
            <a:headEnd/>
            <a:tailEnd/>
          </a:ln>
        </p:spPr>
      </p:pic>
      <p:pic>
        <p:nvPicPr>
          <p:cNvPr id="164870" name="Picture 6" descr="Zur Startseite"/>
          <p:cNvPicPr>
            <a:picLocks noChangeAspect="1" noChangeArrowheads="1"/>
          </p:cNvPicPr>
          <p:nvPr/>
        </p:nvPicPr>
        <p:blipFill>
          <a:blip r:embed="rId6"/>
          <a:srcRect/>
          <a:stretch>
            <a:fillRect/>
          </a:stretch>
        </p:blipFill>
        <p:spPr bwMode="auto">
          <a:xfrm>
            <a:off x="155575" y="-411163"/>
            <a:ext cx="866775" cy="866776"/>
          </a:xfrm>
          <a:prstGeom prst="rect">
            <a:avLst/>
          </a:prstGeom>
          <a:noFill/>
        </p:spPr>
      </p:pic>
      <p:pic>
        <p:nvPicPr>
          <p:cNvPr id="164872" name="Picture 8" descr="Zur Startseite"/>
          <p:cNvPicPr>
            <a:picLocks noChangeAspect="1" noChangeArrowheads="1"/>
          </p:cNvPicPr>
          <p:nvPr/>
        </p:nvPicPr>
        <p:blipFill>
          <a:blip r:embed="rId6"/>
          <a:srcRect/>
          <a:stretch>
            <a:fillRect/>
          </a:stretch>
        </p:blipFill>
        <p:spPr bwMode="auto">
          <a:xfrm>
            <a:off x="155575" y="-411163"/>
            <a:ext cx="866775" cy="866776"/>
          </a:xfrm>
          <a:prstGeom prst="rect">
            <a:avLst/>
          </a:prstGeom>
          <a:noFill/>
        </p:spPr>
      </p:pic>
      <p:pic>
        <p:nvPicPr>
          <p:cNvPr id="164874" name="Picture 10" descr="http://www.ikn2020.de/ikn_img/profilpartner/unigoett.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15816" y="179999"/>
            <a:ext cx="2041224" cy="1684009"/>
          </a:xfrm>
          <a:prstGeom prst="rect">
            <a:avLst/>
          </a:prstGeom>
          <a:noFill/>
        </p:spPr>
      </p:pic>
      <p:sp>
        <p:nvSpPr>
          <p:cNvPr id="12" name="Textfeld 11"/>
          <p:cNvSpPr txBox="1"/>
          <p:nvPr/>
        </p:nvSpPr>
        <p:spPr>
          <a:xfrm rot="20792726">
            <a:off x="2685905" y="2016268"/>
            <a:ext cx="2809618" cy="830997"/>
          </a:xfrm>
          <a:prstGeom prst="rect">
            <a:avLst/>
          </a:prstGeom>
          <a:noFill/>
        </p:spPr>
        <p:txBody>
          <a:bodyPr wrap="square" rtlCol="0">
            <a:spAutoFit/>
          </a:bodyPr>
          <a:lstStyle/>
          <a:p>
            <a:pPr fontAlgn="base">
              <a:lnSpc>
                <a:spcPct val="90000"/>
              </a:lnSpc>
              <a:spcBef>
                <a:spcPct val="50000"/>
              </a:spcBef>
              <a:spcAft>
                <a:spcPct val="0"/>
              </a:spcAft>
            </a:pPr>
            <a:r>
              <a:rPr lang="de-DE" sz="2400" b="1" dirty="0" smtClean="0">
                <a:solidFill>
                  <a:srgbClr val="000000"/>
                </a:solidFill>
              </a:rPr>
              <a:t>zulassungsfreie Studiengänge</a:t>
            </a:r>
            <a:endParaRPr lang="de-DE" sz="2400" b="1" dirty="0">
              <a:solidFill>
                <a:srgbClr val="000000"/>
              </a:solidFill>
            </a:endParaRPr>
          </a:p>
        </p:txBody>
      </p:sp>
    </p:spTree>
    <p:extLst>
      <p:ext uri="{BB962C8B-B14F-4D97-AF65-F5344CB8AC3E}">
        <p14:creationId xmlns:p14="http://schemas.microsoft.com/office/powerpoint/2010/main" val="129567917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4866"/>
                                        </p:tgtEl>
                                        <p:attrNameLst>
                                          <p:attrName>style.visibility</p:attrName>
                                        </p:attrNameLst>
                                      </p:cBhvr>
                                      <p:to>
                                        <p:strVal val="visible"/>
                                      </p:to>
                                    </p:set>
                                    <p:anim calcmode="lin" valueType="num">
                                      <p:cBhvr additive="base">
                                        <p:cTn id="7" dur="500" fill="hold"/>
                                        <p:tgtEl>
                                          <p:spTgt spid="164866"/>
                                        </p:tgtEl>
                                        <p:attrNameLst>
                                          <p:attrName>ppt_x</p:attrName>
                                        </p:attrNameLst>
                                      </p:cBhvr>
                                      <p:tavLst>
                                        <p:tav tm="0">
                                          <p:val>
                                            <p:strVal val="0-#ppt_w/2"/>
                                          </p:val>
                                        </p:tav>
                                        <p:tav tm="100000">
                                          <p:val>
                                            <p:strVal val="#ppt_x"/>
                                          </p:val>
                                        </p:tav>
                                      </p:tavLst>
                                    </p:anim>
                                    <p:anim calcmode="lin" valueType="num">
                                      <p:cBhvr additive="base">
                                        <p:cTn id="8" dur="500" fill="hold"/>
                                        <p:tgtEl>
                                          <p:spTgt spid="16486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4867"/>
                                        </p:tgtEl>
                                        <p:attrNameLst>
                                          <p:attrName>style.visibility</p:attrName>
                                        </p:attrNameLst>
                                      </p:cBhvr>
                                      <p:to>
                                        <p:strVal val="visible"/>
                                      </p:to>
                                    </p:set>
                                    <p:anim calcmode="lin" valueType="num">
                                      <p:cBhvr additive="base">
                                        <p:cTn id="11" dur="500" fill="hold"/>
                                        <p:tgtEl>
                                          <p:spTgt spid="164867"/>
                                        </p:tgtEl>
                                        <p:attrNameLst>
                                          <p:attrName>ppt_x</p:attrName>
                                        </p:attrNameLst>
                                      </p:cBhvr>
                                      <p:tavLst>
                                        <p:tav tm="0">
                                          <p:val>
                                            <p:strVal val="1+#ppt_w/2"/>
                                          </p:val>
                                        </p:tav>
                                        <p:tav tm="100000">
                                          <p:val>
                                            <p:strVal val="#ppt_x"/>
                                          </p:val>
                                        </p:tav>
                                      </p:tavLst>
                                    </p:anim>
                                    <p:anim calcmode="lin" valueType="num">
                                      <p:cBhvr additive="base">
                                        <p:cTn id="12" dur="500" fill="hold"/>
                                        <p:tgtEl>
                                          <p:spTgt spid="1648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4868"/>
                                        </p:tgtEl>
                                        <p:attrNameLst>
                                          <p:attrName>style.visibility</p:attrName>
                                        </p:attrNameLst>
                                      </p:cBhvr>
                                      <p:to>
                                        <p:strVal val="visible"/>
                                      </p:to>
                                    </p:set>
                                    <p:anim calcmode="lin" valueType="num">
                                      <p:cBhvr additive="base">
                                        <p:cTn id="17" dur="500" fill="hold"/>
                                        <p:tgtEl>
                                          <p:spTgt spid="164868"/>
                                        </p:tgtEl>
                                        <p:attrNameLst>
                                          <p:attrName>ppt_x</p:attrName>
                                        </p:attrNameLst>
                                      </p:cBhvr>
                                      <p:tavLst>
                                        <p:tav tm="0">
                                          <p:val>
                                            <p:strVal val="#ppt_x"/>
                                          </p:val>
                                        </p:tav>
                                        <p:tav tm="100000">
                                          <p:val>
                                            <p:strVal val="#ppt_x"/>
                                          </p:val>
                                        </p:tav>
                                      </p:tavLst>
                                    </p:anim>
                                    <p:anim calcmode="lin" valueType="num">
                                      <p:cBhvr additive="base">
                                        <p:cTn id="18" dur="500" fill="hold"/>
                                        <p:tgtEl>
                                          <p:spTgt spid="164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0168" y="969294"/>
            <a:ext cx="7689309" cy="332399"/>
          </a:xfrm>
        </p:spPr>
        <p:txBody>
          <a:bodyPr/>
          <a:lstStyle/>
          <a:p>
            <a:r>
              <a:rPr lang="de-DE" dirty="0">
                <a:latin typeface="Calibri"/>
                <a:ea typeface="Calibri"/>
              </a:rPr>
              <a:t>Themensammlung: </a:t>
            </a:r>
            <a:r>
              <a:rPr lang="de-DE" dirty="0" smtClean="0">
                <a:latin typeface="Calibri"/>
                <a:ea typeface="Calibri"/>
              </a:rPr>
              <a:t>Studienberatung</a:t>
            </a:r>
            <a:endParaRPr lang="de-DE" dirty="0"/>
          </a:p>
        </p:txBody>
      </p:sp>
      <p:sp>
        <p:nvSpPr>
          <p:cNvPr id="3" name="Textplatzhalter 2"/>
          <p:cNvSpPr>
            <a:spLocks noGrp="1"/>
          </p:cNvSpPr>
          <p:nvPr>
            <p:ph type="body" sz="half" idx="1"/>
          </p:nvPr>
        </p:nvSpPr>
        <p:spPr>
          <a:xfrm>
            <a:off x="509142" y="1651234"/>
            <a:ext cx="7663258" cy="4210383"/>
          </a:xfrm>
        </p:spPr>
        <p:txBody>
          <a:bodyPr/>
          <a:lstStyle/>
          <a:p>
            <a:pPr>
              <a:spcAft>
                <a:spcPts val="0"/>
              </a:spcAft>
            </a:pPr>
            <a:r>
              <a:rPr lang="de-DE" sz="1600" dirty="0" smtClean="0">
                <a:effectLst/>
                <a:latin typeface="Calibri"/>
                <a:ea typeface="Calibri"/>
              </a:rPr>
              <a:t>Voraussetzungen: </a:t>
            </a:r>
            <a:r>
              <a:rPr lang="de-DE" sz="1600" b="1" dirty="0" smtClean="0">
                <a:effectLst/>
                <a:latin typeface="Calibri"/>
                <a:ea typeface="Calibri"/>
              </a:rPr>
              <a:t>Studieren ohne Abitur </a:t>
            </a:r>
            <a:r>
              <a:rPr lang="de-DE" sz="1600" dirty="0" smtClean="0">
                <a:effectLst/>
                <a:latin typeface="Calibri"/>
                <a:ea typeface="Calibri"/>
              </a:rPr>
              <a:t>(generelle Regelung oder uniabhängig?)</a:t>
            </a:r>
            <a:endParaRPr lang="de-DE" sz="1600" dirty="0" smtClean="0">
              <a:effectLst/>
              <a:latin typeface="Times New Roman"/>
              <a:ea typeface="Calibri"/>
            </a:endParaRPr>
          </a:p>
          <a:p>
            <a:pPr>
              <a:spcAft>
                <a:spcPts val="0"/>
              </a:spcAft>
            </a:pPr>
            <a:r>
              <a:rPr lang="de-DE" sz="1600" dirty="0" smtClean="0">
                <a:effectLst/>
                <a:latin typeface="Calibri"/>
                <a:ea typeface="Calibri"/>
              </a:rPr>
              <a:t>Voraussetzungen</a:t>
            </a:r>
            <a:r>
              <a:rPr lang="de-DE" sz="1600" b="1" dirty="0" smtClean="0">
                <a:effectLst/>
                <a:latin typeface="Calibri"/>
                <a:ea typeface="Calibri"/>
              </a:rPr>
              <a:t>: mit FH-Reife an die Uni </a:t>
            </a:r>
            <a:r>
              <a:rPr lang="de-DE" sz="1600" dirty="0" smtClean="0">
                <a:effectLst/>
                <a:latin typeface="Calibri"/>
                <a:ea typeface="Calibri"/>
              </a:rPr>
              <a:t>(generelle Regelung oder uniabhängig?)</a:t>
            </a:r>
            <a:endParaRPr lang="de-DE" sz="1600" dirty="0" smtClean="0">
              <a:effectLst/>
              <a:latin typeface="Times New Roman"/>
              <a:ea typeface="Calibri"/>
            </a:endParaRPr>
          </a:p>
          <a:p>
            <a:pPr>
              <a:spcAft>
                <a:spcPts val="0"/>
              </a:spcAft>
            </a:pPr>
            <a:r>
              <a:rPr lang="de-DE" sz="1600" b="1" dirty="0" smtClean="0">
                <a:effectLst/>
                <a:latin typeface="Calibri"/>
                <a:ea typeface="Calibri"/>
              </a:rPr>
              <a:t>Linksammlung</a:t>
            </a:r>
            <a:r>
              <a:rPr lang="de-DE" sz="1600" dirty="0" smtClean="0">
                <a:effectLst/>
                <a:latin typeface="Calibri"/>
                <a:ea typeface="Calibri"/>
              </a:rPr>
              <a:t> für unsere Kunden (Empfehlung neben den Links auf der Seite der Agentur für Arbeit) </a:t>
            </a:r>
            <a:endParaRPr lang="de-DE" sz="1600" dirty="0" smtClean="0">
              <a:effectLst/>
              <a:latin typeface="Times New Roman"/>
              <a:ea typeface="Calibri"/>
            </a:endParaRPr>
          </a:p>
          <a:p>
            <a:pPr>
              <a:spcAft>
                <a:spcPts val="0"/>
              </a:spcAft>
            </a:pPr>
            <a:r>
              <a:rPr lang="de-DE" sz="1600" dirty="0" smtClean="0">
                <a:effectLst/>
                <a:latin typeface="Calibri"/>
                <a:ea typeface="Calibri"/>
              </a:rPr>
              <a:t>Gibt es einheitliche </a:t>
            </a:r>
            <a:r>
              <a:rPr lang="de-DE" sz="1600" b="1" dirty="0" smtClean="0">
                <a:effectLst/>
                <a:latin typeface="Calibri"/>
                <a:ea typeface="Calibri"/>
              </a:rPr>
              <a:t>Einschreibeverfahren</a:t>
            </a:r>
            <a:r>
              <a:rPr lang="de-DE" sz="1600" dirty="0" smtClean="0">
                <a:effectLst/>
                <a:latin typeface="Calibri"/>
                <a:ea typeface="Calibri"/>
              </a:rPr>
              <a:t> (Fristen, Anmeldungen usw.)?</a:t>
            </a:r>
            <a:endParaRPr lang="de-DE" sz="1600" dirty="0" smtClean="0">
              <a:effectLst/>
              <a:latin typeface="Times New Roman"/>
              <a:ea typeface="Calibri"/>
            </a:endParaRPr>
          </a:p>
          <a:p>
            <a:pPr>
              <a:spcAft>
                <a:spcPts val="0"/>
              </a:spcAft>
            </a:pPr>
            <a:r>
              <a:rPr lang="de-DE" sz="1600" dirty="0" smtClean="0">
                <a:effectLst/>
                <a:latin typeface="Calibri"/>
                <a:ea typeface="Calibri"/>
              </a:rPr>
              <a:t>Wie kann ein </a:t>
            </a:r>
            <a:r>
              <a:rPr lang="de-DE" sz="1600" b="1" dirty="0" smtClean="0">
                <a:effectLst/>
                <a:latin typeface="Calibri"/>
                <a:ea typeface="Calibri"/>
              </a:rPr>
              <a:t>Termin</a:t>
            </a:r>
            <a:r>
              <a:rPr lang="de-DE" sz="1600" dirty="0" smtClean="0">
                <a:effectLst/>
                <a:latin typeface="Calibri"/>
                <a:ea typeface="Calibri"/>
              </a:rPr>
              <a:t> bei der Studien-Berufsberatung vereinbart werden?</a:t>
            </a:r>
            <a:endParaRPr lang="de-DE" sz="1600" dirty="0" smtClean="0">
              <a:effectLst/>
              <a:latin typeface="Times New Roman"/>
              <a:ea typeface="Calibri"/>
            </a:endParaRPr>
          </a:p>
          <a:p>
            <a:pPr>
              <a:spcAft>
                <a:spcPts val="0"/>
              </a:spcAft>
            </a:pPr>
            <a:r>
              <a:rPr lang="de-DE" sz="1600" dirty="0" smtClean="0">
                <a:effectLst/>
                <a:latin typeface="Calibri"/>
                <a:ea typeface="Calibri"/>
              </a:rPr>
              <a:t>Ist die Studienberufsberatung auch für Interessierte geeignet, die außerhalb von Göttingen studieren möchten? Unterschied </a:t>
            </a:r>
            <a:r>
              <a:rPr lang="de-DE" sz="1600" b="1" dirty="0" smtClean="0">
                <a:effectLst/>
                <a:latin typeface="Calibri"/>
                <a:ea typeface="Calibri"/>
              </a:rPr>
              <a:t>Berufsberatung zu Studienberatung</a:t>
            </a:r>
            <a:r>
              <a:rPr lang="de-DE" sz="1600" dirty="0" smtClean="0">
                <a:effectLst/>
                <a:latin typeface="Calibri"/>
                <a:ea typeface="Calibri"/>
              </a:rPr>
              <a:t>. Wo sollte der Kunde zuerst hingehen? </a:t>
            </a:r>
            <a:endParaRPr lang="de-DE" sz="1600" dirty="0" smtClean="0">
              <a:effectLst/>
              <a:latin typeface="Times New Roman"/>
              <a:ea typeface="Calibri"/>
            </a:endParaRPr>
          </a:p>
          <a:p>
            <a:pPr>
              <a:spcAft>
                <a:spcPts val="0"/>
              </a:spcAft>
            </a:pPr>
            <a:r>
              <a:rPr lang="de-DE" sz="1600" dirty="0" smtClean="0">
                <a:effectLst/>
                <a:latin typeface="Calibri"/>
                <a:ea typeface="Calibri"/>
              </a:rPr>
              <a:t>Fragen zum </a:t>
            </a:r>
            <a:r>
              <a:rPr lang="de-DE" sz="1600" b="1" dirty="0" smtClean="0">
                <a:effectLst/>
                <a:latin typeface="Calibri"/>
                <a:ea typeface="Calibri"/>
              </a:rPr>
              <a:t>Dualen Studium </a:t>
            </a:r>
            <a:r>
              <a:rPr lang="de-DE" sz="1600" dirty="0" smtClean="0">
                <a:effectLst/>
                <a:latin typeface="Calibri"/>
                <a:ea typeface="Calibri"/>
              </a:rPr>
              <a:t>(wie schwer ist diese Art des Studiums tatsächlich? Kann die Agentur vermitteln? Welche Unternehmen bieten das in der Region an?)</a:t>
            </a:r>
            <a:endParaRPr lang="de-DE" sz="1600" dirty="0" smtClean="0">
              <a:effectLst/>
              <a:latin typeface="Times New Roman"/>
              <a:ea typeface="Calibri"/>
            </a:endParaRPr>
          </a:p>
          <a:p>
            <a:pPr>
              <a:spcAft>
                <a:spcPts val="0"/>
              </a:spcAft>
            </a:pPr>
            <a:r>
              <a:rPr lang="de-DE" sz="1600" dirty="0" smtClean="0">
                <a:effectLst/>
                <a:latin typeface="Calibri"/>
                <a:ea typeface="Calibri"/>
              </a:rPr>
              <a:t>Studiengänge an FH und Uni: Wie sind nach Studienabschluss die </a:t>
            </a:r>
            <a:r>
              <a:rPr lang="de-DE" sz="1600" b="1" dirty="0" smtClean="0">
                <a:effectLst/>
                <a:latin typeface="Calibri"/>
                <a:ea typeface="Calibri"/>
              </a:rPr>
              <a:t>Aussichten</a:t>
            </a:r>
            <a:r>
              <a:rPr lang="de-DE" sz="1600" dirty="0" smtClean="0">
                <a:effectLst/>
                <a:latin typeface="Calibri"/>
                <a:ea typeface="Calibri"/>
              </a:rPr>
              <a:t>? </a:t>
            </a:r>
            <a:endParaRPr lang="de-DE" sz="1600" dirty="0" smtClean="0">
              <a:effectLst/>
              <a:latin typeface="Times New Roman"/>
              <a:ea typeface="Calibri"/>
            </a:endParaRPr>
          </a:p>
          <a:p>
            <a:pPr>
              <a:spcAft>
                <a:spcPts val="0"/>
              </a:spcAft>
            </a:pPr>
            <a:r>
              <a:rPr lang="de-DE" sz="1600" b="1" dirty="0" smtClean="0">
                <a:effectLst/>
                <a:latin typeface="Calibri"/>
                <a:ea typeface="Calibri"/>
              </a:rPr>
              <a:t>Berufs- und Studienführer </a:t>
            </a:r>
            <a:r>
              <a:rPr lang="de-DE" sz="1600" dirty="0" smtClean="0">
                <a:effectLst/>
                <a:latin typeface="Calibri"/>
                <a:ea typeface="Calibri"/>
              </a:rPr>
              <a:t>(kostenlose Exemplare für FMs möglich?)</a:t>
            </a:r>
            <a:endParaRPr lang="de-DE" sz="1600" dirty="0" smtClean="0">
              <a:effectLst/>
              <a:latin typeface="Times New Roman"/>
              <a:ea typeface="Calibri"/>
            </a:endParaRPr>
          </a:p>
          <a:p>
            <a:pPr>
              <a:spcAft>
                <a:spcPts val="0"/>
              </a:spcAft>
            </a:pPr>
            <a:r>
              <a:rPr lang="de-DE" sz="1600" dirty="0" smtClean="0">
                <a:effectLst/>
                <a:latin typeface="Calibri"/>
                <a:ea typeface="Calibri"/>
              </a:rPr>
              <a:t>Wird auch zum Thema </a:t>
            </a:r>
            <a:r>
              <a:rPr lang="de-DE" sz="1600" b="1" dirty="0" smtClean="0">
                <a:effectLst/>
                <a:latin typeface="Calibri"/>
                <a:ea typeface="Calibri"/>
              </a:rPr>
              <a:t>Bafög</a:t>
            </a:r>
            <a:r>
              <a:rPr lang="de-DE" sz="1600" dirty="0" smtClean="0">
                <a:effectLst/>
                <a:latin typeface="Calibri"/>
                <a:ea typeface="Calibri"/>
              </a:rPr>
              <a:t> beraten? </a:t>
            </a:r>
            <a:endParaRPr lang="de-DE" sz="1600" dirty="0" smtClean="0">
              <a:effectLst/>
              <a:latin typeface="Times New Roman"/>
              <a:ea typeface="Calibri"/>
            </a:endParaRPr>
          </a:p>
        </p:txBody>
      </p:sp>
      <p:sp>
        <p:nvSpPr>
          <p:cNvPr id="5" name="Fußzeilenplatzhalter 4"/>
          <p:cNvSpPr>
            <a:spLocks noGrp="1"/>
          </p:cNvSpPr>
          <p:nvPr>
            <p:ph type="ftr" sz="quarter" idx="10"/>
          </p:nvPr>
        </p:nvSpPr>
        <p:spPr/>
        <p:txBody>
          <a:bodyPr/>
          <a:lstStyle/>
          <a:p>
            <a:pPr>
              <a:defRPr/>
            </a:pPr>
            <a:r>
              <a:rPr lang="de-DE" smtClean="0">
                <a:solidFill>
                  <a:srgbClr val="000000"/>
                </a:solidFill>
              </a:rPr>
              <a:t>Markus Bremer, Dienstbesprechung Jobcenter, Fragen rund ums Studium</a:t>
            </a:r>
            <a:endParaRPr lang="de-DE">
              <a:solidFill>
                <a:srgbClr val="000000"/>
              </a:solidFill>
            </a:endParaRPr>
          </a:p>
        </p:txBody>
      </p:sp>
      <p:pic>
        <p:nvPicPr>
          <p:cNvPr id="6" name="Picture 4" descr="http://images.sodahead.com/polls/000977167/red_button_med_30_xlarge.jpeg">
            <a:hlinkClick r:id="rId2"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4000" y="4946041"/>
            <a:ext cx="252416" cy="2831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mages.sodahead.com/polls/000977167/red_button_med_30_xlarge.jpeg">
            <a:hlinkClick r:id="rId4"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4000" y="5589240"/>
            <a:ext cx="252416" cy="2831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mages.sodahead.com/polls/000977167/red_button_med_30_xlarge.jpeg">
            <a:hlinkClick r:id="rId5"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4000" y="2497769"/>
            <a:ext cx="252416" cy="2831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mages.sodahead.com/polls/000977167/red_button_med_30_xlarge.jpeg">
            <a:hlinkClick r:id="rId6"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4000" y="1700808"/>
            <a:ext cx="252416" cy="2831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mages.sodahead.com/polls/000977167/red_button_med_30_xlarge.jpeg">
            <a:hlinkClick r:id="rId7"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4000" y="3721905"/>
            <a:ext cx="252416" cy="2831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mages.sodahead.com/polls/000977167/red_button_med_30_xlarge.jpeg">
            <a:hlinkClick r:id="rId8"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4000" y="2852936"/>
            <a:ext cx="252416" cy="2831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mages.sodahead.com/polls/000977167/red_button_med_30_xlarge.jpeg">
            <a:hlinkClick r:id="rId9"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4000" y="3212976"/>
            <a:ext cx="252416" cy="2831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mages.sodahead.com/polls/000977167/red_button_med_30_xlarge.jpeg">
            <a:hlinkClick r:id="rId10"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4000" y="4441985"/>
            <a:ext cx="252416" cy="28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08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509166" y="1651258"/>
            <a:ext cx="7670335" cy="275977"/>
          </a:xfrm>
        </p:spPr>
        <p:txBody>
          <a:bodyPr/>
          <a:lstStyle/>
          <a:p>
            <a:endParaRPr lang="de-DE"/>
          </a:p>
        </p:txBody>
      </p:sp>
      <p:sp>
        <p:nvSpPr>
          <p:cNvPr id="4" name="Fußzeilenplatzhalter 3"/>
          <p:cNvSpPr>
            <a:spLocks noGrp="1"/>
          </p:cNvSpPr>
          <p:nvPr>
            <p:ph type="ftr" sz="quarter" idx="10"/>
          </p:nvPr>
        </p:nvSpPr>
        <p:spPr/>
        <p:txBody>
          <a:bodyPr/>
          <a:lstStyle/>
          <a:p>
            <a:r>
              <a:rPr lang="de-DE" smtClean="0">
                <a:solidFill>
                  <a:srgbClr val="000000"/>
                </a:solidFill>
              </a:rPr>
              <a:t>Markus Bremer, Dienstbesprechung Jobcenter, Fragen rund ums Studium</a:t>
            </a:r>
            <a:endParaRPr lang="de-DE">
              <a:solidFill>
                <a:srgbClr val="000000"/>
              </a:solidFill>
            </a:endParaRPr>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657" t="3535" r="19442" b="9936"/>
          <a:stretch/>
        </p:blipFill>
        <p:spPr bwMode="auto">
          <a:xfrm>
            <a:off x="1" y="388"/>
            <a:ext cx="9144000" cy="685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24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509166" y="1651258"/>
            <a:ext cx="7670335" cy="275977"/>
          </a:xfrm>
        </p:spPr>
        <p:txBody>
          <a:bodyPr/>
          <a:lstStyle/>
          <a:p>
            <a:endParaRPr lang="de-DE"/>
          </a:p>
        </p:txBody>
      </p:sp>
      <p:sp>
        <p:nvSpPr>
          <p:cNvPr id="4" name="Fußzeilenplatzhalter 3"/>
          <p:cNvSpPr>
            <a:spLocks noGrp="1"/>
          </p:cNvSpPr>
          <p:nvPr>
            <p:ph type="ftr" sz="quarter" idx="10"/>
          </p:nvPr>
        </p:nvSpPr>
        <p:spPr/>
        <p:txBody>
          <a:bodyPr/>
          <a:lstStyle/>
          <a:p>
            <a:r>
              <a:rPr lang="de-DE" smtClean="0">
                <a:solidFill>
                  <a:srgbClr val="000000"/>
                </a:solidFill>
              </a:rPr>
              <a:t>Markus Bremer, Dienstbesprechung Jobcenter, Fragen rund ums Studium</a:t>
            </a:r>
            <a:endParaRPr lang="de-DE">
              <a:solidFill>
                <a:srgbClr val="000000"/>
              </a:solidFill>
            </a:endParaRPr>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8454" y="1412776"/>
            <a:ext cx="7457933" cy="519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183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ußzeilenplatzhalter 3"/>
          <p:cNvSpPr>
            <a:spLocks noGrp="1"/>
          </p:cNvSpPr>
          <p:nvPr>
            <p:ph type="ftr" sz="quarter" idx="10"/>
          </p:nvPr>
        </p:nvSpPr>
        <p:spPr/>
        <p:txBody>
          <a:bodyPr/>
          <a:lstStyle/>
          <a:p>
            <a:r>
              <a:rPr lang="de-DE" smtClean="0">
                <a:solidFill>
                  <a:srgbClr val="000000"/>
                </a:solidFill>
              </a:rPr>
              <a:t>Markus Bremer, Dienstbesprechung Jobcenter, Fragen rund ums Studium</a:t>
            </a:r>
            <a:endParaRPr lang="de-DE" dirty="0">
              <a:solidFill>
                <a:srgbClr val="000000"/>
              </a:solidFill>
            </a:endParaRPr>
          </a:p>
        </p:txBody>
      </p:sp>
      <p:sp>
        <p:nvSpPr>
          <p:cNvPr id="477186" name="Rectangle 2"/>
          <p:cNvSpPr>
            <a:spLocks noGrp="1" noChangeArrowheads="1"/>
          </p:cNvSpPr>
          <p:nvPr>
            <p:ph type="title"/>
          </p:nvPr>
        </p:nvSpPr>
        <p:spPr>
          <a:xfrm>
            <a:off x="512311" y="969299"/>
            <a:ext cx="8176314" cy="332399"/>
          </a:xfrm>
        </p:spPr>
        <p:txBody>
          <a:bodyPr/>
          <a:lstStyle/>
          <a:p>
            <a:pPr defTabSz="891245"/>
            <a:r>
              <a:rPr lang="de-DE" dirty="0"/>
              <a:t>Zulassung und Termine</a:t>
            </a:r>
          </a:p>
        </p:txBody>
      </p:sp>
      <p:sp>
        <p:nvSpPr>
          <p:cNvPr id="477187" name="Oval 3"/>
          <p:cNvSpPr>
            <a:spLocks noChangeArrowheads="1"/>
          </p:cNvSpPr>
          <p:nvPr/>
        </p:nvSpPr>
        <p:spPr bwMode="auto">
          <a:xfrm>
            <a:off x="4617556" y="2869099"/>
            <a:ext cx="2400241" cy="901536"/>
          </a:xfrm>
          <a:prstGeom prst="ellipse">
            <a:avLst/>
          </a:prstGeom>
          <a:solidFill>
            <a:srgbClr val="FF0000">
              <a:alpha val="36000"/>
            </a:srgbClr>
          </a:solidFill>
          <a:ln w="9525">
            <a:solidFill>
              <a:schemeClr val="tx1"/>
            </a:solidFill>
            <a:round/>
            <a:headEnd/>
            <a:tailEnd/>
          </a:ln>
          <a:effectLst/>
        </p:spPr>
        <p:txBody>
          <a:bodyPr wrap="none" lIns="91021" tIns="45512" rIns="91021" bIns="45512" anchor="ctr"/>
          <a:lstStyle/>
          <a:p>
            <a:pPr fontAlgn="base">
              <a:lnSpc>
                <a:spcPct val="90000"/>
              </a:lnSpc>
              <a:spcBef>
                <a:spcPct val="50000"/>
              </a:spcBef>
              <a:spcAft>
                <a:spcPct val="0"/>
              </a:spcAft>
            </a:pPr>
            <a:endParaRPr lang="de-DE" sz="2000">
              <a:solidFill>
                <a:srgbClr val="000000"/>
              </a:solidFill>
            </a:endParaRPr>
          </a:p>
        </p:txBody>
      </p:sp>
      <p:sp>
        <p:nvSpPr>
          <p:cNvPr id="477188" name="Rectangle 4"/>
          <p:cNvSpPr>
            <a:spLocks noChangeArrowheads="1"/>
          </p:cNvSpPr>
          <p:nvPr/>
        </p:nvSpPr>
        <p:spPr bwMode="auto">
          <a:xfrm>
            <a:off x="4742469" y="2054560"/>
            <a:ext cx="2147251" cy="681687"/>
          </a:xfrm>
          <a:prstGeom prst="rect">
            <a:avLst/>
          </a:prstGeom>
          <a:solidFill>
            <a:srgbClr val="700013"/>
          </a:solidFill>
          <a:ln w="9525">
            <a:solidFill>
              <a:schemeClr val="tx1"/>
            </a:solidFill>
            <a:miter lim="800000"/>
            <a:headEnd/>
            <a:tailEnd/>
          </a:ln>
          <a:effectLst/>
        </p:spPr>
        <p:txBody>
          <a:bodyPr wrap="none" lIns="91021" tIns="45512" rIns="91021" bIns="45512" anchor="ctr"/>
          <a:lstStyle/>
          <a:p>
            <a:pPr fontAlgn="base">
              <a:lnSpc>
                <a:spcPct val="90000"/>
              </a:lnSpc>
              <a:spcBef>
                <a:spcPct val="50000"/>
              </a:spcBef>
              <a:spcAft>
                <a:spcPct val="0"/>
              </a:spcAft>
            </a:pPr>
            <a:endParaRPr lang="de-DE" sz="2000">
              <a:solidFill>
                <a:srgbClr val="000000"/>
              </a:solidFill>
            </a:endParaRPr>
          </a:p>
        </p:txBody>
      </p:sp>
      <p:sp>
        <p:nvSpPr>
          <p:cNvPr id="477190" name="Text Box 6"/>
          <p:cNvSpPr txBox="1">
            <a:spLocks noChangeArrowheads="1"/>
          </p:cNvSpPr>
          <p:nvPr/>
        </p:nvSpPr>
        <p:spPr bwMode="auto">
          <a:xfrm>
            <a:off x="4914935" y="2073533"/>
            <a:ext cx="1808632" cy="588839"/>
          </a:xfrm>
          <a:prstGeom prst="rect">
            <a:avLst/>
          </a:prstGeom>
          <a:noFill/>
          <a:ln w="9525">
            <a:noFill/>
            <a:miter lim="800000"/>
            <a:headEnd/>
            <a:tailEnd/>
          </a:ln>
          <a:effectLst/>
        </p:spPr>
        <p:txBody>
          <a:bodyPr wrap="none" lIns="95404" tIns="47696" rIns="95404" bIns="47696">
            <a:spAutoFit/>
          </a:bodyPr>
          <a:lstStyle/>
          <a:p>
            <a:pPr algn="ctr" defTabSz="954452" eaLnBrk="0" fontAlgn="base" hangingPunct="0">
              <a:lnSpc>
                <a:spcPct val="90000"/>
              </a:lnSpc>
              <a:spcBef>
                <a:spcPct val="0"/>
              </a:spcBef>
              <a:spcAft>
                <a:spcPct val="0"/>
              </a:spcAft>
            </a:pPr>
            <a:r>
              <a:rPr lang="de-DE" sz="1600" b="1" dirty="0">
                <a:solidFill>
                  <a:srgbClr val="FFFFFF"/>
                </a:solidFill>
              </a:rPr>
              <a:t>Universität/</a:t>
            </a:r>
          </a:p>
          <a:p>
            <a:pPr algn="ctr" defTabSz="954452" eaLnBrk="0" fontAlgn="base" hangingPunct="0">
              <a:lnSpc>
                <a:spcPct val="90000"/>
              </a:lnSpc>
              <a:spcBef>
                <a:spcPct val="0"/>
              </a:spcBef>
              <a:spcAft>
                <a:spcPct val="0"/>
              </a:spcAft>
            </a:pPr>
            <a:r>
              <a:rPr lang="de-DE" sz="1600" b="1" dirty="0">
                <a:solidFill>
                  <a:srgbClr val="FFFFFF"/>
                </a:solidFill>
              </a:rPr>
              <a:t>Fachhochschule</a:t>
            </a:r>
          </a:p>
        </p:txBody>
      </p:sp>
      <p:sp>
        <p:nvSpPr>
          <p:cNvPr id="477191" name="Text Box 7"/>
          <p:cNvSpPr txBox="1">
            <a:spLocks noChangeArrowheads="1"/>
          </p:cNvSpPr>
          <p:nvPr/>
        </p:nvSpPr>
        <p:spPr bwMode="auto">
          <a:xfrm>
            <a:off x="4957627" y="3011447"/>
            <a:ext cx="1808632" cy="650394"/>
          </a:xfrm>
          <a:prstGeom prst="rect">
            <a:avLst/>
          </a:prstGeom>
          <a:noFill/>
          <a:ln w="9525">
            <a:noFill/>
            <a:miter lim="800000"/>
            <a:headEnd/>
            <a:tailEnd/>
          </a:ln>
          <a:effectLst/>
        </p:spPr>
        <p:txBody>
          <a:bodyPr wrap="none" lIns="95404" tIns="47696" rIns="95404" bIns="47696">
            <a:spAutoFit/>
          </a:bodyPr>
          <a:lstStyle/>
          <a:p>
            <a:pPr algn="ctr" defTabSz="954452" eaLnBrk="0" fontAlgn="base" hangingPunct="0">
              <a:lnSpc>
                <a:spcPct val="90000"/>
              </a:lnSpc>
              <a:spcBef>
                <a:spcPct val="0"/>
              </a:spcBef>
              <a:spcAft>
                <a:spcPct val="0"/>
              </a:spcAft>
            </a:pPr>
            <a:r>
              <a:rPr lang="de-DE" sz="2000" dirty="0">
                <a:solidFill>
                  <a:srgbClr val="000000"/>
                </a:solidFill>
              </a:rPr>
              <a:t>Immatrikulation</a:t>
            </a:r>
          </a:p>
          <a:p>
            <a:pPr algn="ctr" defTabSz="954452" eaLnBrk="0" fontAlgn="base" hangingPunct="0">
              <a:lnSpc>
                <a:spcPct val="90000"/>
              </a:lnSpc>
              <a:spcBef>
                <a:spcPct val="0"/>
              </a:spcBef>
              <a:spcAft>
                <a:spcPct val="0"/>
              </a:spcAft>
            </a:pPr>
            <a:r>
              <a:rPr lang="de-DE" sz="2000" dirty="0">
                <a:solidFill>
                  <a:srgbClr val="000000"/>
                </a:solidFill>
              </a:rPr>
              <a:t>(Einschreibung)</a:t>
            </a:r>
          </a:p>
        </p:txBody>
      </p:sp>
      <p:sp>
        <p:nvSpPr>
          <p:cNvPr id="477193" name="Line 9"/>
          <p:cNvSpPr>
            <a:spLocks noChangeShapeType="1"/>
          </p:cNvSpPr>
          <p:nvPr/>
        </p:nvSpPr>
        <p:spPr bwMode="auto">
          <a:xfrm flipV="1">
            <a:off x="1902965" y="2013437"/>
            <a:ext cx="4744" cy="4148647"/>
          </a:xfrm>
          <a:prstGeom prst="line">
            <a:avLst/>
          </a:prstGeom>
          <a:noFill/>
          <a:ln w="9525">
            <a:solidFill>
              <a:schemeClr val="tx1"/>
            </a:solidFill>
            <a:round/>
            <a:headEnd/>
            <a:tailEnd type="triangle" w="med" len="med"/>
          </a:ln>
          <a:effectLst/>
        </p:spPr>
        <p:txBody>
          <a:bodyPr lIns="91021" tIns="45512" rIns="91021" bIns="45512"/>
          <a:lstStyle/>
          <a:p>
            <a:pPr fontAlgn="base">
              <a:lnSpc>
                <a:spcPct val="90000"/>
              </a:lnSpc>
              <a:spcBef>
                <a:spcPct val="50000"/>
              </a:spcBef>
              <a:spcAft>
                <a:spcPct val="0"/>
              </a:spcAft>
            </a:pPr>
            <a:endParaRPr lang="de-DE" sz="2000">
              <a:solidFill>
                <a:srgbClr val="000000"/>
              </a:solidFill>
            </a:endParaRPr>
          </a:p>
        </p:txBody>
      </p:sp>
      <p:sp>
        <p:nvSpPr>
          <p:cNvPr id="477194" name="Rectangle 10"/>
          <p:cNvSpPr>
            <a:spLocks noChangeArrowheads="1"/>
          </p:cNvSpPr>
          <p:nvPr/>
        </p:nvSpPr>
        <p:spPr bwMode="auto">
          <a:xfrm>
            <a:off x="4976485" y="5648051"/>
            <a:ext cx="1611229" cy="514033"/>
          </a:xfrm>
          <a:prstGeom prst="rect">
            <a:avLst/>
          </a:prstGeom>
          <a:solidFill>
            <a:srgbClr val="000000"/>
          </a:solidFill>
          <a:ln w="9525">
            <a:solidFill>
              <a:schemeClr val="tx1"/>
            </a:solidFill>
            <a:miter lim="800000"/>
            <a:headEnd/>
            <a:tailEnd/>
          </a:ln>
          <a:effectLst/>
        </p:spPr>
        <p:txBody>
          <a:bodyPr wrap="none" lIns="95404" tIns="47696" rIns="95404" bIns="47696" anchor="ctr"/>
          <a:lstStyle/>
          <a:p>
            <a:pPr algn="ctr" defTabSz="954452" eaLnBrk="0" fontAlgn="base" hangingPunct="0">
              <a:lnSpc>
                <a:spcPct val="90000"/>
              </a:lnSpc>
              <a:spcBef>
                <a:spcPct val="0"/>
              </a:spcBef>
              <a:spcAft>
                <a:spcPct val="0"/>
              </a:spcAft>
            </a:pPr>
            <a:r>
              <a:rPr lang="de-DE" sz="2400" b="1" dirty="0" smtClean="0">
                <a:solidFill>
                  <a:srgbClr val="FFFFFF"/>
                </a:solidFill>
              </a:rPr>
              <a:t>Abitur</a:t>
            </a:r>
            <a:endParaRPr lang="de-DE" sz="2400" b="1" dirty="0">
              <a:solidFill>
                <a:srgbClr val="FFFFFF"/>
              </a:solidFill>
            </a:endParaRPr>
          </a:p>
        </p:txBody>
      </p:sp>
      <p:sp>
        <p:nvSpPr>
          <p:cNvPr id="477196" name="Line 12"/>
          <p:cNvSpPr>
            <a:spLocks noChangeShapeType="1"/>
          </p:cNvSpPr>
          <p:nvPr/>
        </p:nvSpPr>
        <p:spPr bwMode="auto">
          <a:xfrm flipV="1">
            <a:off x="5866687" y="3789621"/>
            <a:ext cx="0" cy="1833124"/>
          </a:xfrm>
          <a:prstGeom prst="line">
            <a:avLst/>
          </a:prstGeom>
          <a:noFill/>
          <a:ln w="9525">
            <a:solidFill>
              <a:schemeClr val="tx1"/>
            </a:solidFill>
            <a:round/>
            <a:headEnd/>
            <a:tailEnd type="triangle" w="med" len="med"/>
          </a:ln>
          <a:effectLst/>
        </p:spPr>
        <p:txBody>
          <a:bodyPr lIns="91021" tIns="45512" rIns="91021" bIns="45512"/>
          <a:lstStyle/>
          <a:p>
            <a:pPr fontAlgn="base">
              <a:lnSpc>
                <a:spcPct val="90000"/>
              </a:lnSpc>
              <a:spcBef>
                <a:spcPct val="50000"/>
              </a:spcBef>
              <a:spcAft>
                <a:spcPct val="0"/>
              </a:spcAft>
            </a:pPr>
            <a:endParaRPr lang="de-DE" sz="2000">
              <a:solidFill>
                <a:srgbClr val="000000"/>
              </a:solidFill>
            </a:endParaRPr>
          </a:p>
        </p:txBody>
      </p:sp>
      <p:sp>
        <p:nvSpPr>
          <p:cNvPr id="477198" name="Line 14"/>
          <p:cNvSpPr>
            <a:spLocks noChangeShapeType="1"/>
          </p:cNvSpPr>
          <p:nvPr/>
        </p:nvSpPr>
        <p:spPr bwMode="auto">
          <a:xfrm flipV="1">
            <a:off x="5863526" y="4521915"/>
            <a:ext cx="2472975" cy="1100823"/>
          </a:xfrm>
          <a:prstGeom prst="line">
            <a:avLst/>
          </a:prstGeom>
          <a:noFill/>
          <a:ln w="9525">
            <a:solidFill>
              <a:schemeClr val="tx1"/>
            </a:solidFill>
            <a:prstDash val="solid"/>
            <a:round/>
            <a:headEnd/>
            <a:tailEnd type="triangle" w="med" len="med"/>
          </a:ln>
          <a:effectLst/>
        </p:spPr>
        <p:txBody>
          <a:bodyPr lIns="91021" tIns="45512" rIns="91021" bIns="45512"/>
          <a:lstStyle/>
          <a:p>
            <a:pPr fontAlgn="base">
              <a:lnSpc>
                <a:spcPct val="90000"/>
              </a:lnSpc>
              <a:spcBef>
                <a:spcPct val="50000"/>
              </a:spcBef>
              <a:spcAft>
                <a:spcPct val="0"/>
              </a:spcAft>
            </a:pPr>
            <a:endParaRPr lang="de-DE" sz="2000">
              <a:solidFill>
                <a:srgbClr val="000000"/>
              </a:solidFill>
            </a:endParaRPr>
          </a:p>
        </p:txBody>
      </p:sp>
      <p:sp>
        <p:nvSpPr>
          <p:cNvPr id="477200" name="Line 16"/>
          <p:cNvSpPr>
            <a:spLocks noChangeShapeType="1"/>
          </p:cNvSpPr>
          <p:nvPr/>
        </p:nvSpPr>
        <p:spPr bwMode="auto">
          <a:xfrm flipH="1" flipV="1">
            <a:off x="7027278" y="3357827"/>
            <a:ext cx="1121060" cy="526686"/>
          </a:xfrm>
          <a:prstGeom prst="line">
            <a:avLst/>
          </a:prstGeom>
          <a:noFill/>
          <a:ln w="9525">
            <a:solidFill>
              <a:schemeClr val="tx1"/>
            </a:solidFill>
            <a:prstDash val="solid"/>
            <a:round/>
            <a:headEnd/>
            <a:tailEnd type="triangle" w="med" len="med"/>
          </a:ln>
          <a:effectLst/>
        </p:spPr>
        <p:txBody>
          <a:bodyPr lIns="91021" tIns="45512" rIns="91021" bIns="45512"/>
          <a:lstStyle/>
          <a:p>
            <a:pPr fontAlgn="base">
              <a:lnSpc>
                <a:spcPct val="90000"/>
              </a:lnSpc>
              <a:spcBef>
                <a:spcPct val="50000"/>
              </a:spcBef>
              <a:spcAft>
                <a:spcPct val="0"/>
              </a:spcAft>
            </a:pPr>
            <a:endParaRPr lang="de-DE" sz="2000">
              <a:solidFill>
                <a:srgbClr val="000000"/>
              </a:solidFill>
            </a:endParaRPr>
          </a:p>
        </p:txBody>
      </p:sp>
      <p:sp>
        <p:nvSpPr>
          <p:cNvPr id="477201" name="Line 17"/>
          <p:cNvSpPr>
            <a:spLocks noChangeShapeType="1"/>
          </p:cNvSpPr>
          <p:nvPr/>
        </p:nvSpPr>
        <p:spPr bwMode="auto">
          <a:xfrm flipV="1">
            <a:off x="5866687" y="2774200"/>
            <a:ext cx="0" cy="75919"/>
          </a:xfrm>
          <a:prstGeom prst="line">
            <a:avLst/>
          </a:prstGeom>
          <a:noFill/>
          <a:ln w="9525">
            <a:solidFill>
              <a:schemeClr val="tx1"/>
            </a:solidFill>
            <a:round/>
            <a:headEnd/>
            <a:tailEnd type="triangle" w="med" len="med"/>
          </a:ln>
          <a:effectLst/>
        </p:spPr>
        <p:txBody>
          <a:bodyPr lIns="91021" tIns="45512" rIns="91021" bIns="45512"/>
          <a:lstStyle/>
          <a:p>
            <a:pPr fontAlgn="base">
              <a:lnSpc>
                <a:spcPct val="90000"/>
              </a:lnSpc>
              <a:spcBef>
                <a:spcPct val="50000"/>
              </a:spcBef>
              <a:spcAft>
                <a:spcPct val="0"/>
              </a:spcAft>
            </a:pPr>
            <a:endParaRPr lang="de-DE" sz="2000">
              <a:solidFill>
                <a:srgbClr val="000000"/>
              </a:solidFill>
            </a:endParaRPr>
          </a:p>
        </p:txBody>
      </p:sp>
      <p:sp>
        <p:nvSpPr>
          <p:cNvPr id="477202" name="Text Box 18"/>
          <p:cNvSpPr txBox="1">
            <a:spLocks noChangeArrowheads="1"/>
          </p:cNvSpPr>
          <p:nvPr/>
        </p:nvSpPr>
        <p:spPr bwMode="auto">
          <a:xfrm>
            <a:off x="611565" y="5723969"/>
            <a:ext cx="1405675" cy="278786"/>
          </a:xfrm>
          <a:prstGeom prst="rect">
            <a:avLst/>
          </a:prstGeom>
          <a:noFill/>
          <a:ln w="9525" algn="ctr">
            <a:noFill/>
            <a:miter lim="800000"/>
            <a:headEnd/>
            <a:tailEnd/>
          </a:ln>
          <a:effectLst/>
        </p:spPr>
        <p:txBody>
          <a:bodyPr lIns="93146" tIns="46575" rIns="93146" bIns="46575">
            <a:spAutoFit/>
          </a:bodyPr>
          <a:lstStyle/>
          <a:p>
            <a:pPr marL="311303" indent="-311303" defTabSz="930749" eaLnBrk="0" fontAlgn="base" hangingPunct="0">
              <a:lnSpc>
                <a:spcPct val="90000"/>
              </a:lnSpc>
              <a:spcBef>
                <a:spcPct val="50000"/>
              </a:spcBef>
              <a:spcAft>
                <a:spcPct val="0"/>
              </a:spcAft>
              <a:buClr>
                <a:srgbClr val="E2001A"/>
              </a:buClr>
            </a:pPr>
            <a:r>
              <a:rPr lang="de-DE" sz="1200" b="1" dirty="0">
                <a:solidFill>
                  <a:srgbClr val="000000"/>
                </a:solidFill>
              </a:rPr>
              <a:t>Juni </a:t>
            </a:r>
            <a:r>
              <a:rPr lang="de-DE" sz="1200" b="1" dirty="0" smtClean="0">
                <a:solidFill>
                  <a:srgbClr val="000000"/>
                </a:solidFill>
              </a:rPr>
              <a:t>2014</a:t>
            </a:r>
            <a:endParaRPr lang="de-DE" sz="1200" b="1" dirty="0">
              <a:solidFill>
                <a:srgbClr val="000000"/>
              </a:solidFill>
            </a:endParaRPr>
          </a:p>
        </p:txBody>
      </p:sp>
      <p:sp>
        <p:nvSpPr>
          <p:cNvPr id="477204" name="Text Box 20"/>
          <p:cNvSpPr txBox="1">
            <a:spLocks noChangeArrowheads="1"/>
          </p:cNvSpPr>
          <p:nvPr/>
        </p:nvSpPr>
        <p:spPr bwMode="auto">
          <a:xfrm>
            <a:off x="446949" y="3055737"/>
            <a:ext cx="1748792" cy="462088"/>
          </a:xfrm>
          <a:prstGeom prst="rect">
            <a:avLst/>
          </a:prstGeom>
          <a:noFill/>
          <a:ln w="9525" algn="ctr">
            <a:noFill/>
            <a:miter lim="800000"/>
            <a:headEnd/>
            <a:tailEnd/>
          </a:ln>
          <a:effectLst/>
        </p:spPr>
        <p:txBody>
          <a:bodyPr lIns="93146" tIns="46575" rIns="93146" bIns="46575">
            <a:spAutoFit/>
          </a:bodyPr>
          <a:lstStyle/>
          <a:p>
            <a:pPr defTabSz="930749" eaLnBrk="0" fontAlgn="base" hangingPunct="0">
              <a:lnSpc>
                <a:spcPct val="90000"/>
              </a:lnSpc>
              <a:spcBef>
                <a:spcPct val="50000"/>
              </a:spcBef>
              <a:spcAft>
                <a:spcPct val="0"/>
              </a:spcAft>
              <a:buClr>
                <a:srgbClr val="E2001A"/>
              </a:buClr>
            </a:pPr>
            <a:r>
              <a:rPr lang="de-DE" sz="1200" b="1" dirty="0" smtClean="0">
                <a:solidFill>
                  <a:srgbClr val="000000"/>
                </a:solidFill>
              </a:rPr>
              <a:t>August / </a:t>
            </a:r>
          </a:p>
          <a:p>
            <a:pPr defTabSz="930749" eaLnBrk="0" fontAlgn="base" hangingPunct="0">
              <a:lnSpc>
                <a:spcPct val="90000"/>
              </a:lnSpc>
              <a:spcBef>
                <a:spcPct val="50000"/>
              </a:spcBef>
              <a:spcAft>
                <a:spcPct val="0"/>
              </a:spcAft>
              <a:buClr>
                <a:srgbClr val="E2001A"/>
              </a:buClr>
            </a:pPr>
            <a:r>
              <a:rPr lang="de-DE" sz="1200" b="1" dirty="0" smtClean="0">
                <a:solidFill>
                  <a:srgbClr val="000000"/>
                </a:solidFill>
              </a:rPr>
              <a:t>September 2014</a:t>
            </a:r>
            <a:endParaRPr lang="de-DE" sz="1200" b="1" dirty="0">
              <a:solidFill>
                <a:srgbClr val="000000"/>
              </a:solidFill>
            </a:endParaRPr>
          </a:p>
        </p:txBody>
      </p:sp>
      <p:sp>
        <p:nvSpPr>
          <p:cNvPr id="477205" name="Text Box 21"/>
          <p:cNvSpPr txBox="1">
            <a:spLocks noChangeArrowheads="1"/>
          </p:cNvSpPr>
          <p:nvPr/>
        </p:nvSpPr>
        <p:spPr bwMode="auto">
          <a:xfrm>
            <a:off x="503012" y="2098846"/>
            <a:ext cx="1620716" cy="525007"/>
          </a:xfrm>
          <a:prstGeom prst="rect">
            <a:avLst/>
          </a:prstGeom>
          <a:noFill/>
          <a:ln w="9525" algn="ctr">
            <a:noFill/>
            <a:miter lim="800000"/>
            <a:headEnd/>
            <a:tailEnd/>
          </a:ln>
          <a:effectLst/>
        </p:spPr>
        <p:txBody>
          <a:bodyPr lIns="93146" tIns="46575" rIns="93146" bIns="46575">
            <a:spAutoFit/>
          </a:bodyPr>
          <a:lstStyle/>
          <a:p>
            <a:pPr defTabSz="930749" eaLnBrk="0" fontAlgn="base" hangingPunct="0">
              <a:lnSpc>
                <a:spcPct val="90000"/>
              </a:lnSpc>
              <a:spcBef>
                <a:spcPct val="50000"/>
              </a:spcBef>
              <a:spcAft>
                <a:spcPct val="0"/>
              </a:spcAft>
              <a:buClr>
                <a:srgbClr val="E2001A"/>
              </a:buClr>
            </a:pPr>
            <a:r>
              <a:rPr lang="de-DE" sz="1200" b="1" dirty="0">
                <a:solidFill>
                  <a:srgbClr val="000000"/>
                </a:solidFill>
              </a:rPr>
              <a:t>Studienbeginn:</a:t>
            </a:r>
            <a:br>
              <a:rPr lang="de-DE" sz="1200" b="1" dirty="0">
                <a:solidFill>
                  <a:srgbClr val="000000"/>
                </a:solidFill>
              </a:rPr>
            </a:br>
            <a:r>
              <a:rPr lang="de-DE" sz="1200" b="1" dirty="0">
                <a:solidFill>
                  <a:srgbClr val="000000"/>
                </a:solidFill>
              </a:rPr>
              <a:t>Oktober </a:t>
            </a:r>
            <a:r>
              <a:rPr lang="de-DE" sz="1200" b="1" dirty="0" smtClean="0">
                <a:solidFill>
                  <a:srgbClr val="000000"/>
                </a:solidFill>
              </a:rPr>
              <a:t>2014</a:t>
            </a:r>
            <a:r>
              <a:rPr lang="de-DE" sz="1600" b="1" dirty="0" smtClean="0">
                <a:solidFill>
                  <a:srgbClr val="000000"/>
                </a:solidFill>
              </a:rPr>
              <a:t>         </a:t>
            </a:r>
            <a:endParaRPr lang="de-DE" sz="1600" b="1" dirty="0">
              <a:solidFill>
                <a:srgbClr val="000000"/>
              </a:solidFill>
            </a:endParaRPr>
          </a:p>
        </p:txBody>
      </p:sp>
      <p:pic>
        <p:nvPicPr>
          <p:cNvPr id="18" name="Picture 2" descr="http://www.hochschulstart.de/fileadmin/templates/main/img/logo.gif">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2642" y="3933545"/>
            <a:ext cx="1091018" cy="404900"/>
          </a:xfrm>
          <a:prstGeom prst="rect">
            <a:avLst/>
          </a:prstGeom>
          <a:noFill/>
          <a:ln w="9525">
            <a:noFill/>
            <a:miter lim="800000"/>
            <a:headEnd/>
            <a:tailEnd/>
          </a:ln>
        </p:spPr>
      </p:pic>
    </p:spTree>
    <p:extLst>
      <p:ext uri="{BB962C8B-B14F-4D97-AF65-F5344CB8AC3E}">
        <p14:creationId xmlns:p14="http://schemas.microsoft.com/office/powerpoint/2010/main" val="333484467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7200"/>
                                        </p:tgtEl>
                                        <p:attrNameLst>
                                          <p:attrName>style.visibility</p:attrName>
                                        </p:attrNameLst>
                                      </p:cBhvr>
                                      <p:to>
                                        <p:strVal val="visible"/>
                                      </p:to>
                                    </p:set>
                                    <p:animEffect transition="in" filter="blinds(horizontal)">
                                      <p:cBhvr>
                                        <p:cTn id="7" dur="500"/>
                                        <p:tgtEl>
                                          <p:spTgt spid="477200"/>
                                        </p:tgtEl>
                                      </p:cBhvr>
                                    </p:animEffect>
                                  </p:childTnLst>
                                </p:cTn>
                              </p:par>
                              <p:par>
                                <p:cTn id="8" presetID="3" presetClass="entr" presetSubtype="10" fill="hold" nodeType="withEffect">
                                  <p:stCondLst>
                                    <p:cond delay="0"/>
                                  </p:stCondLst>
                                  <p:childTnLst>
                                    <p:set>
                                      <p:cBhvr>
                                        <p:cTn id="9" dur="1" fill="hold">
                                          <p:stCondLst>
                                            <p:cond delay="0"/>
                                          </p:stCondLst>
                                        </p:cTn>
                                        <p:tgtEl>
                                          <p:spTgt spid="477198"/>
                                        </p:tgtEl>
                                        <p:attrNameLst>
                                          <p:attrName>style.visibility</p:attrName>
                                        </p:attrNameLst>
                                      </p:cBhvr>
                                      <p:to>
                                        <p:strVal val="visible"/>
                                      </p:to>
                                    </p:set>
                                    <p:animEffect transition="in" filter="blinds(horizontal)">
                                      <p:cBhvr>
                                        <p:cTn id="10" dur="500"/>
                                        <p:tgtEl>
                                          <p:spTgt spid="477198"/>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el 1"/>
          <p:cNvSpPr>
            <a:spLocks noGrp="1"/>
          </p:cNvSpPr>
          <p:nvPr>
            <p:ph type="title"/>
          </p:nvPr>
        </p:nvSpPr>
        <p:spPr>
          <a:xfrm>
            <a:off x="490168" y="969548"/>
            <a:ext cx="7689309" cy="332145"/>
          </a:xfrm>
        </p:spPr>
        <p:txBody>
          <a:bodyPr/>
          <a:lstStyle/>
          <a:p>
            <a:r>
              <a:rPr lang="de-DE" smtClean="0"/>
              <a:t>Drei Quoten - Die 20:20:60 Regel</a:t>
            </a:r>
          </a:p>
        </p:txBody>
      </p:sp>
      <p:graphicFrame>
        <p:nvGraphicFramePr>
          <p:cNvPr id="2050" name="Inhaltsplatzhalter 4"/>
          <p:cNvGraphicFramePr>
            <a:graphicFrameLocks noGrp="1"/>
          </p:cNvGraphicFramePr>
          <p:nvPr>
            <p:ph idx="1"/>
          </p:nvPr>
        </p:nvGraphicFramePr>
        <p:xfrm>
          <a:off x="561322" y="2154197"/>
          <a:ext cx="7763624" cy="4256199"/>
        </p:xfrm>
        <a:graphic>
          <a:graphicData uri="http://schemas.openxmlformats.org/presentationml/2006/ole">
            <mc:AlternateContent xmlns:mc="http://schemas.openxmlformats.org/markup-compatibility/2006">
              <mc:Choice xmlns:v="urn:schemas-microsoft-com:vml" Requires="v">
                <p:oleObj spid="_x0000_s6167" r:id="rId5" imgW="7797460" imgH="4267570" progId="Excel.Sheet.8">
                  <p:embed/>
                </p:oleObj>
              </mc:Choice>
              <mc:Fallback>
                <p:oleObj r:id="rId5" imgW="7797460" imgH="4267570"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22" y="2154197"/>
                        <a:ext cx="7763624" cy="4256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Fußzeilenplatzhalter 3"/>
          <p:cNvSpPr>
            <a:spLocks noGrp="1"/>
          </p:cNvSpPr>
          <p:nvPr>
            <p:ph type="ftr" sz="quarter" idx="10"/>
          </p:nvPr>
        </p:nvSpPr>
        <p:spPr>
          <a:noFill/>
        </p:spPr>
        <p:txBody>
          <a:bodyPr/>
          <a:lstStyle/>
          <a:p>
            <a:r>
              <a:rPr lang="de-DE" smtClean="0">
                <a:solidFill>
                  <a:srgbClr val="000000"/>
                </a:solidFill>
              </a:rPr>
              <a:t>Markus Bremer, Dienstbesprechung Jobcenter, Fragen rund ums Studium</a:t>
            </a:r>
          </a:p>
        </p:txBody>
      </p:sp>
      <p:sp>
        <p:nvSpPr>
          <p:cNvPr id="2053" name="Textfeld 5"/>
          <p:cNvSpPr txBox="1">
            <a:spLocks noChangeArrowheads="1"/>
          </p:cNvSpPr>
          <p:nvPr/>
        </p:nvSpPr>
        <p:spPr bwMode="auto">
          <a:xfrm>
            <a:off x="5940517" y="2924457"/>
            <a:ext cx="2303788" cy="754443"/>
          </a:xfrm>
          <a:prstGeom prst="rect">
            <a:avLst/>
          </a:prstGeom>
          <a:noFill/>
          <a:ln w="9525">
            <a:noFill/>
            <a:miter lim="800000"/>
            <a:headEnd/>
            <a:tailEnd/>
          </a:ln>
        </p:spPr>
        <p:txBody>
          <a:bodyPr lIns="91429" tIns="45715" rIns="91429" bIns="45715">
            <a:spAutoFit/>
          </a:bodyPr>
          <a:lstStyle/>
          <a:p>
            <a:pPr algn="r" fontAlgn="base">
              <a:lnSpc>
                <a:spcPct val="90000"/>
              </a:lnSpc>
              <a:spcBef>
                <a:spcPct val="50000"/>
              </a:spcBef>
              <a:spcAft>
                <a:spcPct val="0"/>
              </a:spcAft>
            </a:pPr>
            <a:r>
              <a:rPr lang="de-DE" sz="2400" b="1" dirty="0">
                <a:solidFill>
                  <a:srgbClr val="000000"/>
                </a:solidFill>
              </a:rPr>
              <a:t>60% Auswahl Hochschule</a:t>
            </a:r>
          </a:p>
        </p:txBody>
      </p:sp>
      <p:sp>
        <p:nvSpPr>
          <p:cNvPr id="2054" name="Textfeld 6"/>
          <p:cNvSpPr txBox="1">
            <a:spLocks noChangeArrowheads="1"/>
          </p:cNvSpPr>
          <p:nvPr/>
        </p:nvSpPr>
        <p:spPr bwMode="auto">
          <a:xfrm>
            <a:off x="1404093" y="2133636"/>
            <a:ext cx="2303789" cy="754443"/>
          </a:xfrm>
          <a:prstGeom prst="rect">
            <a:avLst/>
          </a:prstGeom>
          <a:noFill/>
          <a:ln w="9525">
            <a:noFill/>
            <a:miter lim="800000"/>
            <a:headEnd/>
            <a:tailEnd/>
          </a:ln>
        </p:spPr>
        <p:txBody>
          <a:bodyPr lIns="91429" tIns="45715" rIns="91429" bIns="45715">
            <a:spAutoFit/>
          </a:bodyPr>
          <a:lstStyle/>
          <a:p>
            <a:pPr fontAlgn="base">
              <a:lnSpc>
                <a:spcPct val="90000"/>
              </a:lnSpc>
              <a:spcBef>
                <a:spcPct val="50000"/>
              </a:spcBef>
              <a:spcAft>
                <a:spcPct val="0"/>
              </a:spcAft>
            </a:pPr>
            <a:r>
              <a:rPr lang="de-DE" sz="2400" b="1" dirty="0">
                <a:solidFill>
                  <a:srgbClr val="000000"/>
                </a:solidFill>
              </a:rPr>
              <a:t>20% Abiturbeste</a:t>
            </a:r>
          </a:p>
        </p:txBody>
      </p:sp>
      <p:sp>
        <p:nvSpPr>
          <p:cNvPr id="2055" name="Textfeld 7"/>
          <p:cNvSpPr txBox="1">
            <a:spLocks noChangeArrowheads="1"/>
          </p:cNvSpPr>
          <p:nvPr/>
        </p:nvSpPr>
        <p:spPr bwMode="auto">
          <a:xfrm>
            <a:off x="611920" y="4077473"/>
            <a:ext cx="1872124" cy="754444"/>
          </a:xfrm>
          <a:prstGeom prst="rect">
            <a:avLst/>
          </a:prstGeom>
          <a:noFill/>
          <a:ln w="9525">
            <a:noFill/>
            <a:miter lim="800000"/>
            <a:headEnd/>
            <a:tailEnd/>
          </a:ln>
        </p:spPr>
        <p:txBody>
          <a:bodyPr lIns="91429" tIns="45715" rIns="91429" bIns="45715">
            <a:spAutoFit/>
          </a:bodyPr>
          <a:lstStyle/>
          <a:p>
            <a:pPr fontAlgn="base">
              <a:lnSpc>
                <a:spcPct val="90000"/>
              </a:lnSpc>
              <a:spcBef>
                <a:spcPct val="50000"/>
              </a:spcBef>
              <a:spcAft>
                <a:spcPct val="0"/>
              </a:spcAft>
            </a:pPr>
            <a:r>
              <a:rPr lang="de-DE" sz="2400" b="1" dirty="0">
                <a:solidFill>
                  <a:srgbClr val="000000"/>
                </a:solidFill>
              </a:rPr>
              <a:t>20% Wartezeit</a:t>
            </a:r>
          </a:p>
        </p:txBody>
      </p:sp>
    </p:spTree>
    <p:extLst>
      <p:ext uri="{BB962C8B-B14F-4D97-AF65-F5344CB8AC3E}">
        <p14:creationId xmlns:p14="http://schemas.microsoft.com/office/powerpoint/2010/main" val="3388162666"/>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69"/>
          <p:cNvSpPr>
            <a:spLocks noGrp="1" noChangeArrowheads="1"/>
          </p:cNvSpPr>
          <p:nvPr>
            <p:ph type="title"/>
          </p:nvPr>
        </p:nvSpPr>
        <p:spPr>
          <a:xfrm>
            <a:off x="539552" y="1009039"/>
            <a:ext cx="7924800" cy="332399"/>
          </a:xfrm>
        </p:spPr>
        <p:txBody>
          <a:bodyPr/>
          <a:lstStyle/>
          <a:p>
            <a:pPr eaLnBrk="1" hangingPunct="1"/>
            <a:r>
              <a:rPr lang="de-DE" sz="2400" dirty="0" err="1" smtClean="0"/>
              <a:t>Abiturbestenquote</a:t>
            </a:r>
            <a:r>
              <a:rPr lang="de-DE" sz="2400" dirty="0" smtClean="0"/>
              <a:t> 	</a:t>
            </a:r>
            <a:r>
              <a:rPr lang="de-DE" sz="2000" i="1" dirty="0" smtClean="0"/>
              <a:t>Wintersemester 2013/14</a:t>
            </a:r>
          </a:p>
        </p:txBody>
      </p:sp>
      <p:graphicFrame>
        <p:nvGraphicFramePr>
          <p:cNvPr id="76523" name="Group 747"/>
          <p:cNvGraphicFramePr>
            <a:graphicFrameLocks noGrp="1"/>
          </p:cNvGraphicFramePr>
          <p:nvPr>
            <p:ph sz="half" idx="2"/>
            <p:extLst>
              <p:ext uri="{D42A27DB-BD31-4B8C-83A1-F6EECF244321}">
                <p14:modId xmlns:p14="http://schemas.microsoft.com/office/powerpoint/2010/main" val="74073307"/>
              </p:ext>
            </p:extLst>
          </p:nvPr>
        </p:nvGraphicFramePr>
        <p:xfrm>
          <a:off x="611560" y="2276872"/>
          <a:ext cx="8064895" cy="4159788"/>
        </p:xfrm>
        <a:graphic>
          <a:graphicData uri="http://schemas.openxmlformats.org/drawingml/2006/table">
            <a:tbl>
              <a:tblPr/>
              <a:tblGrid>
                <a:gridCol w="2212900"/>
                <a:gridCol w="1255971"/>
                <a:gridCol w="1645490"/>
                <a:gridCol w="1548877"/>
                <a:gridCol w="1401657"/>
              </a:tblGrid>
              <a:tr h="79469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Abitur</a:t>
                      </a:r>
                      <a:br>
                        <a:rPr kumimoji="0" lang="de-DE" sz="1600" b="1" i="0" u="none" strike="noStrike" cap="none" normalizeH="0" baseline="0" dirty="0" smtClean="0">
                          <a:ln>
                            <a:noFill/>
                          </a:ln>
                          <a:solidFill>
                            <a:schemeClr val="tx1"/>
                          </a:solidFill>
                          <a:effectLst/>
                          <a:latin typeface="Arial" charset="0"/>
                        </a:rPr>
                      </a:br>
                      <a:r>
                        <a:rPr kumimoji="0" lang="de-DE" sz="1600" b="1" i="0" u="none" strike="noStrike" cap="none" normalizeH="0" baseline="0" dirty="0" smtClean="0">
                          <a:ln>
                            <a:noFill/>
                          </a:ln>
                          <a:solidFill>
                            <a:schemeClr val="tx1"/>
                          </a:solidFill>
                          <a:effectLst/>
                          <a:latin typeface="Arial" charset="0"/>
                        </a:rPr>
                        <a:t>erworben</a:t>
                      </a:r>
                      <a:br>
                        <a:rPr kumimoji="0" lang="de-DE" sz="1600" b="1" i="0" u="none" strike="noStrike" cap="none" normalizeH="0" baseline="0" dirty="0" smtClean="0">
                          <a:ln>
                            <a:noFill/>
                          </a:ln>
                          <a:solidFill>
                            <a:schemeClr val="tx1"/>
                          </a:solidFill>
                          <a:effectLst/>
                          <a:latin typeface="Arial" charset="0"/>
                        </a:rPr>
                      </a:br>
                      <a:r>
                        <a:rPr kumimoji="0" lang="de-DE" sz="1600" b="1" i="0" u="none" strike="noStrike" cap="none" normalizeH="0" baseline="0" dirty="0" smtClean="0">
                          <a:ln>
                            <a:noFill/>
                          </a:ln>
                          <a:solidFill>
                            <a:schemeClr val="tx1"/>
                          </a:solidFill>
                          <a:effectLst/>
                          <a:latin typeface="Arial" charset="0"/>
                        </a:rPr>
                        <a:t>in...</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Medizin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Pharmazie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Tiermedizin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400" b="1" i="0" u="none" strike="noStrike" cap="none" normalizeH="0" baseline="0" dirty="0" smtClean="0">
                          <a:ln>
                            <a:noFill/>
                          </a:ln>
                          <a:solidFill>
                            <a:schemeClr val="tx1"/>
                          </a:solidFill>
                          <a:effectLst/>
                          <a:latin typeface="Arial" charset="0"/>
                        </a:rPr>
                        <a:t>Zahnmedizin</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5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1"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5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Bayern</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1,0</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1,3</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1,3</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1,2</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00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1"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00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Bremen</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1,0</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1,2</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1,2</a:t>
                      </a:r>
                      <a:r>
                        <a:rPr kumimoji="0" lang="de-DE" sz="1600" b="0" i="0" u="none" strike="noStrike" cap="none" normalizeH="0" baseline="0" dirty="0" smtClean="0">
                          <a:ln>
                            <a:noFill/>
                          </a:ln>
                          <a:solidFill>
                            <a:schemeClr val="tx1"/>
                          </a:solidFill>
                          <a:effectLst/>
                          <a:latin typeface="Arial" charset="0"/>
                        </a:rPr>
                        <a:t> (2)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00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Hamburg</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1,2</a:t>
                      </a:r>
                      <a:r>
                        <a:rPr kumimoji="0" lang="de-DE" sz="1600" b="0" i="0" u="none" strike="noStrike" cap="none" normalizeH="0" baseline="0" dirty="0" smtClean="0">
                          <a:ln>
                            <a:noFill/>
                          </a:ln>
                          <a:solidFill>
                            <a:schemeClr val="tx1"/>
                          </a:solidFill>
                          <a:effectLst/>
                          <a:latin typeface="Arial" charset="0"/>
                        </a:rPr>
                        <a:t> (2)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1,6</a:t>
                      </a:r>
                      <a:r>
                        <a:rPr kumimoji="0" lang="de-DE" sz="1600" b="0" i="0" u="none" strike="noStrike" cap="none" normalizeH="0" baseline="0" dirty="0" smtClean="0">
                          <a:ln>
                            <a:noFill/>
                          </a:ln>
                          <a:solidFill>
                            <a:schemeClr val="tx1"/>
                          </a:solidFill>
                          <a:effectLst/>
                          <a:latin typeface="Arial" charset="0"/>
                        </a:rPr>
                        <a:t> (1)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1,4</a:t>
                      </a:r>
                      <a:r>
                        <a:rPr kumimoji="0" lang="de-DE" sz="1600" b="0" i="0" u="none" strike="noStrike" cap="none" normalizeH="0" baseline="0" dirty="0" smtClean="0">
                          <a:ln>
                            <a:noFill/>
                          </a:ln>
                          <a:solidFill>
                            <a:schemeClr val="tx1"/>
                          </a:solidFill>
                          <a:effectLst/>
                          <a:latin typeface="Arial" charset="0"/>
                        </a:rPr>
                        <a:t> (2)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1,4</a:t>
                      </a:r>
                      <a:r>
                        <a:rPr kumimoji="0" lang="de-DE" sz="1600" b="0" i="0" u="none" strike="noStrike" cap="none" normalizeH="0" baseline="0" dirty="0" smtClean="0">
                          <a:ln>
                            <a:noFill/>
                          </a:ln>
                          <a:solidFill>
                            <a:schemeClr val="tx1"/>
                          </a:solidFill>
                          <a:effectLst/>
                          <a:latin typeface="Arial" charset="0"/>
                        </a:rPr>
                        <a:t> (2)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00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1"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00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Niedersachsen</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1,1</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1,6</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1,5</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1,2</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715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1"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00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Sachsen</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 1,1</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1,4</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1,3</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1,3</a:t>
                      </a:r>
                      <a:endParaRPr kumimoji="0" lang="de-DE" sz="16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ußzeilenplatzhalter 4"/>
          <p:cNvSpPr>
            <a:spLocks noGrp="1"/>
          </p:cNvSpPr>
          <p:nvPr>
            <p:ph type="ftr" sz="quarter" idx="11"/>
          </p:nvPr>
        </p:nvSpPr>
        <p:spPr>
          <a:xfrm>
            <a:off x="411164" y="6634164"/>
            <a:ext cx="6897140" cy="355600"/>
          </a:xfrm>
        </p:spPr>
        <p:txBody>
          <a:bodyPr/>
          <a:lstStyle/>
          <a:p>
            <a:pPr>
              <a:defRPr/>
            </a:pPr>
            <a:r>
              <a:rPr lang="de-DE" smtClean="0">
                <a:solidFill>
                  <a:srgbClr val="000000"/>
                </a:solidFill>
              </a:rPr>
              <a:t>Markus Bremer, Dienstbesprechung Jobcenter, Fragen rund ums Studium</a:t>
            </a:r>
            <a:endParaRPr lang="de-DE" dirty="0">
              <a:solidFill>
                <a:srgbClr val="000000"/>
              </a:solidFill>
            </a:endParaRPr>
          </a:p>
        </p:txBody>
      </p:sp>
      <p:graphicFrame>
        <p:nvGraphicFramePr>
          <p:cNvPr id="6" name="Inhaltsplatzhalter 4"/>
          <p:cNvGraphicFramePr>
            <a:graphicFrameLocks/>
          </p:cNvGraphicFramePr>
          <p:nvPr/>
        </p:nvGraphicFramePr>
        <p:xfrm>
          <a:off x="7529860" y="1052736"/>
          <a:ext cx="1614140" cy="18899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p:cNvSpPr txBox="1"/>
          <p:nvPr/>
        </p:nvSpPr>
        <p:spPr>
          <a:xfrm>
            <a:off x="6588224" y="1340768"/>
            <a:ext cx="1584176" cy="307777"/>
          </a:xfrm>
          <a:prstGeom prst="rect">
            <a:avLst/>
          </a:prstGeom>
          <a:noFill/>
        </p:spPr>
        <p:txBody>
          <a:bodyPr wrap="square" rtlCol="0">
            <a:spAutoFit/>
          </a:bodyPr>
          <a:lstStyle/>
          <a:p>
            <a:pPr fontAlgn="base">
              <a:lnSpc>
                <a:spcPct val="90000"/>
              </a:lnSpc>
              <a:spcBef>
                <a:spcPct val="50000"/>
              </a:spcBef>
              <a:spcAft>
                <a:spcPct val="0"/>
              </a:spcAft>
            </a:pPr>
            <a:r>
              <a:rPr lang="de-DE" sz="1400" b="1" dirty="0" smtClean="0">
                <a:solidFill>
                  <a:srgbClr val="000000"/>
                </a:solidFill>
              </a:rPr>
              <a:t>20% Abiturbeste</a:t>
            </a:r>
            <a:endParaRPr lang="de-DE" sz="1400" b="1" dirty="0">
              <a:solidFill>
                <a:srgbClr val="000000"/>
              </a:solidFill>
            </a:endParaRPr>
          </a:p>
        </p:txBody>
      </p:sp>
    </p:spTree>
    <p:extLst>
      <p:ext uri="{BB962C8B-B14F-4D97-AF65-F5344CB8AC3E}">
        <p14:creationId xmlns:p14="http://schemas.microsoft.com/office/powerpoint/2010/main" val="2451540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ußzeilenplatzhalter 3"/>
          <p:cNvSpPr>
            <a:spLocks noGrp="1"/>
          </p:cNvSpPr>
          <p:nvPr>
            <p:ph type="ftr" sz="quarter" idx="10"/>
          </p:nvPr>
        </p:nvSpPr>
        <p:spPr>
          <a:xfrm>
            <a:off x="411164" y="6624000"/>
            <a:ext cx="7113164" cy="355600"/>
          </a:xfrm>
        </p:spPr>
        <p:txBody>
          <a:bodyPr/>
          <a:lstStyle/>
          <a:p>
            <a:r>
              <a:rPr lang="de-DE" smtClean="0">
                <a:solidFill>
                  <a:srgbClr val="000000"/>
                </a:solidFill>
              </a:rPr>
              <a:t>Markus Bremer, Dienstbesprechung Jobcenter, Fragen rund ums Studium</a:t>
            </a:r>
            <a:endParaRPr lang="de-DE" dirty="0">
              <a:solidFill>
                <a:srgbClr val="000000"/>
              </a:solidFill>
            </a:endParaRPr>
          </a:p>
        </p:txBody>
      </p:sp>
      <p:sp>
        <p:nvSpPr>
          <p:cNvPr id="447490" name="Rectangle 2"/>
          <p:cNvSpPr>
            <a:spLocks noGrp="1" noChangeArrowheads="1"/>
          </p:cNvSpPr>
          <p:nvPr>
            <p:ph type="title"/>
          </p:nvPr>
        </p:nvSpPr>
        <p:spPr>
          <a:xfrm>
            <a:off x="490173" y="969298"/>
            <a:ext cx="7689309" cy="332399"/>
          </a:xfrm>
        </p:spPr>
        <p:txBody>
          <a:bodyPr/>
          <a:lstStyle/>
          <a:p>
            <a:r>
              <a:rPr lang="de-DE" dirty="0" smtClean="0"/>
              <a:t>Wartezeitquote 	</a:t>
            </a:r>
            <a:r>
              <a:rPr lang="de-DE" sz="2000" i="1" dirty="0" smtClean="0"/>
              <a:t>Wintersemester 2013/14 </a:t>
            </a:r>
            <a:endParaRPr lang="de-DE" sz="2000" i="1" dirty="0"/>
          </a:p>
        </p:txBody>
      </p:sp>
      <p:graphicFrame>
        <p:nvGraphicFramePr>
          <p:cNvPr id="447524" name="Group 36"/>
          <p:cNvGraphicFramePr>
            <a:graphicFrameLocks noGrp="1"/>
          </p:cNvGraphicFramePr>
          <p:nvPr>
            <p:ph idx="1"/>
            <p:extLst>
              <p:ext uri="{D42A27DB-BD31-4B8C-83A1-F6EECF244321}">
                <p14:modId xmlns:p14="http://schemas.microsoft.com/office/powerpoint/2010/main" val="3045332149"/>
              </p:ext>
            </p:extLst>
          </p:nvPr>
        </p:nvGraphicFramePr>
        <p:xfrm>
          <a:off x="1269693" y="2481597"/>
          <a:ext cx="6285214" cy="2487923"/>
        </p:xfrm>
        <a:graphic>
          <a:graphicData uri="http://schemas.openxmlformats.org/drawingml/2006/table">
            <a:tbl>
              <a:tblPr/>
              <a:tblGrid>
                <a:gridCol w="1540075"/>
                <a:gridCol w="2324344"/>
                <a:gridCol w="2420795"/>
              </a:tblGrid>
              <a:tr h="782913">
                <a:tc>
                  <a:txBody>
                    <a:bodyPr/>
                    <a:lstStyle/>
                    <a:p>
                      <a:pPr marL="0" marR="0" lvl="0" indent="0" algn="l" defTabSz="917575" rtl="0" eaLnBrk="1" fontAlgn="base" latinLnBrk="0" hangingPunct="1">
                        <a:lnSpc>
                          <a:spcPct val="90000"/>
                        </a:lnSpc>
                        <a:spcBef>
                          <a:spcPct val="50000"/>
                        </a:spcBef>
                        <a:spcAft>
                          <a:spcPct val="0"/>
                        </a:spcAft>
                        <a:buClrTx/>
                        <a:buSzPct val="80000"/>
                        <a:buFontTx/>
                        <a:buNone/>
                        <a:tabLst/>
                      </a:pPr>
                      <a:r>
                        <a:rPr kumimoji="0" lang="de-DE" sz="1800" b="1" i="0" u="none" strike="noStrike" cap="none" normalizeH="0" baseline="0" dirty="0" smtClean="0">
                          <a:ln>
                            <a:noFill/>
                          </a:ln>
                          <a:solidFill>
                            <a:schemeClr val="tx1"/>
                          </a:solidFill>
                          <a:effectLst/>
                          <a:latin typeface="Arial" charset="0"/>
                        </a:rPr>
                        <a:t> Studiengang</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0" marR="0" lvl="0" indent="0" algn="ctr" defTabSz="917575" rtl="0" eaLnBrk="1" fontAlgn="base" latinLnBrk="0" hangingPunct="1">
                        <a:lnSpc>
                          <a:spcPct val="90000"/>
                        </a:lnSpc>
                        <a:spcBef>
                          <a:spcPct val="50000"/>
                        </a:spcBef>
                        <a:spcAft>
                          <a:spcPct val="0"/>
                        </a:spcAft>
                        <a:buClrTx/>
                        <a:buSzPct val="80000"/>
                        <a:buFontTx/>
                        <a:buNone/>
                        <a:tabLst/>
                      </a:pPr>
                      <a:r>
                        <a:rPr kumimoji="0" lang="de-DE" sz="1800" b="1" i="0" u="none" strike="noStrike" cap="none" normalizeH="0" baseline="0" smtClean="0">
                          <a:ln>
                            <a:noFill/>
                          </a:ln>
                          <a:solidFill>
                            <a:schemeClr val="tx1"/>
                          </a:solidFill>
                          <a:effectLst/>
                          <a:latin typeface="Arial" charset="0"/>
                        </a:rPr>
                        <a:t>Wartezeit in Halbjahren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0" marR="0" lvl="0" indent="0" algn="ctr" defTabSz="917575" rtl="0" eaLnBrk="1" fontAlgn="base" latinLnBrk="0" hangingPunct="1">
                        <a:lnSpc>
                          <a:spcPct val="90000"/>
                        </a:lnSpc>
                        <a:spcBef>
                          <a:spcPct val="50000"/>
                        </a:spcBef>
                        <a:spcAft>
                          <a:spcPct val="0"/>
                        </a:spcAft>
                        <a:buClrTx/>
                        <a:buSzPct val="80000"/>
                        <a:buFontTx/>
                        <a:buNone/>
                        <a:tabLst/>
                      </a:pPr>
                      <a:r>
                        <a:rPr kumimoji="0" lang="de-DE" sz="1800" b="1" i="0" u="none" strike="noStrike" cap="none" normalizeH="0" baseline="0" smtClean="0">
                          <a:ln>
                            <a:noFill/>
                          </a:ln>
                          <a:solidFill>
                            <a:schemeClr val="tx1"/>
                          </a:solidFill>
                          <a:effectLst/>
                          <a:latin typeface="Arial" charset="0"/>
                        </a:rPr>
                        <a:t>Note</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r>
              <a:tr h="414390">
                <a:tc>
                  <a:txBody>
                    <a:bodyPr/>
                    <a:lstStyle/>
                    <a:p>
                      <a:pPr marL="0" marR="0" lvl="0" indent="0" algn="l" defTabSz="917575" rtl="0" eaLnBrk="1" fontAlgn="base" latinLnBrk="0" hangingPunct="1">
                        <a:lnSpc>
                          <a:spcPct val="90000"/>
                        </a:lnSpc>
                        <a:spcBef>
                          <a:spcPct val="50000"/>
                        </a:spcBef>
                        <a:spcAft>
                          <a:spcPct val="0"/>
                        </a:spcAft>
                        <a:buClrTx/>
                        <a:buSzPct val="80000"/>
                        <a:buFontTx/>
                        <a:buNone/>
                        <a:tabLst/>
                      </a:pPr>
                      <a:r>
                        <a:rPr kumimoji="0" lang="de-DE" sz="1800" b="0" i="0" u="none" strike="noStrike" cap="none" normalizeH="0" baseline="0" smtClean="0">
                          <a:ln>
                            <a:noFill/>
                          </a:ln>
                          <a:solidFill>
                            <a:schemeClr val="tx1"/>
                          </a:solidFill>
                          <a:effectLst/>
                          <a:latin typeface="Arial" charset="0"/>
                        </a:rPr>
                        <a:t> Medizin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0" marR="0" lvl="0" indent="0" algn="ctr" defTabSz="917575" rtl="0" eaLnBrk="1" fontAlgn="base" latinLnBrk="0" hangingPunct="1">
                        <a:lnSpc>
                          <a:spcPct val="90000"/>
                        </a:lnSpc>
                        <a:spcBef>
                          <a:spcPct val="50000"/>
                        </a:spcBef>
                        <a:spcAft>
                          <a:spcPct val="0"/>
                        </a:spcAft>
                        <a:buClrTx/>
                        <a:buSzPct val="80000"/>
                        <a:buFontTx/>
                        <a:buNone/>
                        <a:tabLst/>
                      </a:pPr>
                      <a:r>
                        <a:rPr kumimoji="0" lang="de-DE" sz="1800" b="1" i="0" u="none" strike="noStrike" cap="none" normalizeH="0" baseline="0" dirty="0" smtClean="0">
                          <a:ln>
                            <a:noFill/>
                          </a:ln>
                          <a:solidFill>
                            <a:schemeClr val="accent1"/>
                          </a:solidFill>
                          <a:effectLst/>
                          <a:latin typeface="Arial"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0" marR="0" lvl="0" indent="0" algn="ctr" defTabSz="917575" rtl="0" eaLnBrk="1" fontAlgn="base" latinLnBrk="0" hangingPunct="1">
                        <a:lnSpc>
                          <a:spcPct val="90000"/>
                        </a:lnSpc>
                        <a:spcBef>
                          <a:spcPct val="50000"/>
                        </a:spcBef>
                        <a:spcAft>
                          <a:spcPct val="0"/>
                        </a:spcAft>
                        <a:buClrTx/>
                        <a:buSzPct val="80000"/>
                        <a:buFontTx/>
                        <a:buNone/>
                        <a:tabLst/>
                      </a:pPr>
                      <a:r>
                        <a:rPr kumimoji="0" lang="de-DE" sz="1800" b="0" i="0" u="none" strike="noStrike" cap="none" normalizeH="0" baseline="0" dirty="0" smtClean="0">
                          <a:ln>
                            <a:noFill/>
                          </a:ln>
                          <a:solidFill>
                            <a:schemeClr val="tx1"/>
                          </a:solidFill>
                          <a:effectLst/>
                          <a:latin typeface="Arial" charset="0"/>
                        </a:rPr>
                        <a:t>(2,2)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r>
              <a:tr h="417554">
                <a:tc>
                  <a:txBody>
                    <a:bodyPr/>
                    <a:lstStyle/>
                    <a:p>
                      <a:pPr marL="0" marR="0" lvl="0" indent="0" algn="l" defTabSz="917575" rtl="0" eaLnBrk="1" fontAlgn="base" latinLnBrk="0" hangingPunct="1">
                        <a:lnSpc>
                          <a:spcPct val="90000"/>
                        </a:lnSpc>
                        <a:spcBef>
                          <a:spcPct val="50000"/>
                        </a:spcBef>
                        <a:spcAft>
                          <a:spcPct val="0"/>
                        </a:spcAft>
                        <a:buClrTx/>
                        <a:buSzPct val="80000"/>
                        <a:buFontTx/>
                        <a:buNone/>
                        <a:tabLst/>
                      </a:pPr>
                      <a:r>
                        <a:rPr kumimoji="0" lang="de-DE" sz="1800" b="0" i="0" u="none" strike="noStrike" cap="none" normalizeH="0" baseline="0" smtClean="0">
                          <a:ln>
                            <a:noFill/>
                          </a:ln>
                          <a:solidFill>
                            <a:schemeClr val="tx1"/>
                          </a:solidFill>
                          <a:effectLst/>
                          <a:latin typeface="Arial" charset="0"/>
                        </a:rPr>
                        <a:t> Pharmazie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D6"/>
                    </a:solidFill>
                  </a:tcPr>
                </a:tc>
                <a:tc>
                  <a:txBody>
                    <a:bodyPr/>
                    <a:lstStyle/>
                    <a:p>
                      <a:pPr marL="0" marR="0" lvl="0" indent="0" algn="ctr" defTabSz="917575" rtl="0" eaLnBrk="1" fontAlgn="base" latinLnBrk="0" hangingPunct="1">
                        <a:lnSpc>
                          <a:spcPct val="90000"/>
                        </a:lnSpc>
                        <a:spcBef>
                          <a:spcPct val="50000"/>
                        </a:spcBef>
                        <a:spcAft>
                          <a:spcPct val="0"/>
                        </a:spcAft>
                        <a:buClrTx/>
                        <a:buSzPct val="80000"/>
                        <a:buFontTx/>
                        <a:buNone/>
                        <a:tabLst/>
                      </a:pPr>
                      <a:r>
                        <a:rPr kumimoji="0" lang="de-DE" sz="1800" b="1" i="0" u="none" strike="noStrike" cap="none" normalizeH="0" baseline="0" smtClean="0">
                          <a:ln>
                            <a:noFill/>
                          </a:ln>
                          <a:solidFill>
                            <a:schemeClr val="accent1"/>
                          </a:solidFill>
                          <a:effectLst/>
                          <a:latin typeface="Arial"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D6"/>
                    </a:solidFill>
                  </a:tcPr>
                </a:tc>
                <a:tc>
                  <a:txBody>
                    <a:bodyPr/>
                    <a:lstStyle/>
                    <a:p>
                      <a:pPr marL="0" marR="0" lvl="0" indent="0" algn="ctr" defTabSz="917575" rtl="0" eaLnBrk="1" fontAlgn="base" latinLnBrk="0" hangingPunct="1">
                        <a:lnSpc>
                          <a:spcPct val="90000"/>
                        </a:lnSpc>
                        <a:spcBef>
                          <a:spcPct val="50000"/>
                        </a:spcBef>
                        <a:spcAft>
                          <a:spcPct val="0"/>
                        </a:spcAft>
                        <a:buClrTx/>
                        <a:buSzPct val="80000"/>
                        <a:buFontTx/>
                        <a:buNone/>
                        <a:tabLst/>
                      </a:pPr>
                      <a:r>
                        <a:rPr kumimoji="0" lang="de-DE" sz="1800" b="0" i="0" u="none" strike="noStrike" cap="none" normalizeH="0" baseline="0" dirty="0" smtClean="0">
                          <a:ln>
                            <a:noFill/>
                          </a:ln>
                          <a:solidFill>
                            <a:schemeClr val="tx1"/>
                          </a:solidFill>
                          <a:effectLst/>
                          <a:latin typeface="Arial" charset="0"/>
                        </a:rPr>
                        <a:t>(1,9)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D6"/>
                    </a:solidFill>
                  </a:tcPr>
                </a:tc>
              </a:tr>
              <a:tr h="458676">
                <a:tc>
                  <a:txBody>
                    <a:bodyPr/>
                    <a:lstStyle/>
                    <a:p>
                      <a:pPr marL="0" marR="0" lvl="0" indent="0" algn="l" defTabSz="917575" rtl="0" eaLnBrk="1" fontAlgn="base" latinLnBrk="0" hangingPunct="1">
                        <a:lnSpc>
                          <a:spcPct val="90000"/>
                        </a:lnSpc>
                        <a:spcBef>
                          <a:spcPct val="50000"/>
                        </a:spcBef>
                        <a:spcAft>
                          <a:spcPct val="0"/>
                        </a:spcAft>
                        <a:buClrTx/>
                        <a:buSzPct val="80000"/>
                        <a:buFontTx/>
                        <a:buNone/>
                        <a:tabLst/>
                      </a:pPr>
                      <a:r>
                        <a:rPr kumimoji="0" lang="de-DE" sz="1800" b="0" i="0" u="none" strike="noStrike" cap="none" normalizeH="0" baseline="0" dirty="0" smtClean="0">
                          <a:ln>
                            <a:noFill/>
                          </a:ln>
                          <a:solidFill>
                            <a:schemeClr val="tx1"/>
                          </a:solidFill>
                          <a:effectLst/>
                          <a:latin typeface="Arial" charset="0"/>
                        </a:rPr>
                        <a:t> Tiermedizin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D6"/>
                    </a:solidFill>
                  </a:tcPr>
                </a:tc>
                <a:tc>
                  <a:txBody>
                    <a:bodyPr/>
                    <a:lstStyle/>
                    <a:p>
                      <a:pPr marL="0" marR="0" lvl="0" indent="0" algn="ctr" defTabSz="917575" rtl="0" eaLnBrk="1" fontAlgn="base" latinLnBrk="0" hangingPunct="1">
                        <a:lnSpc>
                          <a:spcPct val="90000"/>
                        </a:lnSpc>
                        <a:spcBef>
                          <a:spcPct val="50000"/>
                        </a:spcBef>
                        <a:spcAft>
                          <a:spcPct val="0"/>
                        </a:spcAft>
                        <a:buClrTx/>
                        <a:buSzPct val="80000"/>
                        <a:buFontTx/>
                        <a:buNone/>
                        <a:tabLst/>
                      </a:pPr>
                      <a:r>
                        <a:rPr kumimoji="0" lang="de-DE" sz="1800" b="1" i="0" u="none" strike="noStrike" cap="none" normalizeH="0" baseline="0" dirty="0" smtClean="0">
                          <a:ln>
                            <a:noFill/>
                          </a:ln>
                          <a:solidFill>
                            <a:schemeClr val="accent1"/>
                          </a:solidFill>
                          <a:effectLst/>
                          <a:latin typeface="Arial"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D6"/>
                    </a:solidFill>
                  </a:tcPr>
                </a:tc>
                <a:tc>
                  <a:txBody>
                    <a:bodyPr/>
                    <a:lstStyle/>
                    <a:p>
                      <a:pPr marL="0" marR="0" lvl="0" indent="0" algn="ctr" defTabSz="917575" rtl="0" eaLnBrk="1" fontAlgn="base" latinLnBrk="0" hangingPunct="1">
                        <a:lnSpc>
                          <a:spcPct val="90000"/>
                        </a:lnSpc>
                        <a:spcBef>
                          <a:spcPct val="50000"/>
                        </a:spcBef>
                        <a:spcAft>
                          <a:spcPct val="0"/>
                        </a:spcAft>
                        <a:buClrTx/>
                        <a:buSzPct val="80000"/>
                        <a:buFontTx/>
                        <a:buNone/>
                        <a:tabLst/>
                      </a:pPr>
                      <a:r>
                        <a:rPr kumimoji="0" lang="de-DE" sz="1800" b="0" i="0" u="none" strike="noStrike" cap="none" normalizeH="0" baseline="0" dirty="0" smtClean="0">
                          <a:ln>
                            <a:noFill/>
                          </a:ln>
                          <a:solidFill>
                            <a:schemeClr val="tx1"/>
                          </a:solidFill>
                          <a:effectLst/>
                          <a:latin typeface="Arial" charset="0"/>
                        </a:rPr>
                        <a:t>(3,4)</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6D6"/>
                    </a:solidFill>
                  </a:tcPr>
                </a:tc>
              </a:tr>
              <a:tr h="414390">
                <a:tc>
                  <a:txBody>
                    <a:bodyPr/>
                    <a:lstStyle/>
                    <a:p>
                      <a:pPr marL="0" marR="0" lvl="0" indent="0" algn="l" defTabSz="917575" rtl="0" eaLnBrk="1" fontAlgn="base" latinLnBrk="0" hangingPunct="1">
                        <a:lnSpc>
                          <a:spcPct val="90000"/>
                        </a:lnSpc>
                        <a:spcBef>
                          <a:spcPct val="50000"/>
                        </a:spcBef>
                        <a:spcAft>
                          <a:spcPct val="0"/>
                        </a:spcAft>
                        <a:buClrTx/>
                        <a:buSzPct val="80000"/>
                        <a:buFontTx/>
                        <a:buNone/>
                        <a:tabLst/>
                      </a:pPr>
                      <a:r>
                        <a:rPr kumimoji="0" lang="de-DE" sz="1800" b="0" i="0" u="none" strike="noStrike" cap="none" normalizeH="0" baseline="0" smtClean="0">
                          <a:ln>
                            <a:noFill/>
                          </a:ln>
                          <a:solidFill>
                            <a:schemeClr val="tx1"/>
                          </a:solidFill>
                          <a:effectLst/>
                          <a:latin typeface="Arial" charset="0"/>
                        </a:rPr>
                        <a:t> Zahnmedizin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0" marR="0" lvl="0" indent="0" algn="ctr" defTabSz="917575" rtl="0" eaLnBrk="1" fontAlgn="base" latinLnBrk="0" hangingPunct="1">
                        <a:lnSpc>
                          <a:spcPct val="90000"/>
                        </a:lnSpc>
                        <a:spcBef>
                          <a:spcPct val="50000"/>
                        </a:spcBef>
                        <a:spcAft>
                          <a:spcPct val="0"/>
                        </a:spcAft>
                        <a:buClrTx/>
                        <a:buSzPct val="80000"/>
                        <a:buFontTx/>
                        <a:buNone/>
                        <a:tabLst/>
                      </a:pPr>
                      <a:r>
                        <a:rPr kumimoji="0" lang="de-DE" sz="1800" b="1" i="0" u="none" strike="noStrike" cap="none" normalizeH="0" baseline="0" dirty="0" smtClean="0">
                          <a:ln>
                            <a:noFill/>
                          </a:ln>
                          <a:solidFill>
                            <a:schemeClr val="accent1"/>
                          </a:solidFill>
                          <a:effectLst/>
                          <a:latin typeface="Arial"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0" marR="0" lvl="0" indent="0" algn="ctr" defTabSz="917575" rtl="0" eaLnBrk="1" fontAlgn="base" latinLnBrk="0" hangingPunct="1">
                        <a:lnSpc>
                          <a:spcPct val="90000"/>
                        </a:lnSpc>
                        <a:spcBef>
                          <a:spcPct val="50000"/>
                        </a:spcBef>
                        <a:spcAft>
                          <a:spcPct val="0"/>
                        </a:spcAft>
                        <a:buClrTx/>
                        <a:buSzPct val="80000"/>
                        <a:buFontTx/>
                        <a:buNone/>
                        <a:tabLst/>
                      </a:pPr>
                      <a:r>
                        <a:rPr kumimoji="0" lang="de-DE" sz="1800" b="0" i="0" u="none" strike="noStrike" cap="none" normalizeH="0" baseline="0" dirty="0" smtClean="0">
                          <a:ln>
                            <a:noFill/>
                          </a:ln>
                          <a:solidFill>
                            <a:schemeClr val="tx1"/>
                          </a:solidFill>
                          <a:effectLst/>
                          <a:latin typeface="Arial" charset="0"/>
                        </a:rPr>
                        <a:t>(3,3)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5C5C5"/>
                    </a:solidFill>
                  </a:tcPr>
                </a:tc>
              </a:tr>
            </a:tbl>
          </a:graphicData>
        </a:graphic>
      </p:graphicFrame>
      <p:graphicFrame>
        <p:nvGraphicFramePr>
          <p:cNvPr id="7" name="Inhaltsplatzhalter 4"/>
          <p:cNvGraphicFramePr>
            <a:graphicFrameLocks/>
          </p:cNvGraphicFramePr>
          <p:nvPr/>
        </p:nvGraphicFramePr>
        <p:xfrm>
          <a:off x="7225932" y="1308702"/>
          <a:ext cx="1614140" cy="1778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p:cNvSpPr txBox="1"/>
          <p:nvPr/>
        </p:nvSpPr>
        <p:spPr>
          <a:xfrm>
            <a:off x="6228184" y="1916832"/>
            <a:ext cx="1584176" cy="307777"/>
          </a:xfrm>
          <a:prstGeom prst="rect">
            <a:avLst/>
          </a:prstGeom>
          <a:noFill/>
        </p:spPr>
        <p:txBody>
          <a:bodyPr wrap="square" rtlCol="0">
            <a:spAutoFit/>
          </a:bodyPr>
          <a:lstStyle/>
          <a:p>
            <a:pPr fontAlgn="base">
              <a:lnSpc>
                <a:spcPct val="90000"/>
              </a:lnSpc>
              <a:spcBef>
                <a:spcPct val="50000"/>
              </a:spcBef>
              <a:spcAft>
                <a:spcPct val="0"/>
              </a:spcAft>
            </a:pPr>
            <a:r>
              <a:rPr lang="de-DE" sz="1400" b="1" dirty="0" smtClean="0">
                <a:solidFill>
                  <a:srgbClr val="000000"/>
                </a:solidFill>
              </a:rPr>
              <a:t>20% Wartezeit</a:t>
            </a:r>
            <a:endParaRPr lang="de-DE" sz="1400" b="1" dirty="0">
              <a:solidFill>
                <a:srgbClr val="000000"/>
              </a:solidFill>
            </a:endParaRPr>
          </a:p>
        </p:txBody>
      </p:sp>
    </p:spTree>
    <p:extLst>
      <p:ext uri="{BB962C8B-B14F-4D97-AF65-F5344CB8AC3E}">
        <p14:creationId xmlns:p14="http://schemas.microsoft.com/office/powerpoint/2010/main" val="2089123145"/>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ußzeilenplatzhalter 3"/>
          <p:cNvSpPr>
            <a:spLocks noGrp="1"/>
          </p:cNvSpPr>
          <p:nvPr>
            <p:ph type="ftr" sz="quarter" idx="10"/>
          </p:nvPr>
        </p:nvSpPr>
        <p:spPr/>
        <p:txBody>
          <a:bodyPr/>
          <a:lstStyle/>
          <a:p>
            <a:r>
              <a:rPr lang="de-DE" smtClean="0">
                <a:solidFill>
                  <a:srgbClr val="000000"/>
                </a:solidFill>
              </a:rPr>
              <a:t>Markus Bremer, Dienstbesprechung Jobcenter, Fragen rund ums Studium</a:t>
            </a:r>
            <a:endParaRPr lang="de-DE">
              <a:solidFill>
                <a:srgbClr val="000000"/>
              </a:solidFill>
            </a:endParaRPr>
          </a:p>
        </p:txBody>
      </p:sp>
      <p:sp>
        <p:nvSpPr>
          <p:cNvPr id="477186" name="Rectangle 2"/>
          <p:cNvSpPr>
            <a:spLocks noGrp="1" noChangeArrowheads="1"/>
          </p:cNvSpPr>
          <p:nvPr>
            <p:ph type="title"/>
          </p:nvPr>
        </p:nvSpPr>
        <p:spPr>
          <a:xfrm>
            <a:off x="512311" y="969299"/>
            <a:ext cx="8176314" cy="332399"/>
          </a:xfrm>
        </p:spPr>
        <p:txBody>
          <a:bodyPr/>
          <a:lstStyle/>
          <a:p>
            <a:pPr defTabSz="891245"/>
            <a:r>
              <a:rPr lang="de-DE" dirty="0"/>
              <a:t>Zulassung und Termine</a:t>
            </a:r>
          </a:p>
        </p:txBody>
      </p:sp>
      <p:sp>
        <p:nvSpPr>
          <p:cNvPr id="477187" name="Oval 3"/>
          <p:cNvSpPr>
            <a:spLocks noChangeArrowheads="1"/>
          </p:cNvSpPr>
          <p:nvPr/>
        </p:nvSpPr>
        <p:spPr bwMode="auto">
          <a:xfrm>
            <a:off x="4617556" y="2869099"/>
            <a:ext cx="2400241" cy="901536"/>
          </a:xfrm>
          <a:prstGeom prst="ellipse">
            <a:avLst/>
          </a:prstGeom>
          <a:solidFill>
            <a:srgbClr val="FF0000">
              <a:alpha val="36000"/>
            </a:srgbClr>
          </a:solidFill>
          <a:ln w="9525">
            <a:solidFill>
              <a:schemeClr val="tx1"/>
            </a:solidFill>
            <a:round/>
            <a:headEnd/>
            <a:tailEnd/>
          </a:ln>
          <a:effectLst/>
        </p:spPr>
        <p:txBody>
          <a:bodyPr wrap="none" lIns="91021" tIns="45512" rIns="91021" bIns="45512" anchor="ctr"/>
          <a:lstStyle/>
          <a:p>
            <a:endParaRPr lang="de-DE">
              <a:solidFill>
                <a:srgbClr val="000000"/>
              </a:solidFill>
            </a:endParaRPr>
          </a:p>
        </p:txBody>
      </p:sp>
      <p:sp>
        <p:nvSpPr>
          <p:cNvPr id="477188" name="Rectangle 4"/>
          <p:cNvSpPr>
            <a:spLocks noChangeArrowheads="1"/>
          </p:cNvSpPr>
          <p:nvPr/>
        </p:nvSpPr>
        <p:spPr bwMode="auto">
          <a:xfrm>
            <a:off x="4742469" y="2054560"/>
            <a:ext cx="2147251" cy="681687"/>
          </a:xfrm>
          <a:prstGeom prst="rect">
            <a:avLst/>
          </a:prstGeom>
          <a:solidFill>
            <a:srgbClr val="700013"/>
          </a:solidFill>
          <a:ln w="9525">
            <a:solidFill>
              <a:schemeClr val="tx1"/>
            </a:solidFill>
            <a:miter lim="800000"/>
            <a:headEnd/>
            <a:tailEnd/>
          </a:ln>
          <a:effectLst/>
        </p:spPr>
        <p:txBody>
          <a:bodyPr wrap="none" lIns="91021" tIns="45512" rIns="91021" bIns="45512" anchor="ctr"/>
          <a:lstStyle/>
          <a:p>
            <a:endParaRPr lang="de-DE">
              <a:solidFill>
                <a:srgbClr val="000000"/>
              </a:solidFill>
            </a:endParaRPr>
          </a:p>
        </p:txBody>
      </p:sp>
      <p:sp>
        <p:nvSpPr>
          <p:cNvPr id="477189" name="Rectangle 5"/>
          <p:cNvSpPr>
            <a:spLocks noChangeArrowheads="1"/>
          </p:cNvSpPr>
          <p:nvPr/>
        </p:nvSpPr>
        <p:spPr bwMode="auto">
          <a:xfrm>
            <a:off x="2057615" y="3960432"/>
            <a:ext cx="2400241" cy="675362"/>
          </a:xfrm>
          <a:prstGeom prst="rect">
            <a:avLst/>
          </a:prstGeom>
          <a:solidFill>
            <a:srgbClr val="FF0000"/>
          </a:solidFill>
          <a:ln w="9525">
            <a:solidFill>
              <a:schemeClr val="tx1"/>
            </a:solidFill>
            <a:miter lim="800000"/>
            <a:headEnd/>
            <a:tailEnd/>
          </a:ln>
          <a:effectLst/>
        </p:spPr>
        <p:txBody>
          <a:bodyPr wrap="none" lIns="91021" tIns="45512" rIns="91021" bIns="45512" anchor="ctr"/>
          <a:lstStyle/>
          <a:p>
            <a:endParaRPr lang="de-DE">
              <a:solidFill>
                <a:srgbClr val="000000"/>
              </a:solidFill>
            </a:endParaRPr>
          </a:p>
        </p:txBody>
      </p:sp>
      <p:sp>
        <p:nvSpPr>
          <p:cNvPr id="477190" name="Text Box 6"/>
          <p:cNvSpPr txBox="1">
            <a:spLocks noChangeArrowheads="1"/>
          </p:cNvSpPr>
          <p:nvPr/>
        </p:nvSpPr>
        <p:spPr bwMode="auto">
          <a:xfrm>
            <a:off x="4914935" y="2073533"/>
            <a:ext cx="1808632" cy="588839"/>
          </a:xfrm>
          <a:prstGeom prst="rect">
            <a:avLst/>
          </a:prstGeom>
          <a:noFill/>
          <a:ln w="9525">
            <a:noFill/>
            <a:miter lim="800000"/>
            <a:headEnd/>
            <a:tailEnd/>
          </a:ln>
          <a:effectLst/>
        </p:spPr>
        <p:txBody>
          <a:bodyPr wrap="none" lIns="95404" tIns="47696" rIns="95404" bIns="47696">
            <a:spAutoFit/>
          </a:bodyPr>
          <a:lstStyle/>
          <a:p>
            <a:pPr algn="ctr" defTabSz="954452" eaLnBrk="0" hangingPunct="0">
              <a:spcBef>
                <a:spcPct val="0"/>
              </a:spcBef>
            </a:pPr>
            <a:r>
              <a:rPr lang="de-DE" sz="1600" b="1" dirty="0">
                <a:solidFill>
                  <a:srgbClr val="FFFFFF"/>
                </a:solidFill>
              </a:rPr>
              <a:t>Universität/</a:t>
            </a:r>
          </a:p>
          <a:p>
            <a:pPr algn="ctr" defTabSz="954452" eaLnBrk="0" hangingPunct="0">
              <a:spcBef>
                <a:spcPct val="0"/>
              </a:spcBef>
            </a:pPr>
            <a:r>
              <a:rPr lang="de-DE" sz="1600" b="1" dirty="0">
                <a:solidFill>
                  <a:srgbClr val="FFFFFF"/>
                </a:solidFill>
              </a:rPr>
              <a:t>Fachhochschule</a:t>
            </a:r>
          </a:p>
        </p:txBody>
      </p:sp>
      <p:sp>
        <p:nvSpPr>
          <p:cNvPr id="477191" name="Text Box 7"/>
          <p:cNvSpPr txBox="1">
            <a:spLocks noChangeArrowheads="1"/>
          </p:cNvSpPr>
          <p:nvPr/>
        </p:nvSpPr>
        <p:spPr bwMode="auto">
          <a:xfrm>
            <a:off x="4957627" y="3011447"/>
            <a:ext cx="1808632" cy="650394"/>
          </a:xfrm>
          <a:prstGeom prst="rect">
            <a:avLst/>
          </a:prstGeom>
          <a:noFill/>
          <a:ln w="9525">
            <a:noFill/>
            <a:miter lim="800000"/>
            <a:headEnd/>
            <a:tailEnd/>
          </a:ln>
          <a:effectLst/>
        </p:spPr>
        <p:txBody>
          <a:bodyPr wrap="none" lIns="95404" tIns="47696" rIns="95404" bIns="47696">
            <a:spAutoFit/>
          </a:bodyPr>
          <a:lstStyle/>
          <a:p>
            <a:pPr algn="ctr" defTabSz="954452" eaLnBrk="0" hangingPunct="0">
              <a:spcBef>
                <a:spcPct val="0"/>
              </a:spcBef>
            </a:pPr>
            <a:r>
              <a:rPr lang="de-DE" dirty="0">
                <a:solidFill>
                  <a:srgbClr val="000000"/>
                </a:solidFill>
              </a:rPr>
              <a:t>Immatrikulation</a:t>
            </a:r>
          </a:p>
          <a:p>
            <a:pPr algn="ctr" defTabSz="954452" eaLnBrk="0" hangingPunct="0">
              <a:spcBef>
                <a:spcPct val="0"/>
              </a:spcBef>
            </a:pPr>
            <a:r>
              <a:rPr lang="de-DE" dirty="0">
                <a:solidFill>
                  <a:srgbClr val="000000"/>
                </a:solidFill>
              </a:rPr>
              <a:t>(Einschreibung)</a:t>
            </a:r>
          </a:p>
        </p:txBody>
      </p:sp>
      <p:sp>
        <p:nvSpPr>
          <p:cNvPr id="477192" name="Text Box 8"/>
          <p:cNvSpPr txBox="1">
            <a:spLocks noChangeArrowheads="1"/>
          </p:cNvSpPr>
          <p:nvPr/>
        </p:nvSpPr>
        <p:spPr bwMode="auto">
          <a:xfrm>
            <a:off x="2144574" y="3960432"/>
            <a:ext cx="2090760" cy="650394"/>
          </a:xfrm>
          <a:prstGeom prst="rect">
            <a:avLst/>
          </a:prstGeom>
          <a:noFill/>
          <a:ln w="9525">
            <a:noFill/>
            <a:miter lim="800000"/>
            <a:headEnd/>
            <a:tailEnd/>
          </a:ln>
          <a:effectLst/>
        </p:spPr>
        <p:txBody>
          <a:bodyPr wrap="none" lIns="95404" tIns="47696" rIns="95404" bIns="47696">
            <a:spAutoFit/>
          </a:bodyPr>
          <a:lstStyle/>
          <a:p>
            <a:pPr defTabSz="954452" eaLnBrk="0" hangingPunct="0">
              <a:spcBef>
                <a:spcPct val="0"/>
              </a:spcBef>
            </a:pPr>
            <a:r>
              <a:rPr lang="de-DE" dirty="0">
                <a:solidFill>
                  <a:srgbClr val="FFFFFF"/>
                </a:solidFill>
              </a:rPr>
              <a:t>Hochschulinternes</a:t>
            </a:r>
          </a:p>
          <a:p>
            <a:pPr defTabSz="954452" eaLnBrk="0" hangingPunct="0">
              <a:spcBef>
                <a:spcPct val="0"/>
              </a:spcBef>
            </a:pPr>
            <a:r>
              <a:rPr lang="de-DE" dirty="0">
                <a:solidFill>
                  <a:srgbClr val="FFFFFF"/>
                </a:solidFill>
              </a:rPr>
              <a:t>Auswahlverfahren</a:t>
            </a:r>
          </a:p>
        </p:txBody>
      </p:sp>
      <p:sp>
        <p:nvSpPr>
          <p:cNvPr id="477193" name="Line 9"/>
          <p:cNvSpPr>
            <a:spLocks noChangeShapeType="1"/>
          </p:cNvSpPr>
          <p:nvPr/>
        </p:nvSpPr>
        <p:spPr bwMode="auto">
          <a:xfrm flipV="1">
            <a:off x="1902965" y="2013437"/>
            <a:ext cx="4744" cy="4148647"/>
          </a:xfrm>
          <a:prstGeom prst="line">
            <a:avLst/>
          </a:prstGeom>
          <a:noFill/>
          <a:ln w="9525">
            <a:solidFill>
              <a:schemeClr val="tx1"/>
            </a:solidFill>
            <a:round/>
            <a:headEnd/>
            <a:tailEnd type="triangle" w="med" len="med"/>
          </a:ln>
          <a:effectLst/>
        </p:spPr>
        <p:txBody>
          <a:bodyPr lIns="91021" tIns="45512" rIns="91021" bIns="45512"/>
          <a:lstStyle/>
          <a:p>
            <a:endParaRPr lang="de-DE">
              <a:solidFill>
                <a:srgbClr val="000000"/>
              </a:solidFill>
            </a:endParaRPr>
          </a:p>
        </p:txBody>
      </p:sp>
      <p:sp>
        <p:nvSpPr>
          <p:cNvPr id="477194" name="Rectangle 10"/>
          <p:cNvSpPr>
            <a:spLocks noChangeArrowheads="1"/>
          </p:cNvSpPr>
          <p:nvPr/>
        </p:nvSpPr>
        <p:spPr bwMode="auto">
          <a:xfrm>
            <a:off x="4976485" y="5648051"/>
            <a:ext cx="1611229" cy="514033"/>
          </a:xfrm>
          <a:prstGeom prst="rect">
            <a:avLst/>
          </a:prstGeom>
          <a:solidFill>
            <a:srgbClr val="000000"/>
          </a:solidFill>
          <a:ln w="9525">
            <a:solidFill>
              <a:schemeClr val="tx1"/>
            </a:solidFill>
            <a:miter lim="800000"/>
            <a:headEnd/>
            <a:tailEnd/>
          </a:ln>
          <a:effectLst/>
        </p:spPr>
        <p:txBody>
          <a:bodyPr wrap="none" lIns="95404" tIns="47696" rIns="95404" bIns="47696" anchor="ctr"/>
          <a:lstStyle/>
          <a:p>
            <a:pPr algn="ctr" defTabSz="954452" eaLnBrk="0" hangingPunct="0">
              <a:spcBef>
                <a:spcPct val="0"/>
              </a:spcBef>
            </a:pPr>
            <a:r>
              <a:rPr lang="de-DE" sz="2400" b="1" dirty="0" smtClean="0">
                <a:solidFill>
                  <a:srgbClr val="FFFFFF"/>
                </a:solidFill>
              </a:rPr>
              <a:t>Abitur</a:t>
            </a:r>
            <a:endParaRPr lang="de-DE" sz="2400" b="1" dirty="0">
              <a:solidFill>
                <a:srgbClr val="FFFFFF"/>
              </a:solidFill>
            </a:endParaRPr>
          </a:p>
        </p:txBody>
      </p:sp>
      <p:sp>
        <p:nvSpPr>
          <p:cNvPr id="477196" name="Line 12"/>
          <p:cNvSpPr>
            <a:spLocks noChangeShapeType="1"/>
          </p:cNvSpPr>
          <p:nvPr/>
        </p:nvSpPr>
        <p:spPr bwMode="auto">
          <a:xfrm flipV="1">
            <a:off x="5866687" y="3789621"/>
            <a:ext cx="0" cy="1833124"/>
          </a:xfrm>
          <a:prstGeom prst="line">
            <a:avLst/>
          </a:prstGeom>
          <a:noFill/>
          <a:ln w="9525">
            <a:solidFill>
              <a:schemeClr val="tx1"/>
            </a:solidFill>
            <a:round/>
            <a:headEnd/>
            <a:tailEnd type="triangle" w="med" len="med"/>
          </a:ln>
          <a:effectLst/>
        </p:spPr>
        <p:txBody>
          <a:bodyPr lIns="91021" tIns="45512" rIns="91021" bIns="45512"/>
          <a:lstStyle/>
          <a:p>
            <a:endParaRPr lang="de-DE">
              <a:solidFill>
                <a:srgbClr val="000000"/>
              </a:solidFill>
            </a:endParaRPr>
          </a:p>
        </p:txBody>
      </p:sp>
      <p:sp>
        <p:nvSpPr>
          <p:cNvPr id="477197" name="Line 13"/>
          <p:cNvSpPr>
            <a:spLocks noChangeShapeType="1"/>
          </p:cNvSpPr>
          <p:nvPr/>
        </p:nvSpPr>
        <p:spPr bwMode="auto">
          <a:xfrm flipH="1" flipV="1">
            <a:off x="3099611" y="4665844"/>
            <a:ext cx="2768656" cy="956894"/>
          </a:xfrm>
          <a:prstGeom prst="line">
            <a:avLst/>
          </a:prstGeom>
          <a:noFill/>
          <a:ln w="9525">
            <a:solidFill>
              <a:schemeClr val="tx1"/>
            </a:solidFill>
            <a:round/>
            <a:headEnd/>
            <a:tailEnd type="triangle" w="med" len="med"/>
          </a:ln>
          <a:effectLst/>
        </p:spPr>
        <p:txBody>
          <a:bodyPr lIns="91021" tIns="45512" rIns="91021" bIns="45512"/>
          <a:lstStyle/>
          <a:p>
            <a:endParaRPr lang="de-DE">
              <a:solidFill>
                <a:srgbClr val="000000"/>
              </a:solidFill>
            </a:endParaRPr>
          </a:p>
        </p:txBody>
      </p:sp>
      <p:sp>
        <p:nvSpPr>
          <p:cNvPr id="477198" name="Line 14"/>
          <p:cNvSpPr>
            <a:spLocks noChangeShapeType="1"/>
          </p:cNvSpPr>
          <p:nvPr/>
        </p:nvSpPr>
        <p:spPr bwMode="auto">
          <a:xfrm flipV="1">
            <a:off x="5863526" y="4521915"/>
            <a:ext cx="2472975" cy="1100823"/>
          </a:xfrm>
          <a:prstGeom prst="line">
            <a:avLst/>
          </a:prstGeom>
          <a:noFill/>
          <a:ln w="9525">
            <a:solidFill>
              <a:schemeClr val="tx1"/>
            </a:solidFill>
            <a:prstDash val="solid"/>
            <a:round/>
            <a:headEnd/>
            <a:tailEnd type="triangle" w="med" len="med"/>
          </a:ln>
          <a:effectLst/>
        </p:spPr>
        <p:txBody>
          <a:bodyPr lIns="91021" tIns="45512" rIns="91021" bIns="45512"/>
          <a:lstStyle/>
          <a:p>
            <a:endParaRPr lang="de-DE">
              <a:solidFill>
                <a:srgbClr val="000000"/>
              </a:solidFill>
            </a:endParaRPr>
          </a:p>
        </p:txBody>
      </p:sp>
      <p:sp>
        <p:nvSpPr>
          <p:cNvPr id="477199" name="Line 15"/>
          <p:cNvSpPr>
            <a:spLocks noChangeShapeType="1"/>
          </p:cNvSpPr>
          <p:nvPr/>
        </p:nvSpPr>
        <p:spPr bwMode="auto">
          <a:xfrm flipV="1">
            <a:off x="3328883" y="3357833"/>
            <a:ext cx="1282342" cy="525105"/>
          </a:xfrm>
          <a:prstGeom prst="line">
            <a:avLst/>
          </a:prstGeom>
          <a:noFill/>
          <a:ln w="9525">
            <a:solidFill>
              <a:schemeClr val="tx1"/>
            </a:solidFill>
            <a:round/>
            <a:headEnd/>
            <a:tailEnd type="triangle" w="med" len="med"/>
          </a:ln>
          <a:effectLst/>
        </p:spPr>
        <p:txBody>
          <a:bodyPr lIns="91021" tIns="45512" rIns="91021" bIns="45512"/>
          <a:lstStyle/>
          <a:p>
            <a:endParaRPr lang="de-DE">
              <a:solidFill>
                <a:srgbClr val="000000"/>
              </a:solidFill>
            </a:endParaRPr>
          </a:p>
        </p:txBody>
      </p:sp>
      <p:sp>
        <p:nvSpPr>
          <p:cNvPr id="477200" name="Line 16"/>
          <p:cNvSpPr>
            <a:spLocks noChangeShapeType="1"/>
          </p:cNvSpPr>
          <p:nvPr/>
        </p:nvSpPr>
        <p:spPr bwMode="auto">
          <a:xfrm flipH="1" flipV="1">
            <a:off x="7027278" y="3357827"/>
            <a:ext cx="1121060" cy="526686"/>
          </a:xfrm>
          <a:prstGeom prst="line">
            <a:avLst/>
          </a:prstGeom>
          <a:noFill/>
          <a:ln w="9525">
            <a:solidFill>
              <a:schemeClr val="tx1"/>
            </a:solidFill>
            <a:prstDash val="solid"/>
            <a:round/>
            <a:headEnd/>
            <a:tailEnd type="triangle" w="med" len="med"/>
          </a:ln>
          <a:effectLst/>
        </p:spPr>
        <p:txBody>
          <a:bodyPr lIns="91021" tIns="45512" rIns="91021" bIns="45512"/>
          <a:lstStyle/>
          <a:p>
            <a:endParaRPr lang="de-DE">
              <a:solidFill>
                <a:srgbClr val="000000"/>
              </a:solidFill>
            </a:endParaRPr>
          </a:p>
        </p:txBody>
      </p:sp>
      <p:sp>
        <p:nvSpPr>
          <p:cNvPr id="477201" name="Line 17"/>
          <p:cNvSpPr>
            <a:spLocks noChangeShapeType="1"/>
          </p:cNvSpPr>
          <p:nvPr/>
        </p:nvSpPr>
        <p:spPr bwMode="auto">
          <a:xfrm flipV="1">
            <a:off x="5866687" y="2774200"/>
            <a:ext cx="0" cy="75919"/>
          </a:xfrm>
          <a:prstGeom prst="line">
            <a:avLst/>
          </a:prstGeom>
          <a:noFill/>
          <a:ln w="9525">
            <a:solidFill>
              <a:schemeClr val="tx1"/>
            </a:solidFill>
            <a:round/>
            <a:headEnd/>
            <a:tailEnd type="triangle" w="med" len="med"/>
          </a:ln>
          <a:effectLst/>
        </p:spPr>
        <p:txBody>
          <a:bodyPr lIns="91021" tIns="45512" rIns="91021" bIns="45512"/>
          <a:lstStyle/>
          <a:p>
            <a:endParaRPr lang="de-DE">
              <a:solidFill>
                <a:srgbClr val="000000"/>
              </a:solidFill>
            </a:endParaRPr>
          </a:p>
        </p:txBody>
      </p:sp>
      <p:sp>
        <p:nvSpPr>
          <p:cNvPr id="477202" name="Text Box 18"/>
          <p:cNvSpPr txBox="1">
            <a:spLocks noChangeArrowheads="1"/>
          </p:cNvSpPr>
          <p:nvPr/>
        </p:nvSpPr>
        <p:spPr bwMode="auto">
          <a:xfrm>
            <a:off x="611565" y="5723969"/>
            <a:ext cx="1405675" cy="278786"/>
          </a:xfrm>
          <a:prstGeom prst="rect">
            <a:avLst/>
          </a:prstGeom>
          <a:noFill/>
          <a:ln w="9525" algn="ctr">
            <a:noFill/>
            <a:miter lim="800000"/>
            <a:headEnd/>
            <a:tailEnd/>
          </a:ln>
          <a:effectLst/>
        </p:spPr>
        <p:txBody>
          <a:bodyPr lIns="93146" tIns="46575" rIns="93146" bIns="46575">
            <a:spAutoFit/>
          </a:bodyPr>
          <a:lstStyle/>
          <a:p>
            <a:pPr marL="311303" indent="-311303" defTabSz="930749" eaLnBrk="0" hangingPunct="0">
              <a:buClr>
                <a:srgbClr val="E2001A"/>
              </a:buClr>
            </a:pPr>
            <a:r>
              <a:rPr lang="de-DE" sz="1200" b="1" dirty="0">
                <a:solidFill>
                  <a:srgbClr val="000000"/>
                </a:solidFill>
              </a:rPr>
              <a:t>Juni </a:t>
            </a:r>
            <a:r>
              <a:rPr lang="de-DE" sz="1200" b="1" dirty="0" smtClean="0">
                <a:solidFill>
                  <a:srgbClr val="000000"/>
                </a:solidFill>
              </a:rPr>
              <a:t>2014</a:t>
            </a:r>
            <a:endParaRPr lang="de-DE" sz="1200" b="1" dirty="0">
              <a:solidFill>
                <a:srgbClr val="000000"/>
              </a:solidFill>
            </a:endParaRPr>
          </a:p>
        </p:txBody>
      </p:sp>
      <p:sp>
        <p:nvSpPr>
          <p:cNvPr id="477203" name="Text Box 19"/>
          <p:cNvSpPr txBox="1">
            <a:spLocks noChangeArrowheads="1"/>
          </p:cNvSpPr>
          <p:nvPr/>
        </p:nvSpPr>
        <p:spPr bwMode="auto">
          <a:xfrm>
            <a:off x="127288" y="3901662"/>
            <a:ext cx="1780416" cy="463442"/>
          </a:xfrm>
          <a:prstGeom prst="rect">
            <a:avLst/>
          </a:prstGeom>
          <a:noFill/>
          <a:ln w="9525" algn="ctr">
            <a:noFill/>
            <a:miter lim="800000"/>
            <a:headEnd/>
            <a:tailEnd/>
          </a:ln>
          <a:effectLst/>
        </p:spPr>
        <p:txBody>
          <a:bodyPr lIns="93146" tIns="46575" rIns="93146" bIns="46575">
            <a:spAutoFit/>
          </a:bodyPr>
          <a:lstStyle/>
          <a:p>
            <a:pPr defTabSz="930749" eaLnBrk="0" hangingPunct="0">
              <a:buClr>
                <a:srgbClr val="E2001A"/>
              </a:buClr>
            </a:pPr>
            <a:r>
              <a:rPr lang="de-DE" sz="1200" b="1" dirty="0" smtClean="0">
                <a:solidFill>
                  <a:srgbClr val="000000"/>
                </a:solidFill>
              </a:rPr>
              <a:t>Bewerbungsschluss: i.d.R</a:t>
            </a:r>
            <a:r>
              <a:rPr lang="de-DE" sz="1200" b="1" dirty="0">
                <a:solidFill>
                  <a:srgbClr val="000000"/>
                </a:solidFill>
              </a:rPr>
              <a:t>. am </a:t>
            </a:r>
            <a:r>
              <a:rPr lang="de-DE" sz="1200" b="1" dirty="0" smtClean="0">
                <a:solidFill>
                  <a:srgbClr val="000000"/>
                </a:solidFill>
              </a:rPr>
              <a:t>15.07.2014</a:t>
            </a:r>
            <a:endParaRPr lang="de-DE" sz="1200" b="1" dirty="0">
              <a:solidFill>
                <a:srgbClr val="000000"/>
              </a:solidFill>
            </a:endParaRPr>
          </a:p>
        </p:txBody>
      </p:sp>
      <p:sp>
        <p:nvSpPr>
          <p:cNvPr id="477204" name="Text Box 20"/>
          <p:cNvSpPr txBox="1">
            <a:spLocks noChangeArrowheads="1"/>
          </p:cNvSpPr>
          <p:nvPr/>
        </p:nvSpPr>
        <p:spPr bwMode="auto">
          <a:xfrm>
            <a:off x="446949" y="3055737"/>
            <a:ext cx="1748792" cy="462088"/>
          </a:xfrm>
          <a:prstGeom prst="rect">
            <a:avLst/>
          </a:prstGeom>
          <a:noFill/>
          <a:ln w="9525" algn="ctr">
            <a:noFill/>
            <a:miter lim="800000"/>
            <a:headEnd/>
            <a:tailEnd/>
          </a:ln>
          <a:effectLst/>
        </p:spPr>
        <p:txBody>
          <a:bodyPr lIns="93146" tIns="46575" rIns="93146" bIns="46575">
            <a:spAutoFit/>
          </a:bodyPr>
          <a:lstStyle/>
          <a:p>
            <a:pPr defTabSz="930749" eaLnBrk="0" hangingPunct="0">
              <a:buClr>
                <a:srgbClr val="E2001A"/>
              </a:buClr>
            </a:pPr>
            <a:r>
              <a:rPr lang="de-DE" sz="1200" b="1" dirty="0" smtClean="0">
                <a:solidFill>
                  <a:srgbClr val="000000"/>
                </a:solidFill>
              </a:rPr>
              <a:t>August / </a:t>
            </a:r>
          </a:p>
          <a:p>
            <a:pPr defTabSz="930749" eaLnBrk="0" hangingPunct="0">
              <a:buClr>
                <a:srgbClr val="E2001A"/>
              </a:buClr>
            </a:pPr>
            <a:r>
              <a:rPr lang="de-DE" sz="1200" b="1" dirty="0" smtClean="0">
                <a:solidFill>
                  <a:srgbClr val="000000"/>
                </a:solidFill>
              </a:rPr>
              <a:t>September 2014</a:t>
            </a:r>
            <a:endParaRPr lang="de-DE" sz="1200" b="1" dirty="0">
              <a:solidFill>
                <a:srgbClr val="000000"/>
              </a:solidFill>
            </a:endParaRPr>
          </a:p>
        </p:txBody>
      </p:sp>
      <p:sp>
        <p:nvSpPr>
          <p:cNvPr id="477205" name="Text Box 21"/>
          <p:cNvSpPr txBox="1">
            <a:spLocks noChangeArrowheads="1"/>
          </p:cNvSpPr>
          <p:nvPr/>
        </p:nvSpPr>
        <p:spPr bwMode="auto">
          <a:xfrm>
            <a:off x="503012" y="2098846"/>
            <a:ext cx="1620716" cy="525007"/>
          </a:xfrm>
          <a:prstGeom prst="rect">
            <a:avLst/>
          </a:prstGeom>
          <a:noFill/>
          <a:ln w="9525" algn="ctr">
            <a:noFill/>
            <a:miter lim="800000"/>
            <a:headEnd/>
            <a:tailEnd/>
          </a:ln>
          <a:effectLst/>
        </p:spPr>
        <p:txBody>
          <a:bodyPr lIns="93146" tIns="46575" rIns="93146" bIns="46575">
            <a:spAutoFit/>
          </a:bodyPr>
          <a:lstStyle/>
          <a:p>
            <a:pPr defTabSz="930749" eaLnBrk="0" hangingPunct="0">
              <a:buClr>
                <a:srgbClr val="E2001A"/>
              </a:buClr>
            </a:pPr>
            <a:r>
              <a:rPr lang="de-DE" sz="1200" b="1" dirty="0">
                <a:solidFill>
                  <a:srgbClr val="000000"/>
                </a:solidFill>
              </a:rPr>
              <a:t>Studienbeginn:</a:t>
            </a:r>
            <a:br>
              <a:rPr lang="de-DE" sz="1200" b="1" dirty="0">
                <a:solidFill>
                  <a:srgbClr val="000000"/>
                </a:solidFill>
              </a:rPr>
            </a:br>
            <a:r>
              <a:rPr lang="de-DE" sz="1200" b="1" dirty="0">
                <a:solidFill>
                  <a:srgbClr val="000000"/>
                </a:solidFill>
              </a:rPr>
              <a:t>Oktober </a:t>
            </a:r>
            <a:r>
              <a:rPr lang="de-DE" sz="1200" b="1" dirty="0" smtClean="0">
                <a:solidFill>
                  <a:srgbClr val="000000"/>
                </a:solidFill>
              </a:rPr>
              <a:t>2014</a:t>
            </a:r>
            <a:r>
              <a:rPr lang="de-DE" sz="1600" b="1" dirty="0" smtClean="0">
                <a:solidFill>
                  <a:srgbClr val="000000"/>
                </a:solidFill>
              </a:rPr>
              <a:t>         </a:t>
            </a:r>
            <a:endParaRPr lang="de-DE" sz="1600" b="1" dirty="0">
              <a:solidFill>
                <a:srgbClr val="000000"/>
              </a:solidFill>
            </a:endParaRPr>
          </a:p>
        </p:txBody>
      </p:sp>
      <p:pic>
        <p:nvPicPr>
          <p:cNvPr id="23" name="Picture 2" descr="http://www.hochschulstart.de/fileadmin/templates/main/img/logo.gif">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2360" y="3933056"/>
            <a:ext cx="1090810" cy="405159"/>
          </a:xfrm>
          <a:prstGeom prst="rect">
            <a:avLst/>
          </a:prstGeom>
          <a:noFill/>
        </p:spPr>
      </p:pic>
    </p:spTree>
    <p:extLst>
      <p:ext uri="{BB962C8B-B14F-4D97-AF65-F5344CB8AC3E}">
        <p14:creationId xmlns:p14="http://schemas.microsoft.com/office/powerpoint/2010/main" val="154349982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7197"/>
                                        </p:tgtEl>
                                        <p:attrNameLst>
                                          <p:attrName>style.visibility</p:attrName>
                                        </p:attrNameLst>
                                      </p:cBhvr>
                                      <p:to>
                                        <p:strVal val="visible"/>
                                      </p:to>
                                    </p:set>
                                    <p:animEffect transition="in" filter="blinds(horizontal)">
                                      <p:cBhvr>
                                        <p:cTn id="7" dur="500"/>
                                        <p:tgtEl>
                                          <p:spTgt spid="47719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7192"/>
                                        </p:tgtEl>
                                        <p:attrNameLst>
                                          <p:attrName>style.visibility</p:attrName>
                                        </p:attrNameLst>
                                      </p:cBhvr>
                                      <p:to>
                                        <p:strVal val="visible"/>
                                      </p:to>
                                    </p:set>
                                    <p:animEffect transition="in" filter="blinds(horizontal)">
                                      <p:cBhvr>
                                        <p:cTn id="10" dur="500"/>
                                        <p:tgtEl>
                                          <p:spTgt spid="47719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77199"/>
                                        </p:tgtEl>
                                        <p:attrNameLst>
                                          <p:attrName>style.visibility</p:attrName>
                                        </p:attrNameLst>
                                      </p:cBhvr>
                                      <p:to>
                                        <p:strVal val="visible"/>
                                      </p:to>
                                    </p:set>
                                    <p:animEffect transition="in" filter="blinds(horizontal)">
                                      <p:cBhvr>
                                        <p:cTn id="13" dur="500"/>
                                        <p:tgtEl>
                                          <p:spTgt spid="47719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77189"/>
                                        </p:tgtEl>
                                        <p:attrNameLst>
                                          <p:attrName>style.visibility</p:attrName>
                                        </p:attrNameLst>
                                      </p:cBhvr>
                                      <p:to>
                                        <p:strVal val="visible"/>
                                      </p:to>
                                    </p:set>
                                    <p:animEffect transition="in" filter="blinds(horizontal)">
                                      <p:cBhvr>
                                        <p:cTn id="16" dur="500"/>
                                        <p:tgtEl>
                                          <p:spTgt spid="47718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77203"/>
                                        </p:tgtEl>
                                        <p:attrNameLst>
                                          <p:attrName>style.visibility</p:attrName>
                                        </p:attrNameLst>
                                      </p:cBhvr>
                                      <p:to>
                                        <p:strVal val="visible"/>
                                      </p:to>
                                    </p:set>
                                    <p:animEffect transition="in" filter="blinds(horizontal)">
                                      <p:cBhvr>
                                        <p:cTn id="19" dur="500"/>
                                        <p:tgtEl>
                                          <p:spTgt spid="477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9" grpId="0" animBg="1"/>
      <p:bldP spid="477192" grpId="0"/>
      <p:bldP spid="477197" grpId="0" animBg="1"/>
      <p:bldP spid="477199" grpId="0" animBg="1"/>
      <p:bldP spid="4772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4"/>
          <p:cNvSpPr>
            <a:spLocks noGrp="1" noChangeArrowheads="1"/>
          </p:cNvSpPr>
          <p:nvPr>
            <p:ph type="title"/>
          </p:nvPr>
        </p:nvSpPr>
        <p:spPr>
          <a:xfrm>
            <a:off x="490168" y="969548"/>
            <a:ext cx="7689309" cy="332145"/>
          </a:xfrm>
        </p:spPr>
        <p:txBody>
          <a:bodyPr/>
          <a:lstStyle/>
          <a:p>
            <a:pPr eaLnBrk="1" hangingPunct="1"/>
            <a:r>
              <a:rPr lang="de-DE" smtClean="0"/>
              <a:t>Auswahl nach Qualifikation und Wartezeit</a:t>
            </a:r>
          </a:p>
        </p:txBody>
      </p:sp>
      <p:sp>
        <p:nvSpPr>
          <p:cNvPr id="89093" name="Text Box 5"/>
          <p:cNvSpPr txBox="1">
            <a:spLocks noChangeArrowheads="1"/>
          </p:cNvSpPr>
          <p:nvPr/>
        </p:nvSpPr>
        <p:spPr bwMode="auto">
          <a:xfrm>
            <a:off x="1187472" y="3212315"/>
            <a:ext cx="1152684" cy="3302469"/>
          </a:xfrm>
          <a:prstGeom prst="rect">
            <a:avLst/>
          </a:prstGeom>
          <a:solidFill>
            <a:srgbClr val="FF0000"/>
          </a:solidFill>
          <a:ln w="9525">
            <a:solidFill>
              <a:srgbClr val="000000"/>
            </a:solidFill>
            <a:miter lim="800000"/>
            <a:headEnd/>
            <a:tailEnd/>
          </a:ln>
        </p:spPr>
        <p:txBody>
          <a:bodyPr lIns="91418" tIns="45710" rIns="91418" bIns="45710">
            <a:spAutoFit/>
          </a:bodyPr>
          <a:lstStyle/>
          <a:p>
            <a:pPr algn="ctr" defTabSz="913996" fontAlgn="base">
              <a:spcBef>
                <a:spcPct val="50000"/>
              </a:spcBef>
              <a:spcAft>
                <a:spcPct val="0"/>
              </a:spcAft>
            </a:pPr>
            <a:endParaRPr lang="de-DE" sz="2000" dirty="0">
              <a:solidFill>
                <a:srgbClr val="FFFFFF"/>
              </a:solidFill>
            </a:endParaRPr>
          </a:p>
          <a:p>
            <a:pPr algn="ctr" defTabSz="913996" fontAlgn="base">
              <a:spcBef>
                <a:spcPct val="50000"/>
              </a:spcBef>
              <a:spcAft>
                <a:spcPct val="0"/>
              </a:spcAft>
            </a:pPr>
            <a:endParaRPr lang="de-DE" sz="2000" dirty="0">
              <a:solidFill>
                <a:srgbClr val="FFFFFF"/>
              </a:solidFill>
            </a:endParaRPr>
          </a:p>
          <a:p>
            <a:pPr algn="ctr" defTabSz="913996" fontAlgn="base">
              <a:spcBef>
                <a:spcPct val="50000"/>
              </a:spcBef>
              <a:spcAft>
                <a:spcPct val="0"/>
              </a:spcAft>
            </a:pPr>
            <a:endParaRPr lang="de-DE" sz="2000" dirty="0">
              <a:solidFill>
                <a:srgbClr val="FFFFFF"/>
              </a:solidFill>
            </a:endParaRPr>
          </a:p>
          <a:p>
            <a:pPr algn="ctr" defTabSz="913996" fontAlgn="base">
              <a:spcBef>
                <a:spcPct val="0"/>
              </a:spcBef>
              <a:spcAft>
                <a:spcPct val="0"/>
              </a:spcAft>
            </a:pPr>
            <a:r>
              <a:rPr lang="de-DE" sz="2000" b="1" dirty="0">
                <a:solidFill>
                  <a:srgbClr val="FFFFFF"/>
                </a:solidFill>
              </a:rPr>
              <a:t>80 %</a:t>
            </a:r>
          </a:p>
          <a:p>
            <a:pPr algn="ctr" defTabSz="913996" fontAlgn="base">
              <a:spcBef>
                <a:spcPct val="0"/>
              </a:spcBef>
              <a:spcAft>
                <a:spcPct val="0"/>
              </a:spcAft>
            </a:pPr>
            <a:r>
              <a:rPr lang="de-DE" sz="2000" b="1" dirty="0">
                <a:solidFill>
                  <a:srgbClr val="FFFFFF"/>
                </a:solidFill>
              </a:rPr>
              <a:t>Note</a:t>
            </a:r>
          </a:p>
          <a:p>
            <a:pPr defTabSz="913996" fontAlgn="base">
              <a:spcBef>
                <a:spcPct val="50000"/>
              </a:spcBef>
              <a:spcAft>
                <a:spcPct val="0"/>
              </a:spcAft>
            </a:pPr>
            <a:endParaRPr lang="de-DE" sz="2000" dirty="0">
              <a:solidFill>
                <a:srgbClr val="000000"/>
              </a:solidFill>
            </a:endParaRPr>
          </a:p>
          <a:p>
            <a:pPr defTabSz="913996" fontAlgn="base">
              <a:spcBef>
                <a:spcPct val="50000"/>
              </a:spcBef>
              <a:spcAft>
                <a:spcPct val="0"/>
              </a:spcAft>
            </a:pPr>
            <a:endParaRPr lang="de-DE" sz="2000" dirty="0">
              <a:solidFill>
                <a:srgbClr val="000000"/>
              </a:solidFill>
            </a:endParaRPr>
          </a:p>
          <a:p>
            <a:pPr defTabSz="913996" fontAlgn="base">
              <a:spcBef>
                <a:spcPct val="50000"/>
              </a:spcBef>
              <a:spcAft>
                <a:spcPct val="0"/>
              </a:spcAft>
            </a:pPr>
            <a:endParaRPr lang="de-DE" sz="2000" dirty="0">
              <a:solidFill>
                <a:srgbClr val="000000"/>
              </a:solidFill>
            </a:endParaRPr>
          </a:p>
        </p:txBody>
      </p:sp>
      <p:sp>
        <p:nvSpPr>
          <p:cNvPr id="89094" name="Text Box 6"/>
          <p:cNvSpPr txBox="1">
            <a:spLocks noChangeArrowheads="1"/>
          </p:cNvSpPr>
          <p:nvPr/>
        </p:nvSpPr>
        <p:spPr bwMode="auto">
          <a:xfrm>
            <a:off x="1187472" y="2157360"/>
            <a:ext cx="1152684" cy="1015414"/>
          </a:xfrm>
          <a:prstGeom prst="rect">
            <a:avLst/>
          </a:prstGeom>
          <a:solidFill>
            <a:srgbClr val="00FF00"/>
          </a:solidFill>
          <a:ln w="9525">
            <a:solidFill>
              <a:srgbClr val="000000"/>
            </a:solidFill>
            <a:miter lim="800000"/>
            <a:headEnd/>
            <a:tailEnd/>
          </a:ln>
        </p:spPr>
        <p:txBody>
          <a:bodyPr lIns="91418" tIns="45710" rIns="91418" bIns="45710">
            <a:spAutoFit/>
          </a:bodyPr>
          <a:lstStyle/>
          <a:p>
            <a:pPr algn="ctr" defTabSz="913996" fontAlgn="base">
              <a:spcBef>
                <a:spcPct val="0"/>
              </a:spcBef>
              <a:spcAft>
                <a:spcPct val="0"/>
              </a:spcAft>
            </a:pPr>
            <a:r>
              <a:rPr lang="de-DE" sz="2000" b="1" dirty="0">
                <a:solidFill>
                  <a:srgbClr val="FFFFFF"/>
                </a:solidFill>
              </a:rPr>
              <a:t>20 %</a:t>
            </a:r>
          </a:p>
          <a:p>
            <a:pPr algn="ctr" defTabSz="913996" fontAlgn="base">
              <a:spcBef>
                <a:spcPct val="0"/>
              </a:spcBef>
              <a:spcAft>
                <a:spcPct val="0"/>
              </a:spcAft>
            </a:pPr>
            <a:r>
              <a:rPr lang="de-DE" sz="2000" b="1" dirty="0">
                <a:solidFill>
                  <a:srgbClr val="FFFFFF"/>
                </a:solidFill>
              </a:rPr>
              <a:t>Warte-zeit</a:t>
            </a:r>
            <a:endParaRPr lang="de-DE" sz="2000" b="1" dirty="0">
              <a:solidFill>
                <a:srgbClr val="000000"/>
              </a:solidFill>
            </a:endParaRPr>
          </a:p>
        </p:txBody>
      </p:sp>
      <p:sp>
        <p:nvSpPr>
          <p:cNvPr id="89095" name="Text Box 7"/>
          <p:cNvSpPr txBox="1">
            <a:spLocks noChangeArrowheads="1"/>
          </p:cNvSpPr>
          <p:nvPr/>
        </p:nvSpPr>
        <p:spPr bwMode="auto">
          <a:xfrm>
            <a:off x="3491259" y="2146289"/>
            <a:ext cx="1873706" cy="4368495"/>
          </a:xfrm>
          <a:prstGeom prst="rect">
            <a:avLst/>
          </a:prstGeom>
          <a:solidFill>
            <a:srgbClr val="FF0000"/>
          </a:solidFill>
          <a:ln w="9525">
            <a:solidFill>
              <a:srgbClr val="000000"/>
            </a:solidFill>
            <a:miter lim="800000"/>
            <a:headEnd/>
            <a:tailEnd/>
          </a:ln>
        </p:spPr>
        <p:txBody>
          <a:bodyPr lIns="91418" tIns="45710" rIns="91418" bIns="45710">
            <a:noAutofit/>
          </a:bodyPr>
          <a:lstStyle/>
          <a:p>
            <a:pPr marL="456999" indent="-456999" defTabSz="913996" fontAlgn="base">
              <a:spcBef>
                <a:spcPct val="0"/>
              </a:spcBef>
              <a:spcAft>
                <a:spcPct val="0"/>
              </a:spcAft>
            </a:pPr>
            <a:r>
              <a:rPr lang="de-DE" sz="2000" dirty="0">
                <a:solidFill>
                  <a:srgbClr val="FFFFFF"/>
                </a:solidFill>
              </a:rPr>
              <a:t>Rangfolge</a:t>
            </a:r>
          </a:p>
          <a:p>
            <a:pPr marL="456999" indent="-456999" defTabSz="913996" fontAlgn="base">
              <a:spcBef>
                <a:spcPct val="0"/>
              </a:spcBef>
              <a:spcAft>
                <a:spcPct val="0"/>
              </a:spcAft>
            </a:pPr>
            <a:r>
              <a:rPr lang="de-DE" sz="2000" dirty="0">
                <a:solidFill>
                  <a:srgbClr val="FFFFFF"/>
                </a:solidFill>
              </a:rPr>
              <a:t>nach </a:t>
            </a:r>
            <a:r>
              <a:rPr lang="de-DE" sz="2000" b="1" dirty="0">
                <a:solidFill>
                  <a:srgbClr val="FFFFFF"/>
                </a:solidFill>
              </a:rPr>
              <a:t>Noten:</a:t>
            </a:r>
          </a:p>
          <a:p>
            <a:pPr marL="456999" indent="-456999" defTabSz="913996" fontAlgn="base">
              <a:spcBef>
                <a:spcPct val="0"/>
              </a:spcBef>
              <a:spcAft>
                <a:spcPct val="0"/>
              </a:spcAft>
            </a:pPr>
            <a:endParaRPr lang="de-DE" sz="2000" b="1" dirty="0">
              <a:solidFill>
                <a:srgbClr val="FFFFFF"/>
              </a:solidFill>
            </a:endParaRPr>
          </a:p>
          <a:p>
            <a:pPr marL="456999" indent="-456999" defTabSz="913996" fontAlgn="base">
              <a:spcBef>
                <a:spcPct val="0"/>
              </a:spcBef>
              <a:spcAft>
                <a:spcPct val="0"/>
              </a:spcAft>
            </a:pPr>
            <a:r>
              <a:rPr lang="de-DE" sz="2000" b="1" dirty="0">
                <a:solidFill>
                  <a:srgbClr val="FFFFFF"/>
                </a:solidFill>
              </a:rPr>
              <a:t>1.	1,0</a:t>
            </a:r>
          </a:p>
          <a:p>
            <a:pPr marL="456999" indent="-456999" defTabSz="913996" fontAlgn="base">
              <a:spcBef>
                <a:spcPct val="0"/>
              </a:spcBef>
              <a:spcAft>
                <a:spcPct val="0"/>
              </a:spcAft>
            </a:pPr>
            <a:r>
              <a:rPr lang="de-DE" sz="2000" b="1" dirty="0">
                <a:solidFill>
                  <a:srgbClr val="FFFFFF"/>
                </a:solidFill>
              </a:rPr>
              <a:t>2.	1,1</a:t>
            </a:r>
          </a:p>
          <a:p>
            <a:pPr marL="456999" indent="-456999" defTabSz="913996" fontAlgn="base">
              <a:spcBef>
                <a:spcPct val="0"/>
              </a:spcBef>
              <a:spcAft>
                <a:spcPct val="0"/>
              </a:spcAft>
              <a:buFontTx/>
              <a:buAutoNum type="arabicPeriod" startAt="3"/>
            </a:pPr>
            <a:r>
              <a:rPr lang="de-DE" sz="2000" b="1" dirty="0">
                <a:solidFill>
                  <a:srgbClr val="FFFFFF"/>
                </a:solidFill>
              </a:rPr>
              <a:t>1,1</a:t>
            </a:r>
          </a:p>
          <a:p>
            <a:pPr marL="456999" indent="-456999" defTabSz="913996" fontAlgn="base">
              <a:spcBef>
                <a:spcPct val="0"/>
              </a:spcBef>
              <a:spcAft>
                <a:spcPct val="0"/>
              </a:spcAft>
              <a:buFontTx/>
              <a:buAutoNum type="arabicPeriod" startAt="3"/>
            </a:pPr>
            <a:r>
              <a:rPr lang="de-DE" sz="2000" b="1" dirty="0">
                <a:solidFill>
                  <a:srgbClr val="FFFFFF"/>
                </a:solidFill>
              </a:rPr>
              <a:t>1,2</a:t>
            </a:r>
          </a:p>
          <a:p>
            <a:pPr marL="456999" indent="-456999" defTabSz="913996" fontAlgn="base">
              <a:spcBef>
                <a:spcPct val="0"/>
              </a:spcBef>
              <a:spcAft>
                <a:spcPct val="0"/>
              </a:spcAft>
            </a:pPr>
            <a:r>
              <a:rPr lang="de-DE" sz="2000" b="1" dirty="0">
                <a:solidFill>
                  <a:srgbClr val="FFFFFF"/>
                </a:solidFill>
              </a:rPr>
              <a:t>.</a:t>
            </a:r>
          </a:p>
          <a:p>
            <a:pPr marL="456999" indent="-456999" defTabSz="913996" fontAlgn="base">
              <a:spcBef>
                <a:spcPct val="0"/>
              </a:spcBef>
              <a:spcAft>
                <a:spcPct val="0"/>
              </a:spcAft>
            </a:pPr>
            <a:r>
              <a:rPr lang="de-DE" sz="2000" b="1" dirty="0">
                <a:solidFill>
                  <a:srgbClr val="FFFFFF"/>
                </a:solidFill>
              </a:rPr>
              <a:t>.</a:t>
            </a:r>
          </a:p>
          <a:p>
            <a:pPr marL="456999" indent="-456999" defTabSz="913996" fontAlgn="base">
              <a:spcBef>
                <a:spcPct val="0"/>
              </a:spcBef>
              <a:spcAft>
                <a:spcPct val="0"/>
              </a:spcAft>
              <a:tabLst>
                <a:tab pos="901700" algn="l"/>
              </a:tabLst>
            </a:pPr>
            <a:r>
              <a:rPr lang="de-DE" sz="2000" b="1" dirty="0">
                <a:solidFill>
                  <a:srgbClr val="FFFFFF"/>
                </a:solidFill>
              </a:rPr>
              <a:t>79.	</a:t>
            </a:r>
            <a:r>
              <a:rPr lang="de-DE" sz="2000" b="1" dirty="0" smtClean="0">
                <a:solidFill>
                  <a:srgbClr val="FFFFFF"/>
                </a:solidFill>
              </a:rPr>
              <a:t>2,6	</a:t>
            </a:r>
            <a:r>
              <a:rPr lang="de-DE" b="1" dirty="0" smtClean="0">
                <a:solidFill>
                  <a:srgbClr val="FFFFFF"/>
                </a:solidFill>
              </a:rPr>
              <a:t>(3WS</a:t>
            </a:r>
            <a:r>
              <a:rPr lang="de-DE" b="1" dirty="0">
                <a:solidFill>
                  <a:srgbClr val="FFFFFF"/>
                </a:solidFill>
              </a:rPr>
              <a:t>)</a:t>
            </a:r>
          </a:p>
          <a:p>
            <a:pPr marL="456999" indent="-456999" defTabSz="913996" fontAlgn="base">
              <a:spcBef>
                <a:spcPct val="0"/>
              </a:spcBef>
              <a:spcAft>
                <a:spcPct val="0"/>
              </a:spcAft>
              <a:tabLst>
                <a:tab pos="901700" algn="l"/>
              </a:tabLst>
            </a:pPr>
            <a:r>
              <a:rPr lang="de-DE" sz="2000" b="1" dirty="0">
                <a:solidFill>
                  <a:srgbClr val="FFFF00"/>
                </a:solidFill>
              </a:rPr>
              <a:t>80.	</a:t>
            </a:r>
            <a:r>
              <a:rPr lang="de-DE" sz="2000" b="1" dirty="0" smtClean="0">
                <a:solidFill>
                  <a:srgbClr val="FFFF00"/>
                </a:solidFill>
              </a:rPr>
              <a:t>2,6	</a:t>
            </a:r>
            <a:r>
              <a:rPr lang="de-DE" b="1" dirty="0" smtClean="0">
                <a:solidFill>
                  <a:srgbClr val="FFFF00"/>
                </a:solidFill>
              </a:rPr>
              <a:t>(2WS</a:t>
            </a:r>
            <a:r>
              <a:rPr lang="de-DE" b="1" dirty="0">
                <a:solidFill>
                  <a:srgbClr val="FFFF00"/>
                </a:solidFill>
              </a:rPr>
              <a:t>)</a:t>
            </a:r>
          </a:p>
          <a:p>
            <a:pPr marL="456999" indent="-456999" defTabSz="913996" fontAlgn="base">
              <a:spcBef>
                <a:spcPct val="0"/>
              </a:spcBef>
              <a:spcAft>
                <a:spcPct val="0"/>
              </a:spcAft>
              <a:tabLst>
                <a:tab pos="901700" algn="l"/>
              </a:tabLst>
            </a:pPr>
            <a:r>
              <a:rPr lang="de-DE" sz="2000" b="1" dirty="0">
                <a:solidFill>
                  <a:srgbClr val="FFFFFF"/>
                </a:solidFill>
              </a:rPr>
              <a:t>81.	</a:t>
            </a:r>
            <a:r>
              <a:rPr lang="de-DE" sz="2000" b="1" smtClean="0">
                <a:solidFill>
                  <a:srgbClr val="FFFFFF"/>
                </a:solidFill>
              </a:rPr>
              <a:t>2,6	</a:t>
            </a:r>
            <a:r>
              <a:rPr lang="de-DE" b="1" smtClean="0">
                <a:solidFill>
                  <a:srgbClr val="FFFFFF"/>
                </a:solidFill>
              </a:rPr>
              <a:t>(1WS</a:t>
            </a:r>
            <a:r>
              <a:rPr lang="de-DE" b="1" dirty="0">
                <a:solidFill>
                  <a:srgbClr val="FFFFFF"/>
                </a:solidFill>
              </a:rPr>
              <a:t>)</a:t>
            </a:r>
          </a:p>
          <a:p>
            <a:pPr marL="456999" indent="-456999" defTabSz="913996" fontAlgn="base">
              <a:spcBef>
                <a:spcPct val="0"/>
              </a:spcBef>
              <a:spcAft>
                <a:spcPct val="0"/>
              </a:spcAft>
            </a:pPr>
            <a:r>
              <a:rPr lang="de-DE" sz="2000" b="1" dirty="0">
                <a:solidFill>
                  <a:srgbClr val="FFFFFF"/>
                </a:solidFill>
              </a:rPr>
              <a:t>82.	2,7</a:t>
            </a:r>
          </a:p>
          <a:p>
            <a:pPr marL="456999" indent="-456999" defTabSz="913996" fontAlgn="base">
              <a:spcBef>
                <a:spcPct val="0"/>
              </a:spcBef>
              <a:spcAft>
                <a:spcPct val="0"/>
              </a:spcAft>
            </a:pPr>
            <a:r>
              <a:rPr lang="de-DE" sz="2000" b="1" dirty="0">
                <a:solidFill>
                  <a:srgbClr val="FFFFFF"/>
                </a:solidFill>
              </a:rPr>
              <a:t>.</a:t>
            </a:r>
            <a:endParaRPr lang="de-DE" sz="800" b="1" dirty="0">
              <a:solidFill>
                <a:srgbClr val="FFFFFF"/>
              </a:solidFill>
            </a:endParaRPr>
          </a:p>
        </p:txBody>
      </p:sp>
      <p:sp>
        <p:nvSpPr>
          <p:cNvPr id="89096" name="Text Box 8"/>
          <p:cNvSpPr txBox="1">
            <a:spLocks noChangeArrowheads="1"/>
          </p:cNvSpPr>
          <p:nvPr/>
        </p:nvSpPr>
        <p:spPr bwMode="auto">
          <a:xfrm>
            <a:off x="6082824" y="2146289"/>
            <a:ext cx="1945560" cy="4379055"/>
          </a:xfrm>
          <a:prstGeom prst="rect">
            <a:avLst/>
          </a:prstGeom>
          <a:solidFill>
            <a:srgbClr val="00FF00"/>
          </a:solidFill>
          <a:ln w="9525">
            <a:solidFill>
              <a:srgbClr val="000000"/>
            </a:solidFill>
            <a:miter lim="800000"/>
            <a:headEnd/>
            <a:tailEnd/>
          </a:ln>
        </p:spPr>
        <p:txBody>
          <a:bodyPr lIns="91418" tIns="45710" rIns="91418" bIns="45710">
            <a:noAutofit/>
          </a:bodyPr>
          <a:lstStyle/>
          <a:p>
            <a:pPr marL="456999" indent="-456999" defTabSz="913996" fontAlgn="base">
              <a:spcBef>
                <a:spcPct val="0"/>
              </a:spcBef>
              <a:spcAft>
                <a:spcPct val="0"/>
              </a:spcAft>
            </a:pPr>
            <a:r>
              <a:rPr lang="de-DE" sz="2000" dirty="0">
                <a:solidFill>
                  <a:srgbClr val="FFFFFF"/>
                </a:solidFill>
              </a:rPr>
              <a:t>Rangfolge</a:t>
            </a:r>
          </a:p>
          <a:p>
            <a:pPr marL="456999" indent="-456999" defTabSz="913996" fontAlgn="base">
              <a:spcBef>
                <a:spcPct val="0"/>
              </a:spcBef>
              <a:spcAft>
                <a:spcPct val="0"/>
              </a:spcAft>
            </a:pPr>
            <a:r>
              <a:rPr lang="de-DE" sz="2000" dirty="0">
                <a:solidFill>
                  <a:srgbClr val="FFFFFF"/>
                </a:solidFill>
              </a:rPr>
              <a:t>nach </a:t>
            </a:r>
            <a:r>
              <a:rPr lang="de-DE" b="1" dirty="0" smtClean="0">
                <a:solidFill>
                  <a:srgbClr val="FFFFFF"/>
                </a:solidFill>
              </a:rPr>
              <a:t>Wartezeit:</a:t>
            </a:r>
            <a:endParaRPr lang="de-DE" b="1" dirty="0">
              <a:solidFill>
                <a:srgbClr val="FFFFFF"/>
              </a:solidFill>
            </a:endParaRPr>
          </a:p>
          <a:p>
            <a:pPr marL="456999" indent="-456999" defTabSz="913996" fontAlgn="base">
              <a:spcBef>
                <a:spcPct val="0"/>
              </a:spcBef>
              <a:spcAft>
                <a:spcPct val="0"/>
              </a:spcAft>
            </a:pPr>
            <a:endParaRPr lang="de-DE" sz="2000" b="1" dirty="0">
              <a:solidFill>
                <a:srgbClr val="FFFFFF"/>
              </a:solidFill>
            </a:endParaRPr>
          </a:p>
          <a:p>
            <a:pPr marL="456999" indent="-456999" defTabSz="913996" fontAlgn="base">
              <a:spcBef>
                <a:spcPct val="0"/>
              </a:spcBef>
              <a:spcAft>
                <a:spcPct val="0"/>
              </a:spcAft>
            </a:pPr>
            <a:r>
              <a:rPr lang="de-DE" sz="2000" b="1" dirty="0">
                <a:solidFill>
                  <a:srgbClr val="FFFFFF"/>
                </a:solidFill>
              </a:rPr>
              <a:t>1.	16 WS</a:t>
            </a:r>
          </a:p>
          <a:p>
            <a:pPr marL="456999" indent="-456999" defTabSz="913996" fontAlgn="base">
              <a:spcBef>
                <a:spcPct val="0"/>
              </a:spcBef>
              <a:spcAft>
                <a:spcPct val="0"/>
              </a:spcAft>
            </a:pPr>
            <a:r>
              <a:rPr lang="de-DE" sz="2000" b="1" dirty="0">
                <a:solidFill>
                  <a:srgbClr val="FFFFFF"/>
                </a:solidFill>
              </a:rPr>
              <a:t>2.	8 WS</a:t>
            </a:r>
          </a:p>
          <a:p>
            <a:pPr marL="456999" indent="-456999" defTabSz="913996" fontAlgn="base">
              <a:spcBef>
                <a:spcPct val="0"/>
              </a:spcBef>
              <a:spcAft>
                <a:spcPct val="0"/>
              </a:spcAft>
            </a:pPr>
            <a:r>
              <a:rPr lang="de-DE" sz="2000" b="1" dirty="0">
                <a:solidFill>
                  <a:srgbClr val="FFFFFF"/>
                </a:solidFill>
              </a:rPr>
              <a:t>3.	7 WS</a:t>
            </a:r>
          </a:p>
          <a:p>
            <a:pPr marL="456999" indent="-456999" defTabSz="913996" fontAlgn="base">
              <a:spcBef>
                <a:spcPct val="0"/>
              </a:spcBef>
              <a:spcAft>
                <a:spcPct val="0"/>
              </a:spcAft>
            </a:pPr>
            <a:r>
              <a:rPr lang="de-DE" sz="2000" b="1" dirty="0">
                <a:solidFill>
                  <a:srgbClr val="FFFFFF"/>
                </a:solidFill>
              </a:rPr>
              <a:t>...</a:t>
            </a:r>
          </a:p>
          <a:p>
            <a:pPr marL="456999" indent="-456999" defTabSz="913996" fontAlgn="base">
              <a:spcBef>
                <a:spcPct val="0"/>
              </a:spcBef>
              <a:spcAft>
                <a:spcPct val="0"/>
              </a:spcAft>
              <a:tabLst>
                <a:tab pos="1252538" algn="l"/>
              </a:tabLst>
            </a:pPr>
            <a:r>
              <a:rPr lang="de-DE" sz="2000" b="1" dirty="0">
                <a:solidFill>
                  <a:srgbClr val="FFFFFF"/>
                </a:solidFill>
              </a:rPr>
              <a:t>19.	5 </a:t>
            </a:r>
            <a:r>
              <a:rPr lang="de-DE" sz="2000" b="1" dirty="0" smtClean="0">
                <a:solidFill>
                  <a:srgbClr val="FFFFFF"/>
                </a:solidFill>
              </a:rPr>
              <a:t>WS	(</a:t>
            </a:r>
            <a:r>
              <a:rPr lang="de-DE" b="1" dirty="0" smtClean="0">
                <a:solidFill>
                  <a:srgbClr val="FFFFFF"/>
                </a:solidFill>
              </a:rPr>
              <a:t>3,6</a:t>
            </a:r>
            <a:r>
              <a:rPr lang="de-DE" b="1" dirty="0">
                <a:solidFill>
                  <a:srgbClr val="FFFFFF"/>
                </a:solidFill>
              </a:rPr>
              <a:t>)</a:t>
            </a:r>
          </a:p>
          <a:p>
            <a:pPr marL="456999" indent="-456999" defTabSz="913996" fontAlgn="base">
              <a:spcBef>
                <a:spcPct val="0"/>
              </a:spcBef>
              <a:spcAft>
                <a:spcPct val="0"/>
              </a:spcAft>
              <a:tabLst>
                <a:tab pos="1252538" algn="l"/>
              </a:tabLst>
            </a:pPr>
            <a:r>
              <a:rPr lang="de-DE" sz="2000" b="1" dirty="0">
                <a:solidFill>
                  <a:srgbClr val="FFFF00"/>
                </a:solidFill>
              </a:rPr>
              <a:t>20.	5 </a:t>
            </a:r>
            <a:r>
              <a:rPr lang="de-DE" sz="2000" b="1" dirty="0" smtClean="0">
                <a:solidFill>
                  <a:srgbClr val="FFFF00"/>
                </a:solidFill>
              </a:rPr>
              <a:t>WS	</a:t>
            </a:r>
            <a:r>
              <a:rPr lang="de-DE" b="1" dirty="0" smtClean="0">
                <a:solidFill>
                  <a:srgbClr val="FFFF00"/>
                </a:solidFill>
              </a:rPr>
              <a:t>(3,7</a:t>
            </a:r>
            <a:r>
              <a:rPr lang="de-DE" b="1" dirty="0">
                <a:solidFill>
                  <a:srgbClr val="FFFF00"/>
                </a:solidFill>
              </a:rPr>
              <a:t>)</a:t>
            </a:r>
          </a:p>
          <a:p>
            <a:pPr marL="456999" indent="-456999" defTabSz="913996" fontAlgn="base">
              <a:spcBef>
                <a:spcPct val="0"/>
              </a:spcBef>
              <a:spcAft>
                <a:spcPct val="0"/>
              </a:spcAft>
              <a:tabLst>
                <a:tab pos="1252538" algn="l"/>
              </a:tabLst>
            </a:pPr>
            <a:r>
              <a:rPr lang="de-DE" sz="2000" b="1" dirty="0">
                <a:solidFill>
                  <a:srgbClr val="FFFFFF"/>
                </a:solidFill>
              </a:rPr>
              <a:t>21.	5 </a:t>
            </a:r>
            <a:r>
              <a:rPr lang="de-DE" sz="2000" b="1" dirty="0" smtClean="0">
                <a:solidFill>
                  <a:srgbClr val="FFFFFF"/>
                </a:solidFill>
              </a:rPr>
              <a:t>WS</a:t>
            </a:r>
            <a:r>
              <a:rPr lang="de-DE" b="1" dirty="0" smtClean="0">
                <a:solidFill>
                  <a:srgbClr val="FFFFFF"/>
                </a:solidFill>
              </a:rPr>
              <a:t>(4,0</a:t>
            </a:r>
            <a:r>
              <a:rPr lang="de-DE" b="1" dirty="0">
                <a:solidFill>
                  <a:srgbClr val="FFFFFF"/>
                </a:solidFill>
              </a:rPr>
              <a:t>)</a:t>
            </a:r>
          </a:p>
          <a:p>
            <a:pPr marL="456999" indent="-456999" defTabSz="913996" fontAlgn="base">
              <a:spcBef>
                <a:spcPct val="0"/>
              </a:spcBef>
              <a:spcAft>
                <a:spcPct val="0"/>
              </a:spcAft>
              <a:buFontTx/>
              <a:buAutoNum type="arabicPeriod" startAt="22"/>
            </a:pPr>
            <a:r>
              <a:rPr lang="de-DE" sz="2000" b="1" dirty="0">
                <a:solidFill>
                  <a:srgbClr val="FFFFFF"/>
                </a:solidFill>
              </a:rPr>
              <a:t>4 WS</a:t>
            </a:r>
          </a:p>
          <a:p>
            <a:pPr marL="456999" indent="-456999" defTabSz="913996" fontAlgn="base">
              <a:spcBef>
                <a:spcPct val="0"/>
              </a:spcBef>
              <a:spcAft>
                <a:spcPct val="0"/>
              </a:spcAft>
            </a:pPr>
            <a:r>
              <a:rPr lang="de-DE" sz="2000" b="1" dirty="0">
                <a:solidFill>
                  <a:srgbClr val="FFFFFF"/>
                </a:solidFill>
              </a:rPr>
              <a:t>.</a:t>
            </a:r>
          </a:p>
          <a:p>
            <a:pPr marL="456999" indent="-456999" defTabSz="913996" fontAlgn="base">
              <a:spcBef>
                <a:spcPct val="0"/>
              </a:spcBef>
              <a:spcAft>
                <a:spcPct val="0"/>
              </a:spcAft>
            </a:pPr>
            <a:r>
              <a:rPr lang="de-DE" sz="2000" b="1" dirty="0">
                <a:solidFill>
                  <a:srgbClr val="FFFFFF"/>
                </a:solidFill>
              </a:rPr>
              <a:t>.</a:t>
            </a:r>
          </a:p>
        </p:txBody>
      </p:sp>
      <p:sp>
        <p:nvSpPr>
          <p:cNvPr id="89097" name="Line 9"/>
          <p:cNvSpPr>
            <a:spLocks noChangeShapeType="1"/>
          </p:cNvSpPr>
          <p:nvPr/>
        </p:nvSpPr>
        <p:spPr bwMode="auto">
          <a:xfrm>
            <a:off x="3328397" y="5564217"/>
            <a:ext cx="2161481" cy="0"/>
          </a:xfrm>
          <a:prstGeom prst="line">
            <a:avLst/>
          </a:prstGeom>
          <a:noFill/>
          <a:ln w="25400">
            <a:solidFill>
              <a:srgbClr val="000000"/>
            </a:solidFill>
            <a:round/>
            <a:headEnd/>
            <a:tailEnd/>
          </a:ln>
        </p:spPr>
        <p:txBody>
          <a:bodyPr lIns="91418" tIns="45710" rIns="91418" bIns="45710"/>
          <a:lstStyle/>
          <a:p>
            <a:pPr fontAlgn="base">
              <a:lnSpc>
                <a:spcPct val="90000"/>
              </a:lnSpc>
              <a:spcBef>
                <a:spcPct val="50000"/>
              </a:spcBef>
              <a:spcAft>
                <a:spcPct val="0"/>
              </a:spcAft>
            </a:pPr>
            <a:endParaRPr lang="de-DE" sz="2000">
              <a:solidFill>
                <a:srgbClr val="000000"/>
              </a:solidFill>
            </a:endParaRPr>
          </a:p>
        </p:txBody>
      </p:sp>
      <p:sp>
        <p:nvSpPr>
          <p:cNvPr id="89098" name="Line 10"/>
          <p:cNvSpPr>
            <a:spLocks noChangeShapeType="1"/>
          </p:cNvSpPr>
          <p:nvPr/>
        </p:nvSpPr>
        <p:spPr bwMode="auto">
          <a:xfrm>
            <a:off x="5934193" y="4941168"/>
            <a:ext cx="2159900" cy="0"/>
          </a:xfrm>
          <a:prstGeom prst="line">
            <a:avLst/>
          </a:prstGeom>
          <a:noFill/>
          <a:ln w="25400">
            <a:solidFill>
              <a:srgbClr val="000000"/>
            </a:solidFill>
            <a:round/>
            <a:headEnd/>
            <a:tailEnd/>
          </a:ln>
        </p:spPr>
        <p:txBody>
          <a:bodyPr lIns="91418" tIns="45710" rIns="91418" bIns="45710"/>
          <a:lstStyle/>
          <a:p>
            <a:pPr fontAlgn="base">
              <a:lnSpc>
                <a:spcPct val="90000"/>
              </a:lnSpc>
              <a:spcBef>
                <a:spcPct val="50000"/>
              </a:spcBef>
              <a:spcAft>
                <a:spcPct val="0"/>
              </a:spcAft>
            </a:pPr>
            <a:endParaRPr lang="de-DE" sz="2000">
              <a:solidFill>
                <a:srgbClr val="000000"/>
              </a:solidFill>
            </a:endParaRPr>
          </a:p>
        </p:txBody>
      </p:sp>
      <p:sp>
        <p:nvSpPr>
          <p:cNvPr id="89099" name="Text Box 11"/>
          <p:cNvSpPr txBox="1">
            <a:spLocks noChangeArrowheads="1"/>
          </p:cNvSpPr>
          <p:nvPr/>
        </p:nvSpPr>
        <p:spPr bwMode="auto">
          <a:xfrm>
            <a:off x="885465" y="1412407"/>
            <a:ext cx="8258536" cy="708576"/>
          </a:xfrm>
          <a:prstGeom prst="rect">
            <a:avLst/>
          </a:prstGeom>
          <a:noFill/>
          <a:ln w="9525">
            <a:noFill/>
            <a:miter lim="800000"/>
            <a:headEnd/>
            <a:tailEnd/>
          </a:ln>
        </p:spPr>
        <p:txBody>
          <a:bodyPr lIns="91418" tIns="45710" rIns="91418" bIns="45710">
            <a:spAutoFit/>
          </a:bodyPr>
          <a:lstStyle/>
          <a:p>
            <a:pPr defTabSz="913996" fontAlgn="base">
              <a:spcBef>
                <a:spcPct val="50000"/>
              </a:spcBef>
              <a:spcAft>
                <a:spcPct val="0"/>
              </a:spcAft>
            </a:pPr>
            <a:r>
              <a:rPr lang="de-DE" sz="2000" dirty="0">
                <a:solidFill>
                  <a:srgbClr val="000000"/>
                </a:solidFill>
              </a:rPr>
              <a:t>Beispiel: 100 </a:t>
            </a:r>
            <a:r>
              <a:rPr lang="de-DE" sz="2000" dirty="0" smtClean="0">
                <a:solidFill>
                  <a:srgbClr val="000000"/>
                </a:solidFill>
              </a:rPr>
              <a:t>Jura-Studienplätze; 200 Bewerbungen Jura</a:t>
            </a:r>
            <a:r>
              <a:rPr lang="de-DE" sz="2000" dirty="0">
                <a:solidFill>
                  <a:srgbClr val="000000"/>
                </a:solidFill>
              </a:rPr>
              <a:t/>
            </a:r>
            <a:br>
              <a:rPr lang="de-DE" sz="2000" dirty="0">
                <a:solidFill>
                  <a:srgbClr val="000000"/>
                </a:solidFill>
              </a:rPr>
            </a:br>
            <a:r>
              <a:rPr lang="de-DE" sz="2000" dirty="0">
                <a:solidFill>
                  <a:srgbClr val="000000"/>
                </a:solidFill>
              </a:rPr>
              <a:t>	    80 % nach Qualifikation,  20 % nach Wartezeit</a:t>
            </a:r>
          </a:p>
        </p:txBody>
      </p:sp>
      <p:sp>
        <p:nvSpPr>
          <p:cNvPr id="96266" name="Fußzeilenplatzhalter 9"/>
          <p:cNvSpPr>
            <a:spLocks noGrp="1"/>
          </p:cNvSpPr>
          <p:nvPr>
            <p:ph type="ftr" sz="quarter" idx="10"/>
          </p:nvPr>
        </p:nvSpPr>
        <p:spPr>
          <a:xfrm>
            <a:off x="411164" y="6634164"/>
            <a:ext cx="7401196" cy="355600"/>
          </a:xfrm>
          <a:noFill/>
        </p:spPr>
        <p:txBody>
          <a:bodyPr/>
          <a:lstStyle/>
          <a:p>
            <a:pPr defTabSz="912416"/>
            <a:r>
              <a:rPr lang="de-DE" smtClean="0">
                <a:solidFill>
                  <a:srgbClr val="000000"/>
                </a:solidFill>
              </a:rPr>
              <a:t>Markus Bremer, Dienstbesprechung Jobcenter, Fragen rund ums Studium</a:t>
            </a:r>
            <a:endParaRPr lang="de-DE" dirty="0" smtClean="0">
              <a:solidFill>
                <a:srgbClr val="000000"/>
              </a:solidFill>
            </a:endParaRPr>
          </a:p>
        </p:txBody>
      </p:sp>
    </p:spTree>
    <p:extLst>
      <p:ext uri="{BB962C8B-B14F-4D97-AF65-F5344CB8AC3E}">
        <p14:creationId xmlns:p14="http://schemas.microsoft.com/office/powerpoint/2010/main" val="9347958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9093"/>
                                        </p:tgtEl>
                                        <p:attrNameLst>
                                          <p:attrName>style.visibility</p:attrName>
                                        </p:attrNameLst>
                                      </p:cBhvr>
                                      <p:to>
                                        <p:strVal val="visible"/>
                                      </p:to>
                                    </p:set>
                                    <p:anim calcmode="lin" valueType="num">
                                      <p:cBhvr additive="base">
                                        <p:cTn id="11" dur="500" fill="hold"/>
                                        <p:tgtEl>
                                          <p:spTgt spid="89093"/>
                                        </p:tgtEl>
                                        <p:attrNameLst>
                                          <p:attrName>ppt_x</p:attrName>
                                        </p:attrNameLst>
                                      </p:cBhvr>
                                      <p:tavLst>
                                        <p:tav tm="0">
                                          <p:val>
                                            <p:strVal val="#ppt_x"/>
                                          </p:val>
                                        </p:tav>
                                        <p:tav tm="100000">
                                          <p:val>
                                            <p:strVal val="#ppt_x"/>
                                          </p:val>
                                        </p:tav>
                                      </p:tavLst>
                                    </p:anim>
                                    <p:anim calcmode="lin" valueType="num">
                                      <p:cBhvr additive="base">
                                        <p:cTn id="12" dur="500" fill="hold"/>
                                        <p:tgtEl>
                                          <p:spTgt spid="89093"/>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9094"/>
                                        </p:tgtEl>
                                        <p:attrNameLst>
                                          <p:attrName>style.visibility</p:attrName>
                                        </p:attrNameLst>
                                      </p:cBhvr>
                                      <p:to>
                                        <p:strVal val="visible"/>
                                      </p:to>
                                    </p:set>
                                    <p:anim calcmode="lin" valueType="num">
                                      <p:cBhvr additive="base">
                                        <p:cTn id="15" dur="500" fill="hold"/>
                                        <p:tgtEl>
                                          <p:spTgt spid="89094"/>
                                        </p:tgtEl>
                                        <p:attrNameLst>
                                          <p:attrName>ppt_x</p:attrName>
                                        </p:attrNameLst>
                                      </p:cBhvr>
                                      <p:tavLst>
                                        <p:tav tm="0">
                                          <p:val>
                                            <p:strVal val="#ppt_x"/>
                                          </p:val>
                                        </p:tav>
                                        <p:tav tm="100000">
                                          <p:val>
                                            <p:strVal val="#ppt_x"/>
                                          </p:val>
                                        </p:tav>
                                      </p:tavLst>
                                    </p:anim>
                                    <p:anim calcmode="lin" valueType="num">
                                      <p:cBhvr additive="base">
                                        <p:cTn id="16" dur="500" fill="hold"/>
                                        <p:tgtEl>
                                          <p:spTgt spid="8909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5000"/>
                                  </p:iterate>
                                  <p:childTnLst>
                                    <p:set>
                                      <p:cBhvr>
                                        <p:cTn id="20" dur="1" fill="hold">
                                          <p:stCondLst>
                                            <p:cond delay="0"/>
                                          </p:stCondLst>
                                        </p:cTn>
                                        <p:tgtEl>
                                          <p:spTgt spid="89095"/>
                                        </p:tgtEl>
                                        <p:attrNameLst>
                                          <p:attrName>style.visibility</p:attrName>
                                        </p:attrNameLst>
                                      </p:cBhvr>
                                      <p:to>
                                        <p:strVal val="visible"/>
                                      </p:to>
                                    </p:set>
                                    <p:animEffect transition="in" filter="fade">
                                      <p:cBhvr>
                                        <p:cTn id="21" dur="500"/>
                                        <p:tgtEl>
                                          <p:spTgt spid="89095"/>
                                        </p:tgtEl>
                                      </p:cBhvr>
                                    </p:animEffect>
                                    <p:anim calcmode="lin" valueType="num">
                                      <p:cBhvr>
                                        <p:cTn id="22" dur="500" fill="hold"/>
                                        <p:tgtEl>
                                          <p:spTgt spid="89095"/>
                                        </p:tgtEl>
                                        <p:attrNameLst>
                                          <p:attrName>ppt_x</p:attrName>
                                        </p:attrNameLst>
                                      </p:cBhvr>
                                      <p:tavLst>
                                        <p:tav tm="0">
                                          <p:val>
                                            <p:strVal val="#ppt_x-.1"/>
                                          </p:val>
                                        </p:tav>
                                        <p:tav tm="100000">
                                          <p:val>
                                            <p:strVal val="#ppt_x"/>
                                          </p:val>
                                        </p:tav>
                                      </p:tavLst>
                                    </p:anim>
                                    <p:anim calcmode="lin" valueType="num">
                                      <p:cBhvr>
                                        <p:cTn id="23" dur="500" fill="hold"/>
                                        <p:tgtEl>
                                          <p:spTgt spid="89095"/>
                                        </p:tgtEl>
                                        <p:attrNameLst>
                                          <p:attrName>ppt_y</p:attrName>
                                        </p:attrNameLst>
                                      </p:cBhvr>
                                      <p:tavLst>
                                        <p:tav tm="0">
                                          <p:val>
                                            <p:strVal val="#ppt_y"/>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0"/>
                                          </p:stCondLst>
                                        </p:cTn>
                                        <p:tgtEl>
                                          <p:spTgt spid="8909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0" nodeType="clickEffect">
                                  <p:stCondLst>
                                    <p:cond delay="0"/>
                                  </p:stCondLst>
                                  <p:iterate type="lt">
                                    <p:tmPct val="5000"/>
                                  </p:iterate>
                                  <p:childTnLst>
                                    <p:set>
                                      <p:cBhvr>
                                        <p:cTn id="29" dur="1" fill="hold">
                                          <p:stCondLst>
                                            <p:cond delay="0"/>
                                          </p:stCondLst>
                                        </p:cTn>
                                        <p:tgtEl>
                                          <p:spTgt spid="89096"/>
                                        </p:tgtEl>
                                        <p:attrNameLst>
                                          <p:attrName>style.visibility</p:attrName>
                                        </p:attrNameLst>
                                      </p:cBhvr>
                                      <p:to>
                                        <p:strVal val="visible"/>
                                      </p:to>
                                    </p:set>
                                    <p:animEffect transition="in" filter="fade">
                                      <p:cBhvr>
                                        <p:cTn id="30" dur="500"/>
                                        <p:tgtEl>
                                          <p:spTgt spid="89096"/>
                                        </p:tgtEl>
                                      </p:cBhvr>
                                    </p:animEffect>
                                    <p:anim calcmode="lin" valueType="num">
                                      <p:cBhvr>
                                        <p:cTn id="31" dur="500" fill="hold"/>
                                        <p:tgtEl>
                                          <p:spTgt spid="89096"/>
                                        </p:tgtEl>
                                        <p:attrNameLst>
                                          <p:attrName>ppt_x</p:attrName>
                                        </p:attrNameLst>
                                      </p:cBhvr>
                                      <p:tavLst>
                                        <p:tav tm="0">
                                          <p:val>
                                            <p:strVal val="#ppt_x-.1"/>
                                          </p:val>
                                        </p:tav>
                                        <p:tav tm="100000">
                                          <p:val>
                                            <p:strVal val="#ppt_x"/>
                                          </p:val>
                                        </p:tav>
                                      </p:tavLst>
                                    </p:anim>
                                    <p:anim calcmode="lin" valueType="num">
                                      <p:cBhvr>
                                        <p:cTn id="32" dur="500" fill="hold"/>
                                        <p:tgtEl>
                                          <p:spTgt spid="89096"/>
                                        </p:tgtEl>
                                        <p:attrNameLst>
                                          <p:attrName>ppt_y</p:attrName>
                                        </p:attrNameLst>
                                      </p:cBhvr>
                                      <p:tavLst>
                                        <p:tav tm="0">
                                          <p:val>
                                            <p:strVal val="#ppt_y"/>
                                          </p:val>
                                        </p:tav>
                                        <p:tav tm="100000">
                                          <p:val>
                                            <p:strVal val="#ppt_y"/>
                                          </p:val>
                                        </p:tav>
                                      </p:tavLst>
                                    </p:anim>
                                  </p:childTnLst>
                                </p:cTn>
                              </p:par>
                            </p:childTnLst>
                          </p:cTn>
                        </p:par>
                        <p:par>
                          <p:cTn id="33" fill="hold">
                            <p:stCondLst>
                              <p:cond delay="2475"/>
                            </p:stCondLst>
                            <p:childTnLst>
                              <p:par>
                                <p:cTn id="34" presetID="1" presetClass="entr" presetSubtype="0" fill="hold" grpId="0" nodeType="afterEffect">
                                  <p:stCondLst>
                                    <p:cond delay="0"/>
                                  </p:stCondLst>
                                  <p:childTnLst>
                                    <p:set>
                                      <p:cBhvr>
                                        <p:cTn id="35" dur="1" fill="hold">
                                          <p:stCondLst>
                                            <p:cond delay="0"/>
                                          </p:stCondLst>
                                        </p:cTn>
                                        <p:tgtEl>
                                          <p:spTgt spid="89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p:bldP spid="89094" grpId="0" animBg="1"/>
      <p:bldP spid="89095" grpId="0" animBg="1"/>
      <p:bldP spid="89096" grpId="0" animBg="1"/>
      <p:bldP spid="89097" grpId="0" animBg="1"/>
      <p:bldP spid="89098" grpId="0" animBg="1"/>
      <p:bldP spid="8909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1"/>
          <p:cNvSpPr>
            <a:spLocks noGrp="1"/>
          </p:cNvSpPr>
          <p:nvPr>
            <p:ph type="title"/>
          </p:nvPr>
        </p:nvSpPr>
        <p:spPr>
          <a:xfrm>
            <a:off x="490168" y="969548"/>
            <a:ext cx="7689309" cy="332145"/>
          </a:xfrm>
        </p:spPr>
        <p:txBody>
          <a:bodyPr/>
          <a:lstStyle/>
          <a:p>
            <a:r>
              <a:rPr lang="de-DE" smtClean="0"/>
              <a:t>Hohe Hürde – niedrige Hürde</a:t>
            </a:r>
          </a:p>
        </p:txBody>
      </p:sp>
      <p:sp>
        <p:nvSpPr>
          <p:cNvPr id="97283" name="Fußzeilenplatzhalter 3"/>
          <p:cNvSpPr>
            <a:spLocks noGrp="1"/>
          </p:cNvSpPr>
          <p:nvPr>
            <p:ph type="ftr" sz="quarter" idx="10"/>
          </p:nvPr>
        </p:nvSpPr>
        <p:spPr>
          <a:noFill/>
        </p:spPr>
        <p:txBody>
          <a:bodyPr/>
          <a:lstStyle/>
          <a:p>
            <a:r>
              <a:rPr lang="de-DE" smtClean="0">
                <a:solidFill>
                  <a:srgbClr val="000000"/>
                </a:solidFill>
              </a:rPr>
              <a:t>Markus Bremer, Dienstbesprechung Jobcenter, Fragen rund ums Studium</a:t>
            </a:r>
          </a:p>
        </p:txBody>
      </p:sp>
      <p:pic>
        <p:nvPicPr>
          <p:cNvPr id="97284" name="Picture 12" descr="http://bremen-nds.mehr-demokratie.de/uploads/pics/volksentscheid-huerde-hoch_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92455" y="1412407"/>
            <a:ext cx="619825" cy="721229"/>
          </a:xfrm>
          <a:prstGeom prst="rect">
            <a:avLst/>
          </a:prstGeom>
          <a:noFill/>
          <a:ln w="9525">
            <a:noFill/>
            <a:miter lim="800000"/>
            <a:headEnd/>
            <a:tailEnd/>
          </a:ln>
        </p:spPr>
      </p:pic>
      <p:pic>
        <p:nvPicPr>
          <p:cNvPr id="97285" name="Picture 12" descr="http://bremen-nds.mehr-demokratie.de/uploads/pics/volksentscheid-huerde-hoch_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8293" y="1844195"/>
            <a:ext cx="248246" cy="289441"/>
          </a:xfrm>
          <a:prstGeom prst="rect">
            <a:avLst/>
          </a:prstGeom>
          <a:noFill/>
          <a:ln w="9525">
            <a:noFill/>
            <a:miter lim="800000"/>
            <a:headEnd/>
            <a:tailEnd/>
          </a:ln>
        </p:spPr>
      </p:pic>
      <p:sp>
        <p:nvSpPr>
          <p:cNvPr id="7" name="Inhaltsplatzhalter 2"/>
          <p:cNvSpPr>
            <a:spLocks noGrp="1"/>
          </p:cNvSpPr>
          <p:nvPr>
            <p:ph idx="1"/>
          </p:nvPr>
        </p:nvSpPr>
        <p:spPr>
          <a:xfrm>
            <a:off x="509142" y="2133635"/>
            <a:ext cx="8239562" cy="4960030"/>
          </a:xfrm>
        </p:spPr>
        <p:txBody>
          <a:bodyPr/>
          <a:lstStyle/>
          <a:p>
            <a:pPr>
              <a:tabLst>
                <a:tab pos="3229032" algn="l"/>
                <a:tab pos="3948528" algn="l"/>
                <a:tab pos="5740151" algn="l"/>
                <a:tab pos="6459647" algn="l"/>
              </a:tabLst>
            </a:pPr>
            <a:r>
              <a:rPr lang="de-DE" sz="1600" dirty="0" smtClean="0"/>
              <a:t>Biologie	</a:t>
            </a:r>
            <a:r>
              <a:rPr lang="de-DE" sz="1600" dirty="0" smtClean="0">
                <a:solidFill>
                  <a:srgbClr val="FF0000"/>
                </a:solidFill>
              </a:rPr>
              <a:t>1,6</a:t>
            </a:r>
            <a:r>
              <a:rPr lang="de-DE" sz="1600" dirty="0" smtClean="0"/>
              <a:t>	</a:t>
            </a:r>
            <a:r>
              <a:rPr lang="de-DE" sz="1200" i="1" dirty="0" smtClean="0"/>
              <a:t>HU Berlin</a:t>
            </a:r>
            <a:r>
              <a:rPr lang="de-DE" sz="1600" dirty="0" smtClean="0"/>
              <a:t>	</a:t>
            </a:r>
            <a:r>
              <a:rPr lang="de-DE" sz="1600" dirty="0" smtClean="0">
                <a:solidFill>
                  <a:srgbClr val="FF0000"/>
                </a:solidFill>
              </a:rPr>
              <a:t>alle</a:t>
            </a:r>
            <a:r>
              <a:rPr lang="de-DE" sz="1600" dirty="0" smtClean="0"/>
              <a:t>	</a:t>
            </a:r>
            <a:r>
              <a:rPr lang="de-DE" sz="1200" i="1" dirty="0" smtClean="0"/>
              <a:t>Uni Bayreuth</a:t>
            </a:r>
          </a:p>
          <a:p>
            <a:pPr>
              <a:tabLst>
                <a:tab pos="3229032" algn="l"/>
                <a:tab pos="3948528" algn="l"/>
                <a:tab pos="5740151" algn="l"/>
                <a:tab pos="6459647" algn="l"/>
              </a:tabLst>
            </a:pPr>
            <a:r>
              <a:rPr lang="de-DE" sz="1600" dirty="0" smtClean="0"/>
              <a:t>Jura</a:t>
            </a:r>
            <a:r>
              <a:rPr lang="de-DE" sz="1600" i="1" dirty="0" smtClean="0"/>
              <a:t>	</a:t>
            </a:r>
            <a:r>
              <a:rPr lang="de-DE" sz="1600" dirty="0" smtClean="0">
                <a:solidFill>
                  <a:srgbClr val="FF0000"/>
                </a:solidFill>
              </a:rPr>
              <a:t>1,5</a:t>
            </a:r>
            <a:r>
              <a:rPr lang="de-DE" sz="1600" i="1" dirty="0" smtClean="0">
                <a:solidFill>
                  <a:srgbClr val="FF0000"/>
                </a:solidFill>
              </a:rPr>
              <a:t>	</a:t>
            </a:r>
            <a:r>
              <a:rPr lang="de-DE" sz="1200" i="1" dirty="0" smtClean="0"/>
              <a:t>Uni Heidelberg</a:t>
            </a:r>
            <a:r>
              <a:rPr lang="de-DE" sz="1600" i="1" dirty="0" smtClean="0"/>
              <a:t>	</a:t>
            </a:r>
            <a:r>
              <a:rPr lang="de-DE" sz="1600" dirty="0" smtClean="0">
                <a:solidFill>
                  <a:srgbClr val="FF0000"/>
                </a:solidFill>
              </a:rPr>
              <a:t>alle</a:t>
            </a:r>
            <a:r>
              <a:rPr lang="de-DE" sz="1600" i="1" dirty="0" smtClean="0"/>
              <a:t>	</a:t>
            </a:r>
            <a:r>
              <a:rPr lang="de-DE" sz="1200" i="1" dirty="0" smtClean="0"/>
              <a:t>Uni Osnabrück</a:t>
            </a:r>
          </a:p>
          <a:p>
            <a:pPr>
              <a:tabLst>
                <a:tab pos="3229032" algn="l"/>
                <a:tab pos="3948528" algn="l"/>
                <a:tab pos="5740151" algn="l"/>
                <a:tab pos="6459647" algn="l"/>
              </a:tabLst>
            </a:pPr>
            <a:r>
              <a:rPr lang="de-DE" sz="1600" dirty="0" smtClean="0"/>
              <a:t>Medienmanagement</a:t>
            </a:r>
            <a:r>
              <a:rPr lang="de-DE" sz="1600" i="1" dirty="0" smtClean="0"/>
              <a:t>	</a:t>
            </a:r>
            <a:r>
              <a:rPr lang="de-DE" sz="1600" dirty="0" smtClean="0">
                <a:solidFill>
                  <a:srgbClr val="FF0000"/>
                </a:solidFill>
              </a:rPr>
              <a:t>1,5</a:t>
            </a:r>
            <a:r>
              <a:rPr lang="de-DE" sz="1600" i="1" dirty="0" smtClean="0"/>
              <a:t>	</a:t>
            </a:r>
            <a:r>
              <a:rPr lang="de-DE" sz="1200" i="1" dirty="0" smtClean="0"/>
              <a:t>Uni Köln</a:t>
            </a:r>
            <a:r>
              <a:rPr lang="de-DE" sz="1600" i="1" dirty="0" smtClean="0"/>
              <a:t>	</a:t>
            </a:r>
            <a:r>
              <a:rPr lang="de-DE" sz="1600" dirty="0" smtClean="0">
                <a:solidFill>
                  <a:srgbClr val="FF0000"/>
                </a:solidFill>
              </a:rPr>
              <a:t>alle</a:t>
            </a:r>
            <a:r>
              <a:rPr lang="de-DE" sz="1600" i="1" dirty="0" smtClean="0"/>
              <a:t>	</a:t>
            </a:r>
            <a:r>
              <a:rPr lang="de-DE" sz="1200" i="1" dirty="0" smtClean="0"/>
              <a:t>TU Ilmenau</a:t>
            </a:r>
          </a:p>
          <a:p>
            <a:pPr>
              <a:tabLst>
                <a:tab pos="3229032" algn="l"/>
                <a:tab pos="3948528" algn="l"/>
                <a:tab pos="5740151" algn="l"/>
                <a:tab pos="6459647" algn="l"/>
              </a:tabLst>
            </a:pPr>
            <a:r>
              <a:rPr lang="de-DE" sz="1600" dirty="0" err="1" smtClean="0"/>
              <a:t>Wirt.Ing</a:t>
            </a:r>
            <a:r>
              <a:rPr lang="de-DE" sz="1600" dirty="0" smtClean="0"/>
              <a:t>. (E-Technik)</a:t>
            </a:r>
            <a:r>
              <a:rPr lang="de-DE" sz="1600" i="1" dirty="0" smtClean="0"/>
              <a:t>	</a:t>
            </a:r>
            <a:r>
              <a:rPr lang="de-DE" sz="1600" dirty="0" smtClean="0">
                <a:solidFill>
                  <a:srgbClr val="FF0000"/>
                </a:solidFill>
              </a:rPr>
              <a:t>1,6</a:t>
            </a:r>
            <a:r>
              <a:rPr lang="de-DE" sz="1600" i="1" dirty="0" smtClean="0"/>
              <a:t>	</a:t>
            </a:r>
            <a:r>
              <a:rPr lang="de-DE" sz="1200" i="1" dirty="0" smtClean="0"/>
              <a:t>RWTH Aachen</a:t>
            </a:r>
            <a:r>
              <a:rPr lang="de-DE" sz="1600" i="1" dirty="0" smtClean="0"/>
              <a:t>	</a:t>
            </a:r>
            <a:r>
              <a:rPr lang="de-DE" sz="1600" dirty="0" smtClean="0">
                <a:solidFill>
                  <a:srgbClr val="FF0000"/>
                </a:solidFill>
              </a:rPr>
              <a:t>alle</a:t>
            </a:r>
            <a:r>
              <a:rPr lang="de-DE" sz="1600" i="1" dirty="0" smtClean="0"/>
              <a:t>	</a:t>
            </a:r>
            <a:r>
              <a:rPr lang="de-DE" sz="1200" i="1" dirty="0" smtClean="0"/>
              <a:t>TU Clausthal</a:t>
            </a:r>
          </a:p>
          <a:p>
            <a:pPr>
              <a:tabLst>
                <a:tab pos="3229032" algn="l"/>
                <a:tab pos="3948528" algn="l"/>
                <a:tab pos="5740151" algn="l"/>
                <a:tab pos="6459647" algn="l"/>
              </a:tabLst>
            </a:pPr>
            <a:r>
              <a:rPr lang="de-DE" sz="1600" dirty="0" smtClean="0"/>
              <a:t>Chemie</a:t>
            </a:r>
            <a:r>
              <a:rPr lang="de-DE" sz="1600" i="1" dirty="0" smtClean="0"/>
              <a:t>	</a:t>
            </a:r>
            <a:r>
              <a:rPr lang="de-DE" sz="1600" dirty="0" smtClean="0">
                <a:solidFill>
                  <a:srgbClr val="FF0000"/>
                </a:solidFill>
              </a:rPr>
              <a:t>1,3</a:t>
            </a:r>
            <a:r>
              <a:rPr lang="de-DE" sz="1600" i="1" dirty="0" smtClean="0"/>
              <a:t>	</a:t>
            </a:r>
            <a:r>
              <a:rPr lang="de-DE" sz="1200" i="1" dirty="0" smtClean="0"/>
              <a:t>Uni Halle</a:t>
            </a:r>
            <a:r>
              <a:rPr lang="de-DE" sz="1600" i="1" dirty="0" smtClean="0"/>
              <a:t>	</a:t>
            </a:r>
            <a:r>
              <a:rPr lang="de-DE" sz="1600" dirty="0" smtClean="0">
                <a:solidFill>
                  <a:srgbClr val="FF0000"/>
                </a:solidFill>
              </a:rPr>
              <a:t>alle</a:t>
            </a:r>
            <a:r>
              <a:rPr lang="de-DE" sz="1600" i="1" dirty="0" smtClean="0"/>
              <a:t>	</a:t>
            </a:r>
            <a:r>
              <a:rPr lang="de-DE" sz="1200" i="1" dirty="0" smtClean="0"/>
              <a:t>TU Freiberg</a:t>
            </a:r>
          </a:p>
          <a:p>
            <a:pPr>
              <a:tabLst>
                <a:tab pos="3229032" algn="l"/>
                <a:tab pos="3948528" algn="l"/>
                <a:tab pos="5740151" algn="l"/>
                <a:tab pos="6459647" algn="l"/>
              </a:tabLst>
            </a:pPr>
            <a:r>
              <a:rPr lang="de-DE" sz="1600" dirty="0" smtClean="0"/>
              <a:t>Soziale Arbeit</a:t>
            </a:r>
            <a:r>
              <a:rPr lang="de-DE" sz="1600" i="1" dirty="0" smtClean="0"/>
              <a:t>	</a:t>
            </a:r>
            <a:r>
              <a:rPr lang="de-DE" sz="1600" dirty="0" smtClean="0">
                <a:solidFill>
                  <a:srgbClr val="FF0000"/>
                </a:solidFill>
              </a:rPr>
              <a:t>1,8</a:t>
            </a:r>
            <a:r>
              <a:rPr lang="de-DE" sz="1600" dirty="0" smtClean="0"/>
              <a:t>	</a:t>
            </a:r>
            <a:r>
              <a:rPr lang="de-DE" sz="1200" i="1" dirty="0" smtClean="0"/>
              <a:t>FH-Köln</a:t>
            </a:r>
            <a:r>
              <a:rPr lang="de-DE" sz="1600" i="1" dirty="0" smtClean="0"/>
              <a:t>	</a:t>
            </a:r>
            <a:r>
              <a:rPr lang="de-DE" sz="1600" dirty="0" smtClean="0">
                <a:solidFill>
                  <a:srgbClr val="FF0000"/>
                </a:solidFill>
              </a:rPr>
              <a:t>3,1</a:t>
            </a:r>
            <a:r>
              <a:rPr lang="de-DE" sz="1600" i="1" dirty="0" smtClean="0"/>
              <a:t>	</a:t>
            </a:r>
            <a:r>
              <a:rPr lang="de-DE" sz="1200" i="1" dirty="0" smtClean="0"/>
              <a:t>HS </a:t>
            </a:r>
            <a:r>
              <a:rPr lang="de-DE" sz="1200" i="1" dirty="0" err="1" smtClean="0"/>
              <a:t>Ostfalia</a:t>
            </a:r>
            <a:r>
              <a:rPr lang="de-DE" sz="1200" i="1" dirty="0" smtClean="0"/>
              <a:t>; </a:t>
            </a:r>
            <a:r>
              <a:rPr lang="de-DE" sz="1200" i="1" dirty="0" err="1" smtClean="0"/>
              <a:t>Suderburg</a:t>
            </a:r>
            <a:endParaRPr lang="de-DE" sz="1200" i="1" dirty="0" smtClean="0"/>
          </a:p>
          <a:p>
            <a:pPr>
              <a:tabLst>
                <a:tab pos="3229032" algn="l"/>
                <a:tab pos="3948528" algn="l"/>
                <a:tab pos="5740151" algn="l"/>
                <a:tab pos="6459647" algn="l"/>
              </a:tabLst>
            </a:pPr>
            <a:r>
              <a:rPr lang="de-DE" sz="1600" dirty="0" smtClean="0"/>
              <a:t>BWL</a:t>
            </a:r>
            <a:r>
              <a:rPr lang="de-DE" sz="1600" i="1" dirty="0" smtClean="0"/>
              <a:t>	</a:t>
            </a:r>
            <a:r>
              <a:rPr lang="de-DE" sz="1600" dirty="0" smtClean="0">
                <a:solidFill>
                  <a:srgbClr val="FF0000"/>
                </a:solidFill>
              </a:rPr>
              <a:t>1,7</a:t>
            </a:r>
            <a:r>
              <a:rPr lang="de-DE" sz="1600" i="1" dirty="0" smtClean="0"/>
              <a:t>	</a:t>
            </a:r>
            <a:r>
              <a:rPr lang="de-DE" sz="1200" i="1" dirty="0" smtClean="0"/>
              <a:t>FU Berlin</a:t>
            </a:r>
            <a:r>
              <a:rPr lang="de-DE" sz="1600" i="1" dirty="0" smtClean="0"/>
              <a:t>	</a:t>
            </a:r>
            <a:r>
              <a:rPr lang="de-DE" sz="1600" dirty="0" smtClean="0">
                <a:solidFill>
                  <a:srgbClr val="FF0000"/>
                </a:solidFill>
              </a:rPr>
              <a:t>alle </a:t>
            </a:r>
            <a:r>
              <a:rPr lang="de-DE" sz="1600" i="1" dirty="0" smtClean="0"/>
              <a:t>	</a:t>
            </a:r>
            <a:r>
              <a:rPr lang="de-DE" sz="1200" i="1" dirty="0" smtClean="0"/>
              <a:t>HS Mittweida</a:t>
            </a:r>
          </a:p>
          <a:p>
            <a:pPr>
              <a:tabLst>
                <a:tab pos="3229032" algn="l"/>
                <a:tab pos="3948528" algn="l"/>
                <a:tab pos="5740151" algn="l"/>
                <a:tab pos="6459647" algn="l"/>
              </a:tabLst>
            </a:pPr>
            <a:r>
              <a:rPr lang="de-DE" sz="1600" dirty="0" smtClean="0"/>
              <a:t>Soziologie</a:t>
            </a:r>
            <a:r>
              <a:rPr lang="de-DE" sz="1600" i="1" dirty="0" smtClean="0"/>
              <a:t>	</a:t>
            </a:r>
            <a:r>
              <a:rPr lang="de-DE" sz="1600" dirty="0" smtClean="0">
                <a:solidFill>
                  <a:srgbClr val="FF0000"/>
                </a:solidFill>
              </a:rPr>
              <a:t>1,9</a:t>
            </a:r>
            <a:r>
              <a:rPr lang="de-DE" sz="1600" i="1" dirty="0" smtClean="0"/>
              <a:t>	</a:t>
            </a:r>
            <a:r>
              <a:rPr lang="de-DE" sz="1200" i="1" dirty="0" smtClean="0"/>
              <a:t>Uni Bielefeld</a:t>
            </a:r>
            <a:r>
              <a:rPr lang="de-DE" sz="1600" i="1" dirty="0" smtClean="0"/>
              <a:t>	</a:t>
            </a:r>
            <a:r>
              <a:rPr lang="de-DE" sz="1600" dirty="0" smtClean="0">
                <a:solidFill>
                  <a:srgbClr val="FF0000"/>
                </a:solidFill>
              </a:rPr>
              <a:t>2,8</a:t>
            </a:r>
            <a:r>
              <a:rPr lang="de-DE" sz="1600" i="1" dirty="0" smtClean="0"/>
              <a:t>	</a:t>
            </a:r>
            <a:r>
              <a:rPr lang="de-DE" sz="1200" i="1" dirty="0" smtClean="0"/>
              <a:t>Uni Frankfurt</a:t>
            </a:r>
          </a:p>
          <a:p>
            <a:pPr>
              <a:tabLst>
                <a:tab pos="3229032" algn="l"/>
                <a:tab pos="3948528" algn="l"/>
                <a:tab pos="5740151" algn="l"/>
                <a:tab pos="6459647" algn="l"/>
              </a:tabLst>
            </a:pPr>
            <a:r>
              <a:rPr lang="de-DE" sz="1600" dirty="0" err="1" smtClean="0"/>
              <a:t>Kommunikationswiss</a:t>
            </a:r>
            <a:r>
              <a:rPr lang="de-DE" sz="1600" dirty="0" smtClean="0"/>
              <a:t>.</a:t>
            </a:r>
            <a:r>
              <a:rPr lang="de-DE" sz="1600" i="1" dirty="0" smtClean="0"/>
              <a:t>	</a:t>
            </a:r>
            <a:r>
              <a:rPr lang="de-DE" sz="1600" dirty="0" smtClean="0">
                <a:solidFill>
                  <a:srgbClr val="FF0000"/>
                </a:solidFill>
              </a:rPr>
              <a:t>1,3</a:t>
            </a:r>
            <a:r>
              <a:rPr lang="de-DE" sz="1600" i="1" dirty="0" smtClean="0"/>
              <a:t>	</a:t>
            </a:r>
            <a:r>
              <a:rPr lang="de-DE" sz="1200" i="1" dirty="0" smtClean="0"/>
              <a:t>Uni Münster</a:t>
            </a:r>
            <a:r>
              <a:rPr lang="de-DE" sz="1600" i="1" dirty="0" smtClean="0"/>
              <a:t>	</a:t>
            </a:r>
            <a:r>
              <a:rPr lang="de-DE" sz="1600" dirty="0" smtClean="0">
                <a:solidFill>
                  <a:srgbClr val="FF0000"/>
                </a:solidFill>
              </a:rPr>
              <a:t>2,3</a:t>
            </a:r>
            <a:r>
              <a:rPr lang="de-DE" sz="1600" i="1" dirty="0" smtClean="0"/>
              <a:t>	</a:t>
            </a:r>
            <a:r>
              <a:rPr lang="de-DE" sz="1200" i="1" dirty="0" smtClean="0"/>
              <a:t>Uni Halle</a:t>
            </a:r>
          </a:p>
          <a:p>
            <a:pPr>
              <a:tabLst>
                <a:tab pos="3229032" algn="l"/>
                <a:tab pos="3948528" algn="l"/>
                <a:tab pos="5740151" algn="l"/>
                <a:tab pos="6459647" algn="l"/>
              </a:tabLst>
            </a:pPr>
            <a:r>
              <a:rPr lang="de-DE" sz="1600" dirty="0" smtClean="0"/>
              <a:t>Anglistik</a:t>
            </a:r>
            <a:r>
              <a:rPr lang="de-DE" sz="1600" i="1" dirty="0" smtClean="0"/>
              <a:t>	</a:t>
            </a:r>
            <a:r>
              <a:rPr lang="de-DE" sz="1600" dirty="0" smtClean="0">
                <a:solidFill>
                  <a:srgbClr val="FF0000"/>
                </a:solidFill>
              </a:rPr>
              <a:t>1,8</a:t>
            </a:r>
            <a:r>
              <a:rPr lang="de-DE" sz="1600" i="1" dirty="0" smtClean="0"/>
              <a:t>	</a:t>
            </a:r>
            <a:r>
              <a:rPr lang="de-DE" sz="1200" i="1" dirty="0" smtClean="0"/>
              <a:t>FU Berlin</a:t>
            </a:r>
            <a:r>
              <a:rPr lang="de-DE" sz="1600" i="1" dirty="0" smtClean="0"/>
              <a:t>	</a:t>
            </a:r>
            <a:r>
              <a:rPr lang="de-DE" sz="1600" dirty="0" smtClean="0">
                <a:solidFill>
                  <a:srgbClr val="FF0000"/>
                </a:solidFill>
              </a:rPr>
              <a:t>alle</a:t>
            </a:r>
            <a:r>
              <a:rPr lang="de-DE" sz="1600" i="1" dirty="0" smtClean="0"/>
              <a:t>	</a:t>
            </a:r>
            <a:r>
              <a:rPr lang="de-DE" sz="1200" i="1" dirty="0" smtClean="0"/>
              <a:t>Uni Oldenburg</a:t>
            </a:r>
          </a:p>
          <a:p>
            <a:pPr>
              <a:tabLst>
                <a:tab pos="3229032" algn="l"/>
                <a:tab pos="3948528" algn="l"/>
                <a:tab pos="5740151" algn="l"/>
                <a:tab pos="6459647" algn="l"/>
              </a:tabLst>
            </a:pPr>
            <a:r>
              <a:rPr lang="de-DE" sz="1600" dirty="0" smtClean="0"/>
              <a:t>Politikwissenschaft	</a:t>
            </a:r>
            <a:r>
              <a:rPr lang="de-DE" sz="1600" dirty="0" smtClean="0">
                <a:solidFill>
                  <a:srgbClr val="FF0000"/>
                </a:solidFill>
              </a:rPr>
              <a:t>1,5</a:t>
            </a:r>
            <a:r>
              <a:rPr lang="de-DE" sz="1600" dirty="0" smtClean="0"/>
              <a:t>	</a:t>
            </a:r>
            <a:r>
              <a:rPr lang="de-DE" sz="1200" i="1" dirty="0" smtClean="0"/>
              <a:t>FU Berlin</a:t>
            </a:r>
            <a:r>
              <a:rPr lang="de-DE" sz="1600" dirty="0" smtClean="0"/>
              <a:t>	</a:t>
            </a:r>
            <a:r>
              <a:rPr lang="de-DE" sz="1600" dirty="0" smtClean="0">
                <a:solidFill>
                  <a:srgbClr val="FF0000"/>
                </a:solidFill>
              </a:rPr>
              <a:t>alle</a:t>
            </a:r>
            <a:r>
              <a:rPr lang="de-DE" sz="1600" dirty="0" smtClean="0"/>
              <a:t>	</a:t>
            </a:r>
            <a:r>
              <a:rPr lang="de-DE" sz="1200" i="1" dirty="0" smtClean="0"/>
              <a:t>Uni Kassel</a:t>
            </a:r>
          </a:p>
          <a:p>
            <a:pPr>
              <a:tabLst>
                <a:tab pos="3229032" algn="l"/>
                <a:tab pos="3948528" algn="l"/>
                <a:tab pos="5740151" algn="l"/>
                <a:tab pos="6459647" algn="l"/>
              </a:tabLst>
            </a:pPr>
            <a:r>
              <a:rPr lang="de-DE" sz="1600" dirty="0" smtClean="0"/>
              <a:t>Architektur</a:t>
            </a:r>
            <a:r>
              <a:rPr lang="de-DE" sz="1600" i="1" dirty="0" smtClean="0"/>
              <a:t>	</a:t>
            </a:r>
            <a:r>
              <a:rPr lang="de-DE" sz="1600" dirty="0" smtClean="0">
                <a:solidFill>
                  <a:srgbClr val="FF0000"/>
                </a:solidFill>
              </a:rPr>
              <a:t>1,9</a:t>
            </a:r>
            <a:r>
              <a:rPr lang="de-DE" sz="1600" i="1" dirty="0" smtClean="0"/>
              <a:t>	</a:t>
            </a:r>
            <a:r>
              <a:rPr lang="de-DE" sz="1200" i="1" dirty="0" smtClean="0"/>
              <a:t>TU Berlin</a:t>
            </a:r>
            <a:r>
              <a:rPr lang="de-DE" sz="1600" i="1" dirty="0" smtClean="0"/>
              <a:t>	</a:t>
            </a:r>
            <a:r>
              <a:rPr lang="de-DE" sz="1600" dirty="0" smtClean="0">
                <a:solidFill>
                  <a:srgbClr val="FF0000"/>
                </a:solidFill>
              </a:rPr>
              <a:t>alle</a:t>
            </a:r>
            <a:r>
              <a:rPr lang="de-DE" sz="1600" i="1" dirty="0" smtClean="0"/>
              <a:t>	</a:t>
            </a:r>
            <a:r>
              <a:rPr lang="de-DE" sz="1200" i="1" dirty="0" smtClean="0"/>
              <a:t>HAWK Hildesheim</a:t>
            </a:r>
          </a:p>
          <a:p>
            <a:pPr>
              <a:tabLst>
                <a:tab pos="3229032" algn="l"/>
                <a:tab pos="3948528" algn="l"/>
                <a:tab pos="5740151" algn="l"/>
                <a:tab pos="6459647" algn="l"/>
              </a:tabLst>
            </a:pPr>
            <a:r>
              <a:rPr lang="de-DE" sz="1600" dirty="0" smtClean="0"/>
              <a:t>Deutsch Lehramt </a:t>
            </a:r>
            <a:r>
              <a:rPr lang="de-DE" sz="1600" dirty="0" err="1" smtClean="0"/>
              <a:t>Gym</a:t>
            </a:r>
            <a:r>
              <a:rPr lang="de-DE" sz="1600" dirty="0" smtClean="0"/>
              <a:t>.</a:t>
            </a:r>
            <a:r>
              <a:rPr lang="de-DE" sz="1600" i="1" dirty="0" smtClean="0"/>
              <a:t>	</a:t>
            </a:r>
            <a:r>
              <a:rPr lang="de-DE" sz="1600" dirty="0" smtClean="0">
                <a:solidFill>
                  <a:srgbClr val="FF0000"/>
                </a:solidFill>
              </a:rPr>
              <a:t>1,5</a:t>
            </a:r>
            <a:r>
              <a:rPr lang="de-DE" sz="1600" i="1" dirty="0" smtClean="0"/>
              <a:t>	</a:t>
            </a:r>
            <a:r>
              <a:rPr lang="de-DE" sz="1200" i="1" dirty="0" smtClean="0"/>
              <a:t>Uni Hamburg</a:t>
            </a:r>
            <a:r>
              <a:rPr lang="de-DE" sz="1600" i="1" dirty="0" smtClean="0"/>
              <a:t>	</a:t>
            </a:r>
            <a:r>
              <a:rPr lang="de-DE" sz="1600" dirty="0" smtClean="0">
                <a:solidFill>
                  <a:srgbClr val="FF0000"/>
                </a:solidFill>
              </a:rPr>
              <a:t>2,8</a:t>
            </a:r>
            <a:r>
              <a:rPr lang="de-DE" sz="1600" i="1" dirty="0" smtClean="0"/>
              <a:t>	</a:t>
            </a:r>
            <a:r>
              <a:rPr lang="de-DE" sz="1200" i="1" dirty="0" smtClean="0"/>
              <a:t>Uni Marburg</a:t>
            </a:r>
          </a:p>
          <a:p>
            <a:pPr>
              <a:tabLst>
                <a:tab pos="3229032" algn="l"/>
                <a:tab pos="3948528" algn="l"/>
                <a:tab pos="5740151" algn="l"/>
                <a:tab pos="6459647" algn="l"/>
              </a:tabLst>
            </a:pPr>
            <a:endParaRPr lang="de-DE" sz="1400" i="1" dirty="0" smtClean="0"/>
          </a:p>
          <a:p>
            <a:pPr>
              <a:tabLst>
                <a:tab pos="3229032" algn="l"/>
                <a:tab pos="3948528" algn="l"/>
                <a:tab pos="5740151" algn="l"/>
                <a:tab pos="6459647" algn="l"/>
              </a:tabLst>
            </a:pPr>
            <a:endParaRPr lang="de-DE" sz="1400" i="1" dirty="0" smtClean="0"/>
          </a:p>
        </p:txBody>
      </p:sp>
      <p:cxnSp>
        <p:nvCxnSpPr>
          <p:cNvPr id="9" name="Gerade Verbindung 8"/>
          <p:cNvCxnSpPr>
            <a:cxnSpLocks noChangeShapeType="1"/>
          </p:cNvCxnSpPr>
          <p:nvPr/>
        </p:nvCxnSpPr>
        <p:spPr bwMode="auto">
          <a:xfrm>
            <a:off x="5867782" y="2277565"/>
            <a:ext cx="0" cy="4175535"/>
          </a:xfrm>
          <a:prstGeom prst="line">
            <a:avLst/>
          </a:prstGeom>
          <a:noFill/>
          <a:ln w="12700" algn="ctr">
            <a:solidFill>
              <a:schemeClr val="tx1"/>
            </a:solidFill>
            <a:round/>
            <a:headEnd/>
            <a:tailEnd/>
          </a:ln>
        </p:spPr>
      </p:cxnSp>
    </p:spTree>
    <p:extLst>
      <p:ext uri="{BB962C8B-B14F-4D97-AF65-F5344CB8AC3E}">
        <p14:creationId xmlns:p14="http://schemas.microsoft.com/office/powerpoint/2010/main" val="28527642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 calcmode="lin" valueType="num">
                                      <p:cBhvr additive="base">
                                        <p:cTn id="7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12" end="12"/>
                                            </p:txEl>
                                          </p:spTgt>
                                        </p:tgtEl>
                                        <p:attrNameLst>
                                          <p:attrName>style.visibility</p:attrName>
                                        </p:attrNameLst>
                                      </p:cBhvr>
                                      <p:to>
                                        <p:strVal val="visible"/>
                                      </p:to>
                                    </p:set>
                                    <p:anim calcmode="lin" valueType="num">
                                      <p:cBhvr additive="base">
                                        <p:cTn id="79"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p:cNvSpPr>
            <a:spLocks noGrp="1"/>
          </p:cNvSpPr>
          <p:nvPr>
            <p:ph type="title"/>
          </p:nvPr>
        </p:nvSpPr>
        <p:spPr>
          <a:xfrm>
            <a:off x="490168" y="969548"/>
            <a:ext cx="7689309" cy="332145"/>
          </a:xfrm>
        </p:spPr>
        <p:txBody>
          <a:bodyPr/>
          <a:lstStyle/>
          <a:p>
            <a:r>
              <a:rPr lang="de-DE" smtClean="0"/>
              <a:t>Verfahrensergebnisse im Netz</a:t>
            </a:r>
          </a:p>
        </p:txBody>
      </p:sp>
      <p:sp>
        <p:nvSpPr>
          <p:cNvPr id="98307" name="Fußzeilenplatzhalter 3"/>
          <p:cNvSpPr>
            <a:spLocks noGrp="1"/>
          </p:cNvSpPr>
          <p:nvPr>
            <p:ph type="ftr" sz="quarter" idx="10"/>
          </p:nvPr>
        </p:nvSpPr>
        <p:spPr>
          <a:noFill/>
        </p:spPr>
        <p:txBody>
          <a:bodyPr/>
          <a:lstStyle/>
          <a:p>
            <a:r>
              <a:rPr lang="de-DE" smtClean="0">
                <a:solidFill>
                  <a:srgbClr val="000000"/>
                </a:solidFill>
              </a:rPr>
              <a:t>Markus Bremer, Dienstbesprechung Jobcenter, Fragen rund ums Studium</a:t>
            </a:r>
          </a:p>
        </p:txBody>
      </p:sp>
      <p:pic>
        <p:nvPicPr>
          <p:cNvPr id="98308" name="Picture 2" descr="http://www.auswahlgrenzen.de/images_lang/1_ghh.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6961" y="2060880"/>
            <a:ext cx="5905730" cy="638983"/>
          </a:xfrm>
          <a:prstGeom prst="rect">
            <a:avLst/>
          </a:prstGeom>
          <a:noFill/>
          <a:ln w="9525">
            <a:noFill/>
            <a:miter lim="800000"/>
            <a:headEnd/>
            <a:tailEnd/>
          </a:ln>
        </p:spPr>
      </p:pic>
      <p:pic>
        <p:nvPicPr>
          <p:cNvPr id="98309" name="Picture 3">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07882" y="3356245"/>
            <a:ext cx="4465270" cy="860413"/>
          </a:xfrm>
          <a:prstGeom prst="rect">
            <a:avLst/>
          </a:prstGeom>
          <a:noFill/>
          <a:ln w="9525">
            <a:noFill/>
            <a:miter lim="800000"/>
            <a:headEnd/>
            <a:tailEnd/>
          </a:ln>
        </p:spPr>
      </p:pic>
      <p:sp>
        <p:nvSpPr>
          <p:cNvPr id="98310" name="Textfeld 5"/>
          <p:cNvSpPr txBox="1">
            <a:spLocks noChangeArrowheads="1"/>
          </p:cNvSpPr>
          <p:nvPr/>
        </p:nvSpPr>
        <p:spPr bwMode="auto">
          <a:xfrm>
            <a:off x="2196268" y="5084980"/>
            <a:ext cx="4536423" cy="479237"/>
          </a:xfrm>
          <a:prstGeom prst="rect">
            <a:avLst/>
          </a:prstGeom>
          <a:noFill/>
          <a:ln w="9525">
            <a:noFill/>
            <a:miter lim="800000"/>
            <a:headEnd/>
            <a:tailEnd/>
          </a:ln>
        </p:spPr>
        <p:txBody>
          <a:bodyPr lIns="91429" tIns="45715" rIns="91429" bIns="45715">
            <a:spAutoFit/>
          </a:bodyPr>
          <a:lstStyle/>
          <a:p>
            <a:pPr fontAlgn="base">
              <a:lnSpc>
                <a:spcPct val="90000"/>
              </a:lnSpc>
              <a:spcBef>
                <a:spcPct val="50000"/>
              </a:spcBef>
              <a:spcAft>
                <a:spcPct val="0"/>
              </a:spcAft>
            </a:pPr>
            <a:r>
              <a:rPr lang="de-DE" sz="2800" dirty="0">
                <a:solidFill>
                  <a:srgbClr val="000000"/>
                </a:solidFill>
                <a:latin typeface="Bauhaus 93" pitchFamily="82" charset="0"/>
              </a:rPr>
              <a:t>Homepage der Hochschule</a:t>
            </a:r>
          </a:p>
        </p:txBody>
      </p:sp>
      <p:sp>
        <p:nvSpPr>
          <p:cNvPr id="108545" name="Homepage"/>
          <p:cNvSpPr>
            <a:spLocks noEditPoints="1" noChangeArrowheads="1"/>
          </p:cNvSpPr>
          <p:nvPr/>
        </p:nvSpPr>
        <p:spPr bwMode="auto">
          <a:xfrm>
            <a:off x="826961" y="4797121"/>
            <a:ext cx="1081531" cy="136812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91429" tIns="45715" rIns="91429" bIns="45715"/>
          <a:lstStyle/>
          <a:p>
            <a:pPr fontAlgn="base">
              <a:lnSpc>
                <a:spcPct val="90000"/>
              </a:lnSpc>
              <a:spcBef>
                <a:spcPct val="50000"/>
              </a:spcBef>
              <a:spcAft>
                <a:spcPct val="0"/>
              </a:spcAft>
              <a:defRPr/>
            </a:pPr>
            <a:endParaRPr lang="de-DE" sz="2000">
              <a:solidFill>
                <a:srgbClr val="000000"/>
              </a:solidFill>
            </a:endParaRPr>
          </a:p>
        </p:txBody>
      </p:sp>
      <p:pic>
        <p:nvPicPr>
          <p:cNvPr id="8"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316962" y="6021288"/>
            <a:ext cx="431502" cy="48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648367"/>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sp>
        <p:nvSpPr>
          <p:cNvPr id="65539" name="Text Box 59"/>
          <p:cNvSpPr txBox="1">
            <a:spLocks noChangeArrowheads="1"/>
          </p:cNvSpPr>
          <p:nvPr/>
        </p:nvSpPr>
        <p:spPr bwMode="auto">
          <a:xfrm>
            <a:off x="2016125" y="3768725"/>
            <a:ext cx="13668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Berufsabschluss</a:t>
            </a:r>
          </a:p>
        </p:txBody>
      </p:sp>
      <p:sp>
        <p:nvSpPr>
          <p:cNvPr id="15444" name="Text Box 84"/>
          <p:cNvSpPr txBox="1">
            <a:spLocks noChangeArrowheads="1"/>
          </p:cNvSpPr>
          <p:nvPr/>
        </p:nvSpPr>
        <p:spPr bwMode="auto">
          <a:xfrm>
            <a:off x="2016125" y="3465513"/>
            <a:ext cx="1584325" cy="4953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Berufsabschluss </a:t>
            </a:r>
          </a:p>
          <a:p>
            <a:pPr algn="ctr" eaLnBrk="1" fontAlgn="base" hangingPunct="1">
              <a:lnSpc>
                <a:spcPct val="90000"/>
              </a:lnSpc>
              <a:spcBef>
                <a:spcPct val="0"/>
              </a:spcBef>
              <a:spcAft>
                <a:spcPct val="0"/>
              </a:spcAft>
            </a:pPr>
            <a:r>
              <a:rPr lang="de-DE" sz="1200" b="1">
                <a:solidFill>
                  <a:srgbClr val="000000"/>
                </a:solidFill>
              </a:rPr>
              <a:t>+</a:t>
            </a:r>
          </a:p>
          <a:p>
            <a:pPr eaLnBrk="1" fontAlgn="base" hangingPunct="1">
              <a:lnSpc>
                <a:spcPct val="90000"/>
              </a:lnSpc>
              <a:spcBef>
                <a:spcPct val="0"/>
              </a:spcBef>
              <a:spcAft>
                <a:spcPct val="0"/>
              </a:spcAft>
            </a:pPr>
            <a:r>
              <a:rPr lang="de-DE" sz="1200" b="1">
                <a:solidFill>
                  <a:srgbClr val="000000"/>
                </a:solidFill>
              </a:rPr>
              <a:t>schul.Teil d. FH-Reife</a:t>
            </a:r>
          </a:p>
        </p:txBody>
      </p:sp>
      <p:sp>
        <p:nvSpPr>
          <p:cNvPr id="15450" name="Text Box 90"/>
          <p:cNvSpPr txBox="1">
            <a:spLocks noChangeArrowheads="1"/>
          </p:cNvSpPr>
          <p:nvPr/>
        </p:nvSpPr>
        <p:spPr bwMode="auto">
          <a:xfrm>
            <a:off x="2195513" y="1989138"/>
            <a:ext cx="1223962" cy="16192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15449" name="Text Box 89"/>
          <p:cNvSpPr txBox="1">
            <a:spLocks noChangeArrowheads="1"/>
          </p:cNvSpPr>
          <p:nvPr/>
        </p:nvSpPr>
        <p:spPr bwMode="auto">
          <a:xfrm>
            <a:off x="719138" y="1989138"/>
            <a:ext cx="1223962" cy="16192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15395" name="Text Box 35"/>
          <p:cNvSpPr txBox="1">
            <a:spLocks noChangeArrowheads="1"/>
          </p:cNvSpPr>
          <p:nvPr/>
        </p:nvSpPr>
        <p:spPr bwMode="auto">
          <a:xfrm>
            <a:off x="8353425" y="3608388"/>
            <a:ext cx="611188" cy="162083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65544" name="Text Box 39"/>
          <p:cNvSpPr txBox="1">
            <a:spLocks noChangeArrowheads="1"/>
          </p:cNvSpPr>
          <p:nvPr/>
        </p:nvSpPr>
        <p:spPr bwMode="auto">
          <a:xfrm>
            <a:off x="3419475" y="5229225"/>
            <a:ext cx="1223963" cy="539750"/>
          </a:xfrm>
          <a:prstGeom prst="rect">
            <a:avLst/>
          </a:prstGeom>
          <a:gradFill rotWithShape="1">
            <a:gsLst>
              <a:gs pos="0">
                <a:srgbClr val="993300"/>
              </a:gs>
              <a:gs pos="100000">
                <a:srgbClr val="F050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15394" name="Text Box 34"/>
          <p:cNvSpPr txBox="1">
            <a:spLocks noChangeArrowheads="1"/>
          </p:cNvSpPr>
          <p:nvPr/>
        </p:nvSpPr>
        <p:spPr bwMode="auto">
          <a:xfrm>
            <a:off x="7740650" y="5229225"/>
            <a:ext cx="1223963" cy="539750"/>
          </a:xfrm>
          <a:prstGeom prst="rect">
            <a:avLst/>
          </a:prstGeom>
          <a:gradFill rotWithShape="1">
            <a:gsLst>
              <a:gs pos="0">
                <a:srgbClr val="FFB5BE"/>
              </a:gs>
              <a:gs pos="100000">
                <a:srgbClr val="616161"/>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65546" name="Text Box 14"/>
          <p:cNvSpPr txBox="1">
            <a:spLocks noChangeArrowheads="1"/>
          </p:cNvSpPr>
          <p:nvPr/>
        </p:nvSpPr>
        <p:spPr bwMode="auto">
          <a:xfrm>
            <a:off x="6300788" y="4689475"/>
            <a:ext cx="1223962" cy="1079500"/>
          </a:xfrm>
          <a:prstGeom prst="rect">
            <a:avLst/>
          </a:prstGeom>
          <a:solidFill>
            <a:srgbClr val="61616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65547" name="Text Box 13"/>
          <p:cNvSpPr txBox="1">
            <a:spLocks noChangeArrowheads="1"/>
          </p:cNvSpPr>
          <p:nvPr/>
        </p:nvSpPr>
        <p:spPr bwMode="auto">
          <a:xfrm>
            <a:off x="4860925" y="4149725"/>
            <a:ext cx="1223963" cy="1619250"/>
          </a:xfrm>
          <a:prstGeom prst="rect">
            <a:avLst/>
          </a:prstGeom>
          <a:solidFill>
            <a:srgbClr val="FFB5B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65548" name="Text Box 12"/>
          <p:cNvSpPr txBox="1">
            <a:spLocks noChangeArrowheads="1"/>
          </p:cNvSpPr>
          <p:nvPr/>
        </p:nvSpPr>
        <p:spPr bwMode="auto">
          <a:xfrm>
            <a:off x="3419475" y="4689475"/>
            <a:ext cx="1223963" cy="539750"/>
          </a:xfrm>
          <a:prstGeom prst="rect">
            <a:avLst/>
          </a:prstGeom>
          <a:solidFill>
            <a:srgbClr val="99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65549" name="Rectangle 2"/>
          <p:cNvSpPr>
            <a:spLocks noGrp="1" noChangeArrowheads="1"/>
          </p:cNvSpPr>
          <p:nvPr>
            <p:ph type="title"/>
          </p:nvPr>
        </p:nvSpPr>
        <p:spPr>
          <a:xfrm>
            <a:off x="490538" y="973138"/>
            <a:ext cx="7688262" cy="328612"/>
          </a:xfrm>
        </p:spPr>
        <p:txBody>
          <a:bodyPr/>
          <a:lstStyle/>
          <a:p>
            <a:pPr eaLnBrk="1" hangingPunct="1"/>
            <a:r>
              <a:rPr lang="de-DE" smtClean="0"/>
              <a:t>„Viele Wege führen nach Rom“ bzw. zum Abitur</a:t>
            </a:r>
          </a:p>
        </p:txBody>
      </p:sp>
      <p:sp>
        <p:nvSpPr>
          <p:cNvPr id="65550" name="Text Box 4"/>
          <p:cNvSpPr txBox="1">
            <a:spLocks noChangeArrowheads="1"/>
          </p:cNvSpPr>
          <p:nvPr/>
        </p:nvSpPr>
        <p:spPr bwMode="auto">
          <a:xfrm>
            <a:off x="611188" y="5675313"/>
            <a:ext cx="64817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65551" name="Text Box 6"/>
          <p:cNvSpPr txBox="1">
            <a:spLocks noChangeArrowheads="1"/>
          </p:cNvSpPr>
          <p:nvPr/>
        </p:nvSpPr>
        <p:spPr bwMode="auto">
          <a:xfrm>
            <a:off x="539750" y="6021388"/>
            <a:ext cx="6985000" cy="503237"/>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50000"/>
              </a:spcBef>
              <a:spcAft>
                <a:spcPct val="0"/>
              </a:spcAft>
            </a:pPr>
            <a:r>
              <a:rPr lang="de-DE">
                <a:solidFill>
                  <a:srgbClr val="FFFFFF"/>
                </a:solidFill>
              </a:rPr>
              <a:t> Klasse 9 oder Klasse 10</a:t>
            </a:r>
          </a:p>
        </p:txBody>
      </p:sp>
      <p:sp>
        <p:nvSpPr>
          <p:cNvPr id="65552" name="Text Box 7"/>
          <p:cNvSpPr txBox="1">
            <a:spLocks noChangeArrowheads="1"/>
          </p:cNvSpPr>
          <p:nvPr/>
        </p:nvSpPr>
        <p:spPr bwMode="auto">
          <a:xfrm>
            <a:off x="541338" y="4149725"/>
            <a:ext cx="1222375" cy="16192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65553" name="Text Box 8"/>
          <p:cNvSpPr txBox="1">
            <a:spLocks noChangeArrowheads="1"/>
          </p:cNvSpPr>
          <p:nvPr/>
        </p:nvSpPr>
        <p:spPr bwMode="auto">
          <a:xfrm>
            <a:off x="1979613" y="4149725"/>
            <a:ext cx="1223962" cy="16192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65554" name="Line 9"/>
          <p:cNvSpPr>
            <a:spLocks noChangeShapeType="1"/>
          </p:cNvSpPr>
          <p:nvPr/>
        </p:nvSpPr>
        <p:spPr bwMode="auto">
          <a:xfrm>
            <a:off x="503238" y="5229225"/>
            <a:ext cx="853281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65555" name="Line 10"/>
          <p:cNvSpPr>
            <a:spLocks noChangeShapeType="1"/>
          </p:cNvSpPr>
          <p:nvPr/>
        </p:nvSpPr>
        <p:spPr bwMode="auto">
          <a:xfrm>
            <a:off x="395288" y="4689475"/>
            <a:ext cx="864235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65556" name="Text Box 15"/>
          <p:cNvSpPr txBox="1">
            <a:spLocks noChangeArrowheads="1"/>
          </p:cNvSpPr>
          <p:nvPr/>
        </p:nvSpPr>
        <p:spPr bwMode="auto">
          <a:xfrm>
            <a:off x="684213" y="4257675"/>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Betriebliche Ausbildung</a:t>
            </a:r>
          </a:p>
        </p:txBody>
      </p:sp>
      <p:sp>
        <p:nvSpPr>
          <p:cNvPr id="65557" name="Text Box 16"/>
          <p:cNvSpPr txBox="1">
            <a:spLocks noChangeArrowheads="1"/>
          </p:cNvSpPr>
          <p:nvPr/>
        </p:nvSpPr>
        <p:spPr bwMode="auto">
          <a:xfrm>
            <a:off x="2124075" y="4257675"/>
            <a:ext cx="10080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Schulische Ausbildung</a:t>
            </a:r>
          </a:p>
        </p:txBody>
      </p:sp>
      <p:sp>
        <p:nvSpPr>
          <p:cNvPr id="65558" name="Text Box 17"/>
          <p:cNvSpPr txBox="1">
            <a:spLocks noChangeArrowheads="1"/>
          </p:cNvSpPr>
          <p:nvPr/>
        </p:nvSpPr>
        <p:spPr bwMode="auto">
          <a:xfrm>
            <a:off x="3455988" y="4797425"/>
            <a:ext cx="12239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Fachoberschule</a:t>
            </a:r>
          </a:p>
          <a:p>
            <a:pPr eaLnBrk="1" fontAlgn="base" hangingPunct="1">
              <a:lnSpc>
                <a:spcPct val="90000"/>
              </a:lnSpc>
              <a:spcBef>
                <a:spcPct val="0"/>
              </a:spcBef>
              <a:spcAft>
                <a:spcPct val="0"/>
              </a:spcAft>
            </a:pPr>
            <a:r>
              <a:rPr lang="de-DE" sz="1200" i="1">
                <a:solidFill>
                  <a:srgbClr val="000000"/>
                </a:solidFill>
              </a:rPr>
              <a:t>Klasse 12</a:t>
            </a:r>
          </a:p>
        </p:txBody>
      </p:sp>
      <p:sp>
        <p:nvSpPr>
          <p:cNvPr id="65559" name="Text Box 18"/>
          <p:cNvSpPr txBox="1">
            <a:spLocks noChangeArrowheads="1"/>
          </p:cNvSpPr>
          <p:nvPr/>
        </p:nvSpPr>
        <p:spPr bwMode="auto">
          <a:xfrm>
            <a:off x="4932363" y="4194175"/>
            <a:ext cx="1079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Berufl. Gym.</a:t>
            </a:r>
          </a:p>
          <a:p>
            <a:pPr eaLnBrk="1" fontAlgn="base" hangingPunct="1">
              <a:lnSpc>
                <a:spcPct val="90000"/>
              </a:lnSpc>
              <a:spcBef>
                <a:spcPct val="0"/>
              </a:spcBef>
              <a:spcAft>
                <a:spcPct val="0"/>
              </a:spcAft>
            </a:pPr>
            <a:r>
              <a:rPr lang="de-DE" sz="1200" b="1">
                <a:solidFill>
                  <a:srgbClr val="000000"/>
                </a:solidFill>
              </a:rPr>
              <a:t>Gesamtschule</a:t>
            </a:r>
          </a:p>
          <a:p>
            <a:pPr eaLnBrk="1" fontAlgn="base" hangingPunct="1">
              <a:lnSpc>
                <a:spcPct val="90000"/>
              </a:lnSpc>
              <a:spcBef>
                <a:spcPct val="0"/>
              </a:spcBef>
              <a:spcAft>
                <a:spcPct val="0"/>
              </a:spcAft>
            </a:pPr>
            <a:r>
              <a:rPr lang="de-DE" sz="1200" i="1">
                <a:solidFill>
                  <a:srgbClr val="000000"/>
                </a:solidFill>
              </a:rPr>
              <a:t>Q2</a:t>
            </a:r>
          </a:p>
        </p:txBody>
      </p:sp>
      <p:sp>
        <p:nvSpPr>
          <p:cNvPr id="65560" name="Text Box 19"/>
          <p:cNvSpPr txBox="1">
            <a:spLocks noChangeArrowheads="1"/>
          </p:cNvSpPr>
          <p:nvPr/>
        </p:nvSpPr>
        <p:spPr bwMode="auto">
          <a:xfrm>
            <a:off x="3455988" y="5300663"/>
            <a:ext cx="12239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i="1">
                <a:solidFill>
                  <a:srgbClr val="000000"/>
                </a:solidFill>
              </a:rPr>
              <a:t>Klasse 11</a:t>
            </a:r>
          </a:p>
          <a:p>
            <a:pPr eaLnBrk="1" fontAlgn="base" hangingPunct="1">
              <a:lnSpc>
                <a:spcPct val="90000"/>
              </a:lnSpc>
              <a:spcBef>
                <a:spcPct val="0"/>
              </a:spcBef>
              <a:spcAft>
                <a:spcPct val="0"/>
              </a:spcAft>
            </a:pPr>
            <a:r>
              <a:rPr lang="de-DE" sz="1200" i="1">
                <a:solidFill>
                  <a:srgbClr val="000000"/>
                </a:solidFill>
              </a:rPr>
              <a:t>       Praktikum</a:t>
            </a:r>
          </a:p>
        </p:txBody>
      </p:sp>
      <p:sp>
        <p:nvSpPr>
          <p:cNvPr id="65561" name="Text Box 20"/>
          <p:cNvSpPr txBox="1">
            <a:spLocks noChangeArrowheads="1"/>
          </p:cNvSpPr>
          <p:nvPr/>
        </p:nvSpPr>
        <p:spPr bwMode="auto">
          <a:xfrm>
            <a:off x="4932363" y="4827588"/>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i="1">
                <a:solidFill>
                  <a:srgbClr val="000000"/>
                </a:solidFill>
              </a:rPr>
              <a:t>Qualifikations-phase Q1</a:t>
            </a:r>
          </a:p>
        </p:txBody>
      </p:sp>
      <p:sp>
        <p:nvSpPr>
          <p:cNvPr id="15381" name="Text Box 21"/>
          <p:cNvSpPr txBox="1">
            <a:spLocks noChangeArrowheads="1"/>
          </p:cNvSpPr>
          <p:nvPr/>
        </p:nvSpPr>
        <p:spPr bwMode="auto">
          <a:xfrm rot="-5400000">
            <a:off x="2546350" y="2662238"/>
            <a:ext cx="1511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Abendgymnasium</a:t>
            </a:r>
            <a:endParaRPr lang="de-DE" sz="1200" i="1">
              <a:solidFill>
                <a:srgbClr val="000000"/>
              </a:solidFill>
            </a:endParaRPr>
          </a:p>
        </p:txBody>
      </p:sp>
      <p:sp>
        <p:nvSpPr>
          <p:cNvPr id="65563" name="Text Box 22"/>
          <p:cNvSpPr txBox="1">
            <a:spLocks noChangeArrowheads="1"/>
          </p:cNvSpPr>
          <p:nvPr/>
        </p:nvSpPr>
        <p:spPr bwMode="auto">
          <a:xfrm>
            <a:off x="6408738" y="5294313"/>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i="1">
                <a:solidFill>
                  <a:srgbClr val="000000"/>
                </a:solidFill>
              </a:rPr>
              <a:t>Qualifikations-phase Q1</a:t>
            </a:r>
          </a:p>
        </p:txBody>
      </p:sp>
      <p:sp>
        <p:nvSpPr>
          <p:cNvPr id="65564" name="Text Box 23"/>
          <p:cNvSpPr txBox="1">
            <a:spLocks noChangeArrowheads="1"/>
          </p:cNvSpPr>
          <p:nvPr/>
        </p:nvSpPr>
        <p:spPr bwMode="auto">
          <a:xfrm>
            <a:off x="4932363" y="5294313"/>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i="1">
                <a:solidFill>
                  <a:srgbClr val="000000"/>
                </a:solidFill>
              </a:rPr>
              <a:t>Einführungs-phase</a:t>
            </a:r>
          </a:p>
        </p:txBody>
      </p:sp>
      <p:sp>
        <p:nvSpPr>
          <p:cNvPr id="65565" name="AutoShape 25"/>
          <p:cNvSpPr>
            <a:spLocks noChangeArrowheads="1"/>
          </p:cNvSpPr>
          <p:nvPr/>
        </p:nvSpPr>
        <p:spPr bwMode="auto">
          <a:xfrm>
            <a:off x="1079500" y="3968750"/>
            <a:ext cx="144463"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15392" name="Line 32"/>
          <p:cNvSpPr>
            <a:spLocks noChangeShapeType="1"/>
          </p:cNvSpPr>
          <p:nvPr/>
        </p:nvSpPr>
        <p:spPr bwMode="auto">
          <a:xfrm>
            <a:off x="5975350" y="4976813"/>
            <a:ext cx="325438" cy="4683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15393" name="Line 33"/>
          <p:cNvSpPr>
            <a:spLocks noChangeShapeType="1"/>
          </p:cNvSpPr>
          <p:nvPr/>
        </p:nvSpPr>
        <p:spPr bwMode="auto">
          <a:xfrm>
            <a:off x="7415213" y="5481638"/>
            <a:ext cx="2889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15397" name="Text Box 37"/>
          <p:cNvSpPr txBox="1">
            <a:spLocks noChangeArrowheads="1"/>
          </p:cNvSpPr>
          <p:nvPr/>
        </p:nvSpPr>
        <p:spPr bwMode="auto">
          <a:xfrm>
            <a:off x="7739063" y="4689475"/>
            <a:ext cx="612775" cy="539750"/>
          </a:xfrm>
          <a:prstGeom prst="rect">
            <a:avLst/>
          </a:prstGeom>
          <a:solidFill>
            <a:srgbClr val="F05000"/>
          </a:solidFill>
          <a:ln w="9525" algn="ctr">
            <a:solidFill>
              <a:schemeClr val="bg1"/>
            </a:solidFill>
            <a:miter lim="800000"/>
            <a:headEnd/>
            <a:tailEnd/>
          </a:ln>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15398" name="Text Box 38"/>
          <p:cNvSpPr txBox="1">
            <a:spLocks noChangeArrowheads="1"/>
          </p:cNvSpPr>
          <p:nvPr/>
        </p:nvSpPr>
        <p:spPr bwMode="auto">
          <a:xfrm>
            <a:off x="7812088" y="5294313"/>
            <a:ext cx="11525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i="1">
                <a:solidFill>
                  <a:srgbClr val="000000"/>
                </a:solidFill>
              </a:rPr>
              <a:t>Qualifikations-phase Q1</a:t>
            </a:r>
          </a:p>
        </p:txBody>
      </p:sp>
      <p:sp>
        <p:nvSpPr>
          <p:cNvPr id="15400" name="Text Box 40"/>
          <p:cNvSpPr txBox="1">
            <a:spLocks noChangeArrowheads="1"/>
          </p:cNvSpPr>
          <p:nvPr/>
        </p:nvSpPr>
        <p:spPr bwMode="auto">
          <a:xfrm>
            <a:off x="7667625" y="4956175"/>
            <a:ext cx="12239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i="1">
                <a:solidFill>
                  <a:srgbClr val="000000"/>
                </a:solidFill>
              </a:rPr>
              <a:t>Praktikum</a:t>
            </a:r>
          </a:p>
        </p:txBody>
      </p:sp>
      <p:sp>
        <p:nvSpPr>
          <p:cNvPr id="15401" name="Text Box 41"/>
          <p:cNvSpPr txBox="1">
            <a:spLocks noChangeArrowheads="1"/>
          </p:cNvSpPr>
          <p:nvPr/>
        </p:nvSpPr>
        <p:spPr bwMode="auto">
          <a:xfrm>
            <a:off x="8101013" y="3746500"/>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Betriebliche Ausbildung</a:t>
            </a:r>
          </a:p>
        </p:txBody>
      </p:sp>
      <p:sp>
        <p:nvSpPr>
          <p:cNvPr id="15404" name="Text Box 44"/>
          <p:cNvSpPr txBox="1">
            <a:spLocks noChangeArrowheads="1"/>
          </p:cNvSpPr>
          <p:nvPr/>
        </p:nvSpPr>
        <p:spPr bwMode="auto">
          <a:xfrm>
            <a:off x="2519363" y="1484313"/>
            <a:ext cx="5762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Abitur</a:t>
            </a:r>
          </a:p>
        </p:txBody>
      </p:sp>
      <p:sp>
        <p:nvSpPr>
          <p:cNvPr id="65573" name="Text Box 45"/>
          <p:cNvSpPr txBox="1">
            <a:spLocks noChangeArrowheads="1"/>
          </p:cNvSpPr>
          <p:nvPr/>
        </p:nvSpPr>
        <p:spPr bwMode="auto">
          <a:xfrm>
            <a:off x="6696075" y="4329113"/>
            <a:ext cx="576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Abitur</a:t>
            </a:r>
          </a:p>
        </p:txBody>
      </p:sp>
      <p:sp>
        <p:nvSpPr>
          <p:cNvPr id="65574" name="Text Box 46"/>
          <p:cNvSpPr txBox="1">
            <a:spLocks noChangeArrowheads="1"/>
          </p:cNvSpPr>
          <p:nvPr/>
        </p:nvSpPr>
        <p:spPr bwMode="auto">
          <a:xfrm>
            <a:off x="3744913" y="4329113"/>
            <a:ext cx="719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FH-Reife</a:t>
            </a:r>
          </a:p>
        </p:txBody>
      </p:sp>
      <p:sp>
        <p:nvSpPr>
          <p:cNvPr id="15407" name="Text Box 47"/>
          <p:cNvSpPr txBox="1">
            <a:spLocks noChangeArrowheads="1"/>
          </p:cNvSpPr>
          <p:nvPr/>
        </p:nvSpPr>
        <p:spPr bwMode="auto">
          <a:xfrm>
            <a:off x="7705725" y="4329113"/>
            <a:ext cx="7191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FH-Reife</a:t>
            </a:r>
          </a:p>
        </p:txBody>
      </p:sp>
      <p:sp>
        <p:nvSpPr>
          <p:cNvPr id="15408" name="Text Box 48"/>
          <p:cNvSpPr txBox="1">
            <a:spLocks noChangeArrowheads="1"/>
          </p:cNvSpPr>
          <p:nvPr/>
        </p:nvSpPr>
        <p:spPr bwMode="auto">
          <a:xfrm>
            <a:off x="8353425" y="2889250"/>
            <a:ext cx="8270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Berufs-abschluss</a:t>
            </a:r>
          </a:p>
          <a:p>
            <a:pPr eaLnBrk="1" fontAlgn="base" hangingPunct="1">
              <a:lnSpc>
                <a:spcPct val="90000"/>
              </a:lnSpc>
              <a:spcBef>
                <a:spcPct val="0"/>
              </a:spcBef>
              <a:spcAft>
                <a:spcPct val="0"/>
              </a:spcAft>
            </a:pPr>
            <a:r>
              <a:rPr lang="de-DE" sz="1000" b="1">
                <a:solidFill>
                  <a:srgbClr val="000000"/>
                </a:solidFill>
              </a:rPr>
              <a:t>+ </a:t>
            </a:r>
            <a:r>
              <a:rPr lang="de-DE" sz="1200" b="1">
                <a:solidFill>
                  <a:srgbClr val="000000"/>
                </a:solidFill>
              </a:rPr>
              <a:t>FH-Reife</a:t>
            </a:r>
          </a:p>
        </p:txBody>
      </p:sp>
      <p:sp>
        <p:nvSpPr>
          <p:cNvPr id="15410" name="Text Box 50"/>
          <p:cNvSpPr txBox="1">
            <a:spLocks noChangeArrowheads="1"/>
          </p:cNvSpPr>
          <p:nvPr/>
        </p:nvSpPr>
        <p:spPr bwMode="auto">
          <a:xfrm>
            <a:off x="539750" y="3070225"/>
            <a:ext cx="1223963" cy="538163"/>
          </a:xfrm>
          <a:prstGeom prst="rect">
            <a:avLst/>
          </a:prstGeom>
          <a:solidFill>
            <a:srgbClr val="99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15411" name="Text Box 51"/>
          <p:cNvSpPr txBox="1">
            <a:spLocks noChangeArrowheads="1"/>
          </p:cNvSpPr>
          <p:nvPr/>
        </p:nvSpPr>
        <p:spPr bwMode="auto">
          <a:xfrm>
            <a:off x="576263" y="3176588"/>
            <a:ext cx="12239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Fachoberschule</a:t>
            </a:r>
          </a:p>
          <a:p>
            <a:pPr eaLnBrk="1" fontAlgn="base" hangingPunct="1">
              <a:lnSpc>
                <a:spcPct val="90000"/>
              </a:lnSpc>
              <a:spcBef>
                <a:spcPct val="0"/>
              </a:spcBef>
              <a:spcAft>
                <a:spcPct val="0"/>
              </a:spcAft>
            </a:pPr>
            <a:r>
              <a:rPr lang="de-DE" sz="1200" i="1">
                <a:solidFill>
                  <a:srgbClr val="000000"/>
                </a:solidFill>
              </a:rPr>
              <a:t>Klasse 12</a:t>
            </a:r>
          </a:p>
        </p:txBody>
      </p:sp>
      <p:sp>
        <p:nvSpPr>
          <p:cNvPr id="15412" name="Text Box 52"/>
          <p:cNvSpPr txBox="1">
            <a:spLocks noChangeArrowheads="1"/>
          </p:cNvSpPr>
          <p:nvPr/>
        </p:nvSpPr>
        <p:spPr bwMode="auto">
          <a:xfrm>
            <a:off x="539750" y="1989138"/>
            <a:ext cx="1223963" cy="541337"/>
          </a:xfrm>
          <a:prstGeom prst="rect">
            <a:avLst/>
          </a:prstGeom>
          <a:solidFill>
            <a:srgbClr val="EB75B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15414" name="Text Box 54"/>
          <p:cNvSpPr txBox="1">
            <a:spLocks noChangeArrowheads="1"/>
          </p:cNvSpPr>
          <p:nvPr/>
        </p:nvSpPr>
        <p:spPr bwMode="auto">
          <a:xfrm>
            <a:off x="8351838" y="1989138"/>
            <a:ext cx="576262" cy="538162"/>
          </a:xfrm>
          <a:prstGeom prst="rect">
            <a:avLst/>
          </a:prstGeom>
          <a:solidFill>
            <a:srgbClr val="EB75B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15415" name="Text Box 55"/>
          <p:cNvSpPr txBox="1">
            <a:spLocks noChangeArrowheads="1"/>
          </p:cNvSpPr>
          <p:nvPr/>
        </p:nvSpPr>
        <p:spPr bwMode="auto">
          <a:xfrm>
            <a:off x="576263" y="2024063"/>
            <a:ext cx="1223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Berufsober-schule</a:t>
            </a:r>
          </a:p>
          <a:p>
            <a:pPr eaLnBrk="1" fontAlgn="base" hangingPunct="1">
              <a:lnSpc>
                <a:spcPct val="90000"/>
              </a:lnSpc>
              <a:spcBef>
                <a:spcPct val="0"/>
              </a:spcBef>
              <a:spcAft>
                <a:spcPct val="0"/>
              </a:spcAft>
            </a:pPr>
            <a:r>
              <a:rPr lang="de-DE" sz="1200" i="1">
                <a:solidFill>
                  <a:srgbClr val="000000"/>
                </a:solidFill>
              </a:rPr>
              <a:t>Klasse 13</a:t>
            </a:r>
          </a:p>
        </p:txBody>
      </p:sp>
      <p:sp>
        <p:nvSpPr>
          <p:cNvPr id="15417" name="Text Box 57"/>
          <p:cNvSpPr txBox="1">
            <a:spLocks noChangeArrowheads="1"/>
          </p:cNvSpPr>
          <p:nvPr/>
        </p:nvSpPr>
        <p:spPr bwMode="auto">
          <a:xfrm>
            <a:off x="8388350" y="2060575"/>
            <a:ext cx="576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BOS</a:t>
            </a:r>
            <a:endParaRPr lang="de-DE" sz="1200" i="1">
              <a:solidFill>
                <a:srgbClr val="000000"/>
              </a:solidFill>
            </a:endParaRPr>
          </a:p>
        </p:txBody>
      </p:sp>
      <p:sp>
        <p:nvSpPr>
          <p:cNvPr id="65583" name="Text Box 58"/>
          <p:cNvSpPr txBox="1">
            <a:spLocks noChangeArrowheads="1"/>
          </p:cNvSpPr>
          <p:nvPr/>
        </p:nvSpPr>
        <p:spPr bwMode="auto">
          <a:xfrm>
            <a:off x="576263" y="3752850"/>
            <a:ext cx="13668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Berufsabschluss</a:t>
            </a:r>
          </a:p>
        </p:txBody>
      </p:sp>
      <p:sp>
        <p:nvSpPr>
          <p:cNvPr id="65584" name="AutoShape 60"/>
          <p:cNvSpPr>
            <a:spLocks noChangeArrowheads="1"/>
          </p:cNvSpPr>
          <p:nvPr/>
        </p:nvSpPr>
        <p:spPr bwMode="auto">
          <a:xfrm>
            <a:off x="2519363" y="3968750"/>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65585" name="AutoShape 61"/>
          <p:cNvSpPr>
            <a:spLocks noChangeArrowheads="1"/>
          </p:cNvSpPr>
          <p:nvPr/>
        </p:nvSpPr>
        <p:spPr bwMode="auto">
          <a:xfrm>
            <a:off x="3959225" y="4508500"/>
            <a:ext cx="144463"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65586" name="AutoShape 64"/>
          <p:cNvSpPr>
            <a:spLocks noChangeArrowheads="1"/>
          </p:cNvSpPr>
          <p:nvPr/>
        </p:nvSpPr>
        <p:spPr bwMode="auto">
          <a:xfrm>
            <a:off x="5364163" y="3968750"/>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65587" name="AutoShape 65"/>
          <p:cNvSpPr>
            <a:spLocks noChangeArrowheads="1"/>
          </p:cNvSpPr>
          <p:nvPr/>
        </p:nvSpPr>
        <p:spPr bwMode="auto">
          <a:xfrm>
            <a:off x="6840538" y="4508500"/>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15426" name="AutoShape 66"/>
          <p:cNvSpPr>
            <a:spLocks noChangeArrowheads="1"/>
          </p:cNvSpPr>
          <p:nvPr/>
        </p:nvSpPr>
        <p:spPr bwMode="auto">
          <a:xfrm>
            <a:off x="7956550" y="4508500"/>
            <a:ext cx="144463"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15427" name="AutoShape 67"/>
          <p:cNvSpPr>
            <a:spLocks noChangeArrowheads="1"/>
          </p:cNvSpPr>
          <p:nvPr/>
        </p:nvSpPr>
        <p:spPr bwMode="auto">
          <a:xfrm>
            <a:off x="8567738" y="3430588"/>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15430" name="AutoShape 70"/>
          <p:cNvSpPr>
            <a:spLocks noChangeArrowheads="1"/>
          </p:cNvSpPr>
          <p:nvPr/>
        </p:nvSpPr>
        <p:spPr bwMode="auto">
          <a:xfrm>
            <a:off x="1042988" y="2889250"/>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15431" name="Text Box 71"/>
          <p:cNvSpPr txBox="1">
            <a:spLocks noChangeArrowheads="1"/>
          </p:cNvSpPr>
          <p:nvPr/>
        </p:nvSpPr>
        <p:spPr bwMode="auto">
          <a:xfrm>
            <a:off x="827088" y="2708275"/>
            <a:ext cx="719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FH-Reife</a:t>
            </a:r>
          </a:p>
        </p:txBody>
      </p:sp>
      <p:sp>
        <p:nvSpPr>
          <p:cNvPr id="15432" name="AutoShape 72"/>
          <p:cNvSpPr>
            <a:spLocks noChangeArrowheads="1"/>
          </p:cNvSpPr>
          <p:nvPr/>
        </p:nvSpPr>
        <p:spPr bwMode="auto">
          <a:xfrm>
            <a:off x="1008063" y="1808163"/>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15433" name="Text Box 73"/>
          <p:cNvSpPr txBox="1">
            <a:spLocks noChangeArrowheads="1"/>
          </p:cNvSpPr>
          <p:nvPr/>
        </p:nvSpPr>
        <p:spPr bwMode="auto">
          <a:xfrm>
            <a:off x="34925" y="1484313"/>
            <a:ext cx="21605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0"/>
              </a:spcBef>
              <a:spcAft>
                <a:spcPct val="0"/>
              </a:spcAft>
            </a:pPr>
            <a:r>
              <a:rPr lang="de-DE" sz="1200" b="1">
                <a:solidFill>
                  <a:srgbClr val="000000"/>
                </a:solidFill>
              </a:rPr>
              <a:t>Abitur </a:t>
            </a:r>
          </a:p>
          <a:p>
            <a:pPr algn="ctr" eaLnBrk="1" fontAlgn="base" hangingPunct="1">
              <a:lnSpc>
                <a:spcPct val="90000"/>
              </a:lnSpc>
              <a:spcBef>
                <a:spcPct val="0"/>
              </a:spcBef>
              <a:spcAft>
                <a:spcPct val="0"/>
              </a:spcAft>
            </a:pPr>
            <a:r>
              <a:rPr lang="de-DE" sz="900" b="1">
                <a:solidFill>
                  <a:srgbClr val="000000"/>
                </a:solidFill>
              </a:rPr>
              <a:t>oder fachgeb. Hochschulreife</a:t>
            </a:r>
          </a:p>
        </p:txBody>
      </p:sp>
      <p:sp>
        <p:nvSpPr>
          <p:cNvPr id="65594" name="Line 75"/>
          <p:cNvSpPr>
            <a:spLocks noChangeShapeType="1"/>
          </p:cNvSpPr>
          <p:nvPr/>
        </p:nvSpPr>
        <p:spPr bwMode="auto">
          <a:xfrm>
            <a:off x="538163" y="4149725"/>
            <a:ext cx="84629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15436" name="Text Box 76"/>
          <p:cNvSpPr txBox="1">
            <a:spLocks noChangeArrowheads="1"/>
          </p:cNvSpPr>
          <p:nvPr/>
        </p:nvSpPr>
        <p:spPr bwMode="auto">
          <a:xfrm>
            <a:off x="8353425" y="1449388"/>
            <a:ext cx="7905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Abitur </a:t>
            </a:r>
            <a:r>
              <a:rPr lang="de-DE" sz="900" b="1">
                <a:solidFill>
                  <a:srgbClr val="000000"/>
                </a:solidFill>
              </a:rPr>
              <a:t>od.</a:t>
            </a:r>
          </a:p>
          <a:p>
            <a:pPr eaLnBrk="1" fontAlgn="base" hangingPunct="1">
              <a:lnSpc>
                <a:spcPct val="90000"/>
              </a:lnSpc>
              <a:spcBef>
                <a:spcPct val="0"/>
              </a:spcBef>
              <a:spcAft>
                <a:spcPct val="0"/>
              </a:spcAft>
            </a:pPr>
            <a:r>
              <a:rPr lang="de-DE" sz="900" b="1">
                <a:solidFill>
                  <a:srgbClr val="000000"/>
                </a:solidFill>
              </a:rPr>
              <a:t>fachgeb.HR</a:t>
            </a:r>
          </a:p>
        </p:txBody>
      </p:sp>
      <p:sp>
        <p:nvSpPr>
          <p:cNvPr id="15438" name="AutoShape 78"/>
          <p:cNvSpPr>
            <a:spLocks noChangeArrowheads="1"/>
          </p:cNvSpPr>
          <p:nvPr/>
        </p:nvSpPr>
        <p:spPr bwMode="auto">
          <a:xfrm>
            <a:off x="8531225" y="1808163"/>
            <a:ext cx="144463"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15445" name="Text Box 85"/>
          <p:cNvSpPr txBox="1">
            <a:spLocks noChangeArrowheads="1"/>
          </p:cNvSpPr>
          <p:nvPr/>
        </p:nvSpPr>
        <p:spPr bwMode="auto">
          <a:xfrm>
            <a:off x="1979613" y="3068638"/>
            <a:ext cx="1223962" cy="287337"/>
          </a:xfrm>
          <a:prstGeom prst="rect">
            <a:avLst/>
          </a:prstGeom>
          <a:solidFill>
            <a:srgbClr val="F05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15446" name="Text Box 86"/>
          <p:cNvSpPr txBox="1">
            <a:spLocks noChangeArrowheads="1"/>
          </p:cNvSpPr>
          <p:nvPr/>
        </p:nvSpPr>
        <p:spPr bwMode="auto">
          <a:xfrm>
            <a:off x="2195513" y="3119438"/>
            <a:ext cx="12239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i="1">
                <a:solidFill>
                  <a:srgbClr val="000000"/>
                </a:solidFill>
              </a:rPr>
              <a:t>Praktikum</a:t>
            </a:r>
          </a:p>
        </p:txBody>
      </p:sp>
      <p:sp>
        <p:nvSpPr>
          <p:cNvPr id="15447" name="Text Box 87"/>
          <p:cNvSpPr txBox="1">
            <a:spLocks noChangeArrowheads="1"/>
          </p:cNvSpPr>
          <p:nvPr/>
        </p:nvSpPr>
        <p:spPr bwMode="auto">
          <a:xfrm>
            <a:off x="2268538" y="2708275"/>
            <a:ext cx="719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FH-Reife</a:t>
            </a:r>
          </a:p>
        </p:txBody>
      </p:sp>
      <p:sp>
        <p:nvSpPr>
          <p:cNvPr id="15448" name="AutoShape 88"/>
          <p:cNvSpPr>
            <a:spLocks noChangeArrowheads="1"/>
          </p:cNvSpPr>
          <p:nvPr/>
        </p:nvSpPr>
        <p:spPr bwMode="auto">
          <a:xfrm>
            <a:off x="2519363" y="2889250"/>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15451" name="Text Box 91"/>
          <p:cNvSpPr txBox="1">
            <a:spLocks noChangeArrowheads="1"/>
          </p:cNvSpPr>
          <p:nvPr/>
        </p:nvSpPr>
        <p:spPr bwMode="auto">
          <a:xfrm rot="-5400000">
            <a:off x="1090613" y="2662238"/>
            <a:ext cx="1511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Abendgymnasium</a:t>
            </a:r>
            <a:endParaRPr lang="de-DE" sz="1200" i="1">
              <a:solidFill>
                <a:srgbClr val="000000"/>
              </a:solidFill>
            </a:endParaRPr>
          </a:p>
        </p:txBody>
      </p:sp>
      <p:sp>
        <p:nvSpPr>
          <p:cNvPr id="15452" name="AutoShape 92"/>
          <p:cNvSpPr>
            <a:spLocks noChangeArrowheads="1"/>
          </p:cNvSpPr>
          <p:nvPr/>
        </p:nvSpPr>
        <p:spPr bwMode="auto">
          <a:xfrm>
            <a:off x="2700338" y="1808163"/>
            <a:ext cx="144462" cy="142875"/>
          </a:xfrm>
          <a:prstGeom prst="up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fontAlgn="base">
              <a:lnSpc>
                <a:spcPct val="90000"/>
              </a:lnSpc>
              <a:spcBef>
                <a:spcPct val="50000"/>
              </a:spcBef>
              <a:spcAft>
                <a:spcPct val="0"/>
              </a:spcAft>
            </a:pPr>
            <a:endParaRPr lang="de-DE" sz="2000">
              <a:solidFill>
                <a:srgbClr val="000000"/>
              </a:solidFill>
            </a:endParaRPr>
          </a:p>
        </p:txBody>
      </p:sp>
      <p:sp>
        <p:nvSpPr>
          <p:cNvPr id="65607" name="Text Box 93"/>
          <p:cNvSpPr txBox="1">
            <a:spLocks noChangeArrowheads="1"/>
          </p:cNvSpPr>
          <p:nvPr/>
        </p:nvSpPr>
        <p:spPr bwMode="auto">
          <a:xfrm>
            <a:off x="5219700" y="3789363"/>
            <a:ext cx="576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200" b="1">
                <a:solidFill>
                  <a:srgbClr val="000000"/>
                </a:solidFill>
              </a:rPr>
              <a:t>Abitur</a:t>
            </a:r>
          </a:p>
        </p:txBody>
      </p:sp>
      <p:sp>
        <p:nvSpPr>
          <p:cNvPr id="15454" name="Line 94"/>
          <p:cNvSpPr>
            <a:spLocks noChangeShapeType="1"/>
          </p:cNvSpPr>
          <p:nvPr/>
        </p:nvSpPr>
        <p:spPr bwMode="auto">
          <a:xfrm>
            <a:off x="4572000" y="5013325"/>
            <a:ext cx="2889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lnSpc>
                <a:spcPct val="90000"/>
              </a:lnSpc>
              <a:spcBef>
                <a:spcPct val="50000"/>
              </a:spcBef>
              <a:spcAft>
                <a:spcPct val="0"/>
              </a:spcAft>
            </a:pPr>
            <a:endParaRPr lang="de-DE" sz="2000">
              <a:solidFill>
                <a:srgbClr val="000000"/>
              </a:solidFill>
            </a:endParaRPr>
          </a:p>
        </p:txBody>
      </p:sp>
      <p:sp>
        <p:nvSpPr>
          <p:cNvPr id="65610" name="Text Box 97"/>
          <p:cNvSpPr txBox="1">
            <a:spLocks noChangeArrowheads="1"/>
          </p:cNvSpPr>
          <p:nvPr/>
        </p:nvSpPr>
        <p:spPr bwMode="auto">
          <a:xfrm>
            <a:off x="6300788" y="6057900"/>
            <a:ext cx="1187450" cy="28733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algn="ctr" eaLnBrk="1" fontAlgn="base" hangingPunct="1">
              <a:lnSpc>
                <a:spcPct val="90000"/>
              </a:lnSpc>
              <a:spcBef>
                <a:spcPct val="50000"/>
              </a:spcBef>
              <a:spcAft>
                <a:spcPct val="0"/>
              </a:spcAft>
            </a:pPr>
            <a:r>
              <a:rPr lang="de-DE" sz="1200">
                <a:solidFill>
                  <a:srgbClr val="FFFFFF"/>
                </a:solidFill>
              </a:rPr>
              <a:t>nur nach Kl.  10</a:t>
            </a:r>
          </a:p>
        </p:txBody>
      </p:sp>
      <p:sp>
        <p:nvSpPr>
          <p:cNvPr id="65611" name="Text Box 98"/>
          <p:cNvSpPr txBox="1">
            <a:spLocks noChangeArrowheads="1"/>
          </p:cNvSpPr>
          <p:nvPr/>
        </p:nvSpPr>
        <p:spPr bwMode="auto">
          <a:xfrm>
            <a:off x="6408738" y="4791075"/>
            <a:ext cx="1008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0"/>
              </a:spcBef>
              <a:spcAft>
                <a:spcPct val="0"/>
              </a:spcAft>
            </a:pPr>
            <a:r>
              <a:rPr lang="de-DE" sz="1200" b="1">
                <a:solidFill>
                  <a:srgbClr val="000000"/>
                </a:solidFill>
              </a:rPr>
              <a:t>Gymnasium</a:t>
            </a:r>
          </a:p>
          <a:p>
            <a:pPr eaLnBrk="1" fontAlgn="base" hangingPunct="1">
              <a:lnSpc>
                <a:spcPct val="90000"/>
              </a:lnSpc>
              <a:spcBef>
                <a:spcPct val="0"/>
              </a:spcBef>
              <a:spcAft>
                <a:spcPct val="0"/>
              </a:spcAft>
            </a:pPr>
            <a:r>
              <a:rPr lang="de-DE" sz="1200" i="1">
                <a:solidFill>
                  <a:srgbClr val="000000"/>
                </a:solidFill>
              </a:rPr>
              <a:t>Q2</a:t>
            </a:r>
          </a:p>
        </p:txBody>
      </p:sp>
    </p:spTree>
    <p:extLst>
      <p:ext uri="{BB962C8B-B14F-4D97-AF65-F5344CB8AC3E}">
        <p14:creationId xmlns:p14="http://schemas.microsoft.com/office/powerpoint/2010/main" val="381323878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11"/>
                                        </p:tgtEl>
                                        <p:attrNameLst>
                                          <p:attrName>style.visibility</p:attrName>
                                        </p:attrNameLst>
                                      </p:cBhvr>
                                      <p:to>
                                        <p:strVal val="visible"/>
                                      </p:to>
                                    </p:set>
                                    <p:anim calcmode="lin" valueType="num">
                                      <p:cBhvr additive="base">
                                        <p:cTn id="7" dur="500" fill="hold"/>
                                        <p:tgtEl>
                                          <p:spTgt spid="15411"/>
                                        </p:tgtEl>
                                        <p:attrNameLst>
                                          <p:attrName>ppt_x</p:attrName>
                                        </p:attrNameLst>
                                      </p:cBhvr>
                                      <p:tavLst>
                                        <p:tav tm="0">
                                          <p:val>
                                            <p:strVal val="#ppt_x"/>
                                          </p:val>
                                        </p:tav>
                                        <p:tav tm="100000">
                                          <p:val>
                                            <p:strVal val="#ppt_x"/>
                                          </p:val>
                                        </p:tav>
                                      </p:tavLst>
                                    </p:anim>
                                    <p:anim calcmode="lin" valueType="num">
                                      <p:cBhvr additive="base">
                                        <p:cTn id="8" dur="500" fill="hold"/>
                                        <p:tgtEl>
                                          <p:spTgt spid="154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410"/>
                                        </p:tgtEl>
                                        <p:attrNameLst>
                                          <p:attrName>style.visibility</p:attrName>
                                        </p:attrNameLst>
                                      </p:cBhvr>
                                      <p:to>
                                        <p:strVal val="visible"/>
                                      </p:to>
                                    </p:set>
                                    <p:anim calcmode="lin" valueType="num">
                                      <p:cBhvr additive="base">
                                        <p:cTn id="11" dur="500" fill="hold"/>
                                        <p:tgtEl>
                                          <p:spTgt spid="15410"/>
                                        </p:tgtEl>
                                        <p:attrNameLst>
                                          <p:attrName>ppt_x</p:attrName>
                                        </p:attrNameLst>
                                      </p:cBhvr>
                                      <p:tavLst>
                                        <p:tav tm="0">
                                          <p:val>
                                            <p:strVal val="#ppt_x"/>
                                          </p:val>
                                        </p:tav>
                                        <p:tav tm="100000">
                                          <p:val>
                                            <p:strVal val="#ppt_x"/>
                                          </p:val>
                                        </p:tav>
                                      </p:tavLst>
                                    </p:anim>
                                    <p:anim calcmode="lin" valueType="num">
                                      <p:cBhvr additive="base">
                                        <p:cTn id="12" dur="500" fill="hold"/>
                                        <p:tgtEl>
                                          <p:spTgt spid="154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430"/>
                                        </p:tgtEl>
                                        <p:attrNameLst>
                                          <p:attrName>style.visibility</p:attrName>
                                        </p:attrNameLst>
                                      </p:cBhvr>
                                      <p:to>
                                        <p:strVal val="visible"/>
                                      </p:to>
                                    </p:set>
                                    <p:anim calcmode="lin" valueType="num">
                                      <p:cBhvr additive="base">
                                        <p:cTn id="15" dur="500" fill="hold"/>
                                        <p:tgtEl>
                                          <p:spTgt spid="15430"/>
                                        </p:tgtEl>
                                        <p:attrNameLst>
                                          <p:attrName>ppt_x</p:attrName>
                                        </p:attrNameLst>
                                      </p:cBhvr>
                                      <p:tavLst>
                                        <p:tav tm="0">
                                          <p:val>
                                            <p:strVal val="#ppt_x"/>
                                          </p:val>
                                        </p:tav>
                                        <p:tav tm="100000">
                                          <p:val>
                                            <p:strVal val="#ppt_x"/>
                                          </p:val>
                                        </p:tav>
                                      </p:tavLst>
                                    </p:anim>
                                    <p:anim calcmode="lin" valueType="num">
                                      <p:cBhvr additive="base">
                                        <p:cTn id="16" dur="500" fill="hold"/>
                                        <p:tgtEl>
                                          <p:spTgt spid="154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431"/>
                                        </p:tgtEl>
                                        <p:attrNameLst>
                                          <p:attrName>style.visibility</p:attrName>
                                        </p:attrNameLst>
                                      </p:cBhvr>
                                      <p:to>
                                        <p:strVal val="visible"/>
                                      </p:to>
                                    </p:set>
                                    <p:anim calcmode="lin" valueType="num">
                                      <p:cBhvr additive="base">
                                        <p:cTn id="19" dur="500" fill="hold"/>
                                        <p:tgtEl>
                                          <p:spTgt spid="15431"/>
                                        </p:tgtEl>
                                        <p:attrNameLst>
                                          <p:attrName>ppt_x</p:attrName>
                                        </p:attrNameLst>
                                      </p:cBhvr>
                                      <p:tavLst>
                                        <p:tav tm="0">
                                          <p:val>
                                            <p:strVal val="#ppt_x"/>
                                          </p:val>
                                        </p:tav>
                                        <p:tav tm="100000">
                                          <p:val>
                                            <p:strVal val="#ppt_x"/>
                                          </p:val>
                                        </p:tav>
                                      </p:tavLst>
                                    </p:anim>
                                    <p:anim calcmode="lin" valueType="num">
                                      <p:cBhvr additive="base">
                                        <p:cTn id="20" dur="500" fill="hold"/>
                                        <p:tgtEl>
                                          <p:spTgt spid="1543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444"/>
                                        </p:tgtEl>
                                        <p:attrNameLst>
                                          <p:attrName>style.visibility</p:attrName>
                                        </p:attrNameLst>
                                      </p:cBhvr>
                                      <p:to>
                                        <p:strVal val="visible"/>
                                      </p:to>
                                    </p:set>
                                    <p:animEffect transition="in" filter="blinds(horizontal)">
                                      <p:cBhvr>
                                        <p:cTn id="25" dur="500"/>
                                        <p:tgtEl>
                                          <p:spTgt spid="154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446"/>
                                        </p:tgtEl>
                                        <p:attrNameLst>
                                          <p:attrName>style.visibility</p:attrName>
                                        </p:attrNameLst>
                                      </p:cBhvr>
                                      <p:to>
                                        <p:strVal val="visible"/>
                                      </p:to>
                                    </p:set>
                                    <p:anim calcmode="lin" valueType="num">
                                      <p:cBhvr additive="base">
                                        <p:cTn id="30" dur="500" fill="hold"/>
                                        <p:tgtEl>
                                          <p:spTgt spid="15446"/>
                                        </p:tgtEl>
                                        <p:attrNameLst>
                                          <p:attrName>ppt_x</p:attrName>
                                        </p:attrNameLst>
                                      </p:cBhvr>
                                      <p:tavLst>
                                        <p:tav tm="0">
                                          <p:val>
                                            <p:strVal val="#ppt_x"/>
                                          </p:val>
                                        </p:tav>
                                        <p:tav tm="100000">
                                          <p:val>
                                            <p:strVal val="#ppt_x"/>
                                          </p:val>
                                        </p:tav>
                                      </p:tavLst>
                                    </p:anim>
                                    <p:anim calcmode="lin" valueType="num">
                                      <p:cBhvr additive="base">
                                        <p:cTn id="31" dur="500" fill="hold"/>
                                        <p:tgtEl>
                                          <p:spTgt spid="1544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445"/>
                                        </p:tgtEl>
                                        <p:attrNameLst>
                                          <p:attrName>style.visibility</p:attrName>
                                        </p:attrNameLst>
                                      </p:cBhvr>
                                      <p:to>
                                        <p:strVal val="visible"/>
                                      </p:to>
                                    </p:set>
                                    <p:anim calcmode="lin" valueType="num">
                                      <p:cBhvr additive="base">
                                        <p:cTn id="34" dur="500" fill="hold"/>
                                        <p:tgtEl>
                                          <p:spTgt spid="15445"/>
                                        </p:tgtEl>
                                        <p:attrNameLst>
                                          <p:attrName>ppt_x</p:attrName>
                                        </p:attrNameLst>
                                      </p:cBhvr>
                                      <p:tavLst>
                                        <p:tav tm="0">
                                          <p:val>
                                            <p:strVal val="#ppt_x"/>
                                          </p:val>
                                        </p:tav>
                                        <p:tav tm="100000">
                                          <p:val>
                                            <p:strVal val="#ppt_x"/>
                                          </p:val>
                                        </p:tav>
                                      </p:tavLst>
                                    </p:anim>
                                    <p:anim calcmode="lin" valueType="num">
                                      <p:cBhvr additive="base">
                                        <p:cTn id="35" dur="500" fill="hold"/>
                                        <p:tgtEl>
                                          <p:spTgt spid="1544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448"/>
                                        </p:tgtEl>
                                        <p:attrNameLst>
                                          <p:attrName>style.visibility</p:attrName>
                                        </p:attrNameLst>
                                      </p:cBhvr>
                                      <p:to>
                                        <p:strVal val="visible"/>
                                      </p:to>
                                    </p:set>
                                    <p:anim calcmode="lin" valueType="num">
                                      <p:cBhvr additive="base">
                                        <p:cTn id="38" dur="500" fill="hold"/>
                                        <p:tgtEl>
                                          <p:spTgt spid="15448"/>
                                        </p:tgtEl>
                                        <p:attrNameLst>
                                          <p:attrName>ppt_x</p:attrName>
                                        </p:attrNameLst>
                                      </p:cBhvr>
                                      <p:tavLst>
                                        <p:tav tm="0">
                                          <p:val>
                                            <p:strVal val="#ppt_x"/>
                                          </p:val>
                                        </p:tav>
                                        <p:tav tm="100000">
                                          <p:val>
                                            <p:strVal val="#ppt_x"/>
                                          </p:val>
                                        </p:tav>
                                      </p:tavLst>
                                    </p:anim>
                                    <p:anim calcmode="lin" valueType="num">
                                      <p:cBhvr additive="base">
                                        <p:cTn id="39" dur="500" fill="hold"/>
                                        <p:tgtEl>
                                          <p:spTgt spid="1544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447"/>
                                        </p:tgtEl>
                                        <p:attrNameLst>
                                          <p:attrName>style.visibility</p:attrName>
                                        </p:attrNameLst>
                                      </p:cBhvr>
                                      <p:to>
                                        <p:strVal val="visible"/>
                                      </p:to>
                                    </p:set>
                                    <p:anim calcmode="lin" valueType="num">
                                      <p:cBhvr additive="base">
                                        <p:cTn id="42" dur="500" fill="hold"/>
                                        <p:tgtEl>
                                          <p:spTgt spid="15447"/>
                                        </p:tgtEl>
                                        <p:attrNameLst>
                                          <p:attrName>ppt_x</p:attrName>
                                        </p:attrNameLst>
                                      </p:cBhvr>
                                      <p:tavLst>
                                        <p:tav tm="0">
                                          <p:val>
                                            <p:strVal val="#ppt_x"/>
                                          </p:val>
                                        </p:tav>
                                        <p:tav tm="100000">
                                          <p:val>
                                            <p:strVal val="#ppt_x"/>
                                          </p:val>
                                        </p:tav>
                                      </p:tavLst>
                                    </p:anim>
                                    <p:anim calcmode="lin" valueType="num">
                                      <p:cBhvr additive="base">
                                        <p:cTn id="43" dur="500" fill="hold"/>
                                        <p:tgtEl>
                                          <p:spTgt spid="1544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433"/>
                                        </p:tgtEl>
                                        <p:attrNameLst>
                                          <p:attrName>style.visibility</p:attrName>
                                        </p:attrNameLst>
                                      </p:cBhvr>
                                      <p:to>
                                        <p:strVal val="visible"/>
                                      </p:to>
                                    </p:set>
                                    <p:anim calcmode="lin" valueType="num">
                                      <p:cBhvr additive="base">
                                        <p:cTn id="48" dur="500" fill="hold"/>
                                        <p:tgtEl>
                                          <p:spTgt spid="15433"/>
                                        </p:tgtEl>
                                        <p:attrNameLst>
                                          <p:attrName>ppt_x</p:attrName>
                                        </p:attrNameLst>
                                      </p:cBhvr>
                                      <p:tavLst>
                                        <p:tav tm="0">
                                          <p:val>
                                            <p:strVal val="#ppt_x"/>
                                          </p:val>
                                        </p:tav>
                                        <p:tav tm="100000">
                                          <p:val>
                                            <p:strVal val="#ppt_x"/>
                                          </p:val>
                                        </p:tav>
                                      </p:tavLst>
                                    </p:anim>
                                    <p:anim calcmode="lin" valueType="num">
                                      <p:cBhvr additive="base">
                                        <p:cTn id="49" dur="500" fill="hold"/>
                                        <p:tgtEl>
                                          <p:spTgt spid="1543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5432"/>
                                        </p:tgtEl>
                                        <p:attrNameLst>
                                          <p:attrName>style.visibility</p:attrName>
                                        </p:attrNameLst>
                                      </p:cBhvr>
                                      <p:to>
                                        <p:strVal val="visible"/>
                                      </p:to>
                                    </p:set>
                                    <p:anim calcmode="lin" valueType="num">
                                      <p:cBhvr additive="base">
                                        <p:cTn id="52" dur="500" fill="hold"/>
                                        <p:tgtEl>
                                          <p:spTgt spid="15432"/>
                                        </p:tgtEl>
                                        <p:attrNameLst>
                                          <p:attrName>ppt_x</p:attrName>
                                        </p:attrNameLst>
                                      </p:cBhvr>
                                      <p:tavLst>
                                        <p:tav tm="0">
                                          <p:val>
                                            <p:strVal val="#ppt_x"/>
                                          </p:val>
                                        </p:tav>
                                        <p:tav tm="100000">
                                          <p:val>
                                            <p:strVal val="#ppt_x"/>
                                          </p:val>
                                        </p:tav>
                                      </p:tavLst>
                                    </p:anim>
                                    <p:anim calcmode="lin" valueType="num">
                                      <p:cBhvr additive="base">
                                        <p:cTn id="53" dur="500" fill="hold"/>
                                        <p:tgtEl>
                                          <p:spTgt spid="154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5415"/>
                                        </p:tgtEl>
                                        <p:attrNameLst>
                                          <p:attrName>style.visibility</p:attrName>
                                        </p:attrNameLst>
                                      </p:cBhvr>
                                      <p:to>
                                        <p:strVal val="visible"/>
                                      </p:to>
                                    </p:set>
                                    <p:anim calcmode="lin" valueType="num">
                                      <p:cBhvr additive="base">
                                        <p:cTn id="56" dur="500" fill="hold"/>
                                        <p:tgtEl>
                                          <p:spTgt spid="15415"/>
                                        </p:tgtEl>
                                        <p:attrNameLst>
                                          <p:attrName>ppt_x</p:attrName>
                                        </p:attrNameLst>
                                      </p:cBhvr>
                                      <p:tavLst>
                                        <p:tav tm="0">
                                          <p:val>
                                            <p:strVal val="#ppt_x"/>
                                          </p:val>
                                        </p:tav>
                                        <p:tav tm="100000">
                                          <p:val>
                                            <p:strVal val="#ppt_x"/>
                                          </p:val>
                                        </p:tav>
                                      </p:tavLst>
                                    </p:anim>
                                    <p:anim calcmode="lin" valueType="num">
                                      <p:cBhvr additive="base">
                                        <p:cTn id="57" dur="500" fill="hold"/>
                                        <p:tgtEl>
                                          <p:spTgt spid="1541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5412"/>
                                        </p:tgtEl>
                                        <p:attrNameLst>
                                          <p:attrName>style.visibility</p:attrName>
                                        </p:attrNameLst>
                                      </p:cBhvr>
                                      <p:to>
                                        <p:strVal val="visible"/>
                                      </p:to>
                                    </p:set>
                                    <p:anim calcmode="lin" valueType="num">
                                      <p:cBhvr additive="base">
                                        <p:cTn id="60" dur="500" fill="hold"/>
                                        <p:tgtEl>
                                          <p:spTgt spid="15412"/>
                                        </p:tgtEl>
                                        <p:attrNameLst>
                                          <p:attrName>ppt_x</p:attrName>
                                        </p:attrNameLst>
                                      </p:cBhvr>
                                      <p:tavLst>
                                        <p:tav tm="0">
                                          <p:val>
                                            <p:strVal val="#ppt_x"/>
                                          </p:val>
                                        </p:tav>
                                        <p:tav tm="100000">
                                          <p:val>
                                            <p:strVal val="#ppt_x"/>
                                          </p:val>
                                        </p:tav>
                                      </p:tavLst>
                                    </p:anim>
                                    <p:anim calcmode="lin" valueType="num">
                                      <p:cBhvr additive="base">
                                        <p:cTn id="61" dur="500" fill="hold"/>
                                        <p:tgtEl>
                                          <p:spTgt spid="15412"/>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452"/>
                                        </p:tgtEl>
                                        <p:attrNameLst>
                                          <p:attrName>style.visibility</p:attrName>
                                        </p:attrNameLst>
                                      </p:cBhvr>
                                      <p:to>
                                        <p:strVal val="visible"/>
                                      </p:to>
                                    </p:set>
                                    <p:anim calcmode="lin" valueType="num">
                                      <p:cBhvr additive="base">
                                        <p:cTn id="66" dur="500" fill="hold"/>
                                        <p:tgtEl>
                                          <p:spTgt spid="15452"/>
                                        </p:tgtEl>
                                        <p:attrNameLst>
                                          <p:attrName>ppt_x</p:attrName>
                                        </p:attrNameLst>
                                      </p:cBhvr>
                                      <p:tavLst>
                                        <p:tav tm="0">
                                          <p:val>
                                            <p:strVal val="#ppt_x"/>
                                          </p:val>
                                        </p:tav>
                                        <p:tav tm="100000">
                                          <p:val>
                                            <p:strVal val="#ppt_x"/>
                                          </p:val>
                                        </p:tav>
                                      </p:tavLst>
                                    </p:anim>
                                    <p:anim calcmode="lin" valueType="num">
                                      <p:cBhvr additive="base">
                                        <p:cTn id="67" dur="500" fill="hold"/>
                                        <p:tgtEl>
                                          <p:spTgt spid="154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5404"/>
                                        </p:tgtEl>
                                        <p:attrNameLst>
                                          <p:attrName>style.visibility</p:attrName>
                                        </p:attrNameLst>
                                      </p:cBhvr>
                                      <p:to>
                                        <p:strVal val="visible"/>
                                      </p:to>
                                    </p:set>
                                    <p:anim calcmode="lin" valueType="num">
                                      <p:cBhvr additive="base">
                                        <p:cTn id="70" dur="500" fill="hold"/>
                                        <p:tgtEl>
                                          <p:spTgt spid="15404"/>
                                        </p:tgtEl>
                                        <p:attrNameLst>
                                          <p:attrName>ppt_x</p:attrName>
                                        </p:attrNameLst>
                                      </p:cBhvr>
                                      <p:tavLst>
                                        <p:tav tm="0">
                                          <p:val>
                                            <p:strVal val="#ppt_x"/>
                                          </p:val>
                                        </p:tav>
                                        <p:tav tm="100000">
                                          <p:val>
                                            <p:strVal val="#ppt_x"/>
                                          </p:val>
                                        </p:tav>
                                      </p:tavLst>
                                    </p:anim>
                                    <p:anim calcmode="lin" valueType="num">
                                      <p:cBhvr additive="base">
                                        <p:cTn id="71" dur="500" fill="hold"/>
                                        <p:tgtEl>
                                          <p:spTgt spid="15404"/>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5450"/>
                                        </p:tgtEl>
                                        <p:attrNameLst>
                                          <p:attrName>style.visibility</p:attrName>
                                        </p:attrNameLst>
                                      </p:cBhvr>
                                      <p:to>
                                        <p:strVal val="visible"/>
                                      </p:to>
                                    </p:set>
                                    <p:anim calcmode="lin" valueType="num">
                                      <p:cBhvr additive="base">
                                        <p:cTn id="74" dur="500" fill="hold"/>
                                        <p:tgtEl>
                                          <p:spTgt spid="15450"/>
                                        </p:tgtEl>
                                        <p:attrNameLst>
                                          <p:attrName>ppt_x</p:attrName>
                                        </p:attrNameLst>
                                      </p:cBhvr>
                                      <p:tavLst>
                                        <p:tav tm="0">
                                          <p:val>
                                            <p:strVal val="#ppt_x"/>
                                          </p:val>
                                        </p:tav>
                                        <p:tav tm="100000">
                                          <p:val>
                                            <p:strVal val="#ppt_x"/>
                                          </p:val>
                                        </p:tav>
                                      </p:tavLst>
                                    </p:anim>
                                    <p:anim calcmode="lin" valueType="num">
                                      <p:cBhvr additive="base">
                                        <p:cTn id="75" dur="500" fill="hold"/>
                                        <p:tgtEl>
                                          <p:spTgt spid="15450"/>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5381"/>
                                        </p:tgtEl>
                                        <p:attrNameLst>
                                          <p:attrName>style.visibility</p:attrName>
                                        </p:attrNameLst>
                                      </p:cBhvr>
                                      <p:to>
                                        <p:strVal val="visible"/>
                                      </p:to>
                                    </p:set>
                                    <p:anim calcmode="lin" valueType="num">
                                      <p:cBhvr additive="base">
                                        <p:cTn id="78" dur="500" fill="hold"/>
                                        <p:tgtEl>
                                          <p:spTgt spid="15381"/>
                                        </p:tgtEl>
                                        <p:attrNameLst>
                                          <p:attrName>ppt_x</p:attrName>
                                        </p:attrNameLst>
                                      </p:cBhvr>
                                      <p:tavLst>
                                        <p:tav tm="0">
                                          <p:val>
                                            <p:strVal val="#ppt_x"/>
                                          </p:val>
                                        </p:tav>
                                        <p:tav tm="100000">
                                          <p:val>
                                            <p:strVal val="#ppt_x"/>
                                          </p:val>
                                        </p:tav>
                                      </p:tavLst>
                                    </p:anim>
                                    <p:anim calcmode="lin" valueType="num">
                                      <p:cBhvr additive="base">
                                        <p:cTn id="79" dur="500" fill="hold"/>
                                        <p:tgtEl>
                                          <p:spTgt spid="1538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5449"/>
                                        </p:tgtEl>
                                        <p:attrNameLst>
                                          <p:attrName>style.visibility</p:attrName>
                                        </p:attrNameLst>
                                      </p:cBhvr>
                                      <p:to>
                                        <p:strVal val="visible"/>
                                      </p:to>
                                    </p:set>
                                    <p:anim calcmode="lin" valueType="num">
                                      <p:cBhvr additive="base">
                                        <p:cTn id="82" dur="500" fill="hold"/>
                                        <p:tgtEl>
                                          <p:spTgt spid="15449"/>
                                        </p:tgtEl>
                                        <p:attrNameLst>
                                          <p:attrName>ppt_x</p:attrName>
                                        </p:attrNameLst>
                                      </p:cBhvr>
                                      <p:tavLst>
                                        <p:tav tm="0">
                                          <p:val>
                                            <p:strVal val="#ppt_x"/>
                                          </p:val>
                                        </p:tav>
                                        <p:tav tm="100000">
                                          <p:val>
                                            <p:strVal val="#ppt_x"/>
                                          </p:val>
                                        </p:tav>
                                      </p:tavLst>
                                    </p:anim>
                                    <p:anim calcmode="lin" valueType="num">
                                      <p:cBhvr additive="base">
                                        <p:cTn id="83" dur="500" fill="hold"/>
                                        <p:tgtEl>
                                          <p:spTgt spid="1544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5451"/>
                                        </p:tgtEl>
                                        <p:attrNameLst>
                                          <p:attrName>style.visibility</p:attrName>
                                        </p:attrNameLst>
                                      </p:cBhvr>
                                      <p:to>
                                        <p:strVal val="visible"/>
                                      </p:to>
                                    </p:set>
                                    <p:anim calcmode="lin" valueType="num">
                                      <p:cBhvr additive="base">
                                        <p:cTn id="86" dur="500" fill="hold"/>
                                        <p:tgtEl>
                                          <p:spTgt spid="15451"/>
                                        </p:tgtEl>
                                        <p:attrNameLst>
                                          <p:attrName>ppt_x</p:attrName>
                                        </p:attrNameLst>
                                      </p:cBhvr>
                                      <p:tavLst>
                                        <p:tav tm="0">
                                          <p:val>
                                            <p:strVal val="#ppt_x"/>
                                          </p:val>
                                        </p:tav>
                                        <p:tav tm="100000">
                                          <p:val>
                                            <p:strVal val="#ppt_x"/>
                                          </p:val>
                                        </p:tav>
                                      </p:tavLst>
                                    </p:anim>
                                    <p:anim calcmode="lin" valueType="num">
                                      <p:cBhvr additive="base">
                                        <p:cTn id="87" dur="500" fill="hold"/>
                                        <p:tgtEl>
                                          <p:spTgt spid="15451"/>
                                        </p:tgtEl>
                                        <p:attrNameLst>
                                          <p:attrName>ppt_y</p:attrName>
                                        </p:attrNameLst>
                                      </p:cBhvr>
                                      <p:tavLst>
                                        <p:tav tm="0">
                                          <p:val>
                                            <p:strVal val="1+#ppt_h/2"/>
                                          </p:val>
                                        </p:tav>
                                        <p:tav tm="100000">
                                          <p:val>
                                            <p:strVal val="#ppt_y"/>
                                          </p:val>
                                        </p:tav>
                                      </p:tavLst>
                                    </p:anim>
                                  </p:childTnLst>
                                </p:cTn>
                              </p:par>
                              <p:par>
                                <p:cTn id="88" presetID="3" presetClass="exit" presetSubtype="10" fill="hold" grpId="1" nodeType="withEffect">
                                  <p:stCondLst>
                                    <p:cond delay="0"/>
                                  </p:stCondLst>
                                  <p:childTnLst>
                                    <p:animEffect transition="out" filter="blinds(horizontal)">
                                      <p:cBhvr>
                                        <p:cTn id="89" dur="500"/>
                                        <p:tgtEl>
                                          <p:spTgt spid="15444"/>
                                        </p:tgtEl>
                                      </p:cBhvr>
                                    </p:animEffect>
                                    <p:set>
                                      <p:cBhvr>
                                        <p:cTn id="90" dur="1" fill="hold">
                                          <p:stCondLst>
                                            <p:cond delay="499"/>
                                          </p:stCondLst>
                                        </p:cTn>
                                        <p:tgtEl>
                                          <p:spTgt spid="15444"/>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5454"/>
                                        </p:tgtEl>
                                        <p:attrNameLst>
                                          <p:attrName>style.visibility</p:attrName>
                                        </p:attrNameLst>
                                      </p:cBhvr>
                                      <p:to>
                                        <p:strVal val="visible"/>
                                      </p:to>
                                    </p:set>
                                    <p:animEffect transition="in" filter="blinds(horizontal)">
                                      <p:cBhvr>
                                        <p:cTn id="95" dur="500"/>
                                        <p:tgtEl>
                                          <p:spTgt spid="1545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5392"/>
                                        </p:tgtEl>
                                        <p:attrNameLst>
                                          <p:attrName>style.visibility</p:attrName>
                                        </p:attrNameLst>
                                      </p:cBhvr>
                                      <p:to>
                                        <p:strVal val="visible"/>
                                      </p:to>
                                    </p:set>
                                    <p:animEffect transition="in" filter="blinds(horizontal)">
                                      <p:cBhvr>
                                        <p:cTn id="100" dur="500"/>
                                        <p:tgtEl>
                                          <p:spTgt spid="15392"/>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5393"/>
                                        </p:tgtEl>
                                        <p:attrNameLst>
                                          <p:attrName>style.visibility</p:attrName>
                                        </p:attrNameLst>
                                      </p:cBhvr>
                                      <p:to>
                                        <p:strVal val="visible"/>
                                      </p:to>
                                    </p:set>
                                    <p:animEffect transition="in" filter="blinds(horizontal)">
                                      <p:cBhvr>
                                        <p:cTn id="103" dur="500"/>
                                        <p:tgtEl>
                                          <p:spTgt spid="15393"/>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5398"/>
                                        </p:tgtEl>
                                        <p:attrNameLst>
                                          <p:attrName>style.visibility</p:attrName>
                                        </p:attrNameLst>
                                      </p:cBhvr>
                                      <p:to>
                                        <p:strVal val="visible"/>
                                      </p:to>
                                    </p:set>
                                    <p:animEffect transition="in" filter="blinds(horizontal)">
                                      <p:cBhvr>
                                        <p:cTn id="106" dur="500"/>
                                        <p:tgtEl>
                                          <p:spTgt spid="15398"/>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5394"/>
                                        </p:tgtEl>
                                        <p:attrNameLst>
                                          <p:attrName>style.visibility</p:attrName>
                                        </p:attrNameLst>
                                      </p:cBhvr>
                                      <p:to>
                                        <p:strVal val="visible"/>
                                      </p:to>
                                    </p:set>
                                    <p:animEffect transition="in" filter="blinds(horizontal)">
                                      <p:cBhvr>
                                        <p:cTn id="109" dur="500"/>
                                        <p:tgtEl>
                                          <p:spTgt spid="15394"/>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5400"/>
                                        </p:tgtEl>
                                        <p:attrNameLst>
                                          <p:attrName>style.visibility</p:attrName>
                                        </p:attrNameLst>
                                      </p:cBhvr>
                                      <p:to>
                                        <p:strVal val="visible"/>
                                      </p:to>
                                    </p:set>
                                    <p:anim calcmode="lin" valueType="num">
                                      <p:cBhvr additive="base">
                                        <p:cTn id="114" dur="500" fill="hold"/>
                                        <p:tgtEl>
                                          <p:spTgt spid="15400"/>
                                        </p:tgtEl>
                                        <p:attrNameLst>
                                          <p:attrName>ppt_x</p:attrName>
                                        </p:attrNameLst>
                                      </p:cBhvr>
                                      <p:tavLst>
                                        <p:tav tm="0">
                                          <p:val>
                                            <p:strVal val="#ppt_x"/>
                                          </p:val>
                                        </p:tav>
                                        <p:tav tm="100000">
                                          <p:val>
                                            <p:strVal val="#ppt_x"/>
                                          </p:val>
                                        </p:tav>
                                      </p:tavLst>
                                    </p:anim>
                                    <p:anim calcmode="lin" valueType="num">
                                      <p:cBhvr additive="base">
                                        <p:cTn id="115" dur="500" fill="hold"/>
                                        <p:tgtEl>
                                          <p:spTgt spid="15400"/>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5397"/>
                                        </p:tgtEl>
                                        <p:attrNameLst>
                                          <p:attrName>style.visibility</p:attrName>
                                        </p:attrNameLst>
                                      </p:cBhvr>
                                      <p:to>
                                        <p:strVal val="visible"/>
                                      </p:to>
                                    </p:set>
                                    <p:anim calcmode="lin" valueType="num">
                                      <p:cBhvr additive="base">
                                        <p:cTn id="118" dur="500" fill="hold"/>
                                        <p:tgtEl>
                                          <p:spTgt spid="15397"/>
                                        </p:tgtEl>
                                        <p:attrNameLst>
                                          <p:attrName>ppt_x</p:attrName>
                                        </p:attrNameLst>
                                      </p:cBhvr>
                                      <p:tavLst>
                                        <p:tav tm="0">
                                          <p:val>
                                            <p:strVal val="#ppt_x"/>
                                          </p:val>
                                        </p:tav>
                                        <p:tav tm="100000">
                                          <p:val>
                                            <p:strVal val="#ppt_x"/>
                                          </p:val>
                                        </p:tav>
                                      </p:tavLst>
                                    </p:anim>
                                    <p:anim calcmode="lin" valueType="num">
                                      <p:cBhvr additive="base">
                                        <p:cTn id="119" dur="500" fill="hold"/>
                                        <p:tgtEl>
                                          <p:spTgt spid="1539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5426"/>
                                        </p:tgtEl>
                                        <p:attrNameLst>
                                          <p:attrName>style.visibility</p:attrName>
                                        </p:attrNameLst>
                                      </p:cBhvr>
                                      <p:to>
                                        <p:strVal val="visible"/>
                                      </p:to>
                                    </p:set>
                                    <p:anim calcmode="lin" valueType="num">
                                      <p:cBhvr additive="base">
                                        <p:cTn id="122" dur="500" fill="hold"/>
                                        <p:tgtEl>
                                          <p:spTgt spid="15426"/>
                                        </p:tgtEl>
                                        <p:attrNameLst>
                                          <p:attrName>ppt_x</p:attrName>
                                        </p:attrNameLst>
                                      </p:cBhvr>
                                      <p:tavLst>
                                        <p:tav tm="0">
                                          <p:val>
                                            <p:strVal val="#ppt_x"/>
                                          </p:val>
                                        </p:tav>
                                        <p:tav tm="100000">
                                          <p:val>
                                            <p:strVal val="#ppt_x"/>
                                          </p:val>
                                        </p:tav>
                                      </p:tavLst>
                                    </p:anim>
                                    <p:anim calcmode="lin" valueType="num">
                                      <p:cBhvr additive="base">
                                        <p:cTn id="123" dur="500" fill="hold"/>
                                        <p:tgtEl>
                                          <p:spTgt spid="15426"/>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5407"/>
                                        </p:tgtEl>
                                        <p:attrNameLst>
                                          <p:attrName>style.visibility</p:attrName>
                                        </p:attrNameLst>
                                      </p:cBhvr>
                                      <p:to>
                                        <p:strVal val="visible"/>
                                      </p:to>
                                    </p:set>
                                    <p:anim calcmode="lin" valueType="num">
                                      <p:cBhvr additive="base">
                                        <p:cTn id="126" dur="500" fill="hold"/>
                                        <p:tgtEl>
                                          <p:spTgt spid="15407"/>
                                        </p:tgtEl>
                                        <p:attrNameLst>
                                          <p:attrName>ppt_x</p:attrName>
                                        </p:attrNameLst>
                                      </p:cBhvr>
                                      <p:tavLst>
                                        <p:tav tm="0">
                                          <p:val>
                                            <p:strVal val="#ppt_x"/>
                                          </p:val>
                                        </p:tav>
                                        <p:tav tm="100000">
                                          <p:val>
                                            <p:strVal val="#ppt_x"/>
                                          </p:val>
                                        </p:tav>
                                      </p:tavLst>
                                    </p:anim>
                                    <p:anim calcmode="lin" valueType="num">
                                      <p:cBhvr additive="base">
                                        <p:cTn id="127" dur="500" fill="hold"/>
                                        <p:tgtEl>
                                          <p:spTgt spid="15407"/>
                                        </p:tgtEl>
                                        <p:attrNameLst>
                                          <p:attrName>ppt_y</p:attrName>
                                        </p:attrNameLst>
                                      </p:cBhvr>
                                      <p:tavLst>
                                        <p:tav tm="0">
                                          <p:val>
                                            <p:strVal val="1+#ppt_h/2"/>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15395"/>
                                        </p:tgtEl>
                                        <p:attrNameLst>
                                          <p:attrName>style.visibility</p:attrName>
                                        </p:attrNameLst>
                                      </p:cBhvr>
                                      <p:to>
                                        <p:strVal val="visible"/>
                                      </p:to>
                                    </p:set>
                                    <p:anim calcmode="lin" valueType="num">
                                      <p:cBhvr additive="base">
                                        <p:cTn id="132" dur="500" fill="hold"/>
                                        <p:tgtEl>
                                          <p:spTgt spid="15395"/>
                                        </p:tgtEl>
                                        <p:attrNameLst>
                                          <p:attrName>ppt_x</p:attrName>
                                        </p:attrNameLst>
                                      </p:cBhvr>
                                      <p:tavLst>
                                        <p:tav tm="0">
                                          <p:val>
                                            <p:strVal val="#ppt_x"/>
                                          </p:val>
                                        </p:tav>
                                        <p:tav tm="100000">
                                          <p:val>
                                            <p:strVal val="#ppt_x"/>
                                          </p:val>
                                        </p:tav>
                                      </p:tavLst>
                                    </p:anim>
                                    <p:anim calcmode="lin" valueType="num">
                                      <p:cBhvr additive="base">
                                        <p:cTn id="133" dur="500" fill="hold"/>
                                        <p:tgtEl>
                                          <p:spTgt spid="15395"/>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15401"/>
                                        </p:tgtEl>
                                        <p:attrNameLst>
                                          <p:attrName>style.visibility</p:attrName>
                                        </p:attrNameLst>
                                      </p:cBhvr>
                                      <p:to>
                                        <p:strVal val="visible"/>
                                      </p:to>
                                    </p:set>
                                    <p:anim calcmode="lin" valueType="num">
                                      <p:cBhvr additive="base">
                                        <p:cTn id="136" dur="500" fill="hold"/>
                                        <p:tgtEl>
                                          <p:spTgt spid="15401"/>
                                        </p:tgtEl>
                                        <p:attrNameLst>
                                          <p:attrName>ppt_x</p:attrName>
                                        </p:attrNameLst>
                                      </p:cBhvr>
                                      <p:tavLst>
                                        <p:tav tm="0">
                                          <p:val>
                                            <p:strVal val="#ppt_x"/>
                                          </p:val>
                                        </p:tav>
                                        <p:tav tm="100000">
                                          <p:val>
                                            <p:strVal val="#ppt_x"/>
                                          </p:val>
                                        </p:tav>
                                      </p:tavLst>
                                    </p:anim>
                                    <p:anim calcmode="lin" valueType="num">
                                      <p:cBhvr additive="base">
                                        <p:cTn id="137" dur="500" fill="hold"/>
                                        <p:tgtEl>
                                          <p:spTgt spid="15401"/>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15427"/>
                                        </p:tgtEl>
                                        <p:attrNameLst>
                                          <p:attrName>style.visibility</p:attrName>
                                        </p:attrNameLst>
                                      </p:cBhvr>
                                      <p:to>
                                        <p:strVal val="visible"/>
                                      </p:to>
                                    </p:set>
                                    <p:anim calcmode="lin" valueType="num">
                                      <p:cBhvr additive="base">
                                        <p:cTn id="140" dur="500" fill="hold"/>
                                        <p:tgtEl>
                                          <p:spTgt spid="15427"/>
                                        </p:tgtEl>
                                        <p:attrNameLst>
                                          <p:attrName>ppt_x</p:attrName>
                                        </p:attrNameLst>
                                      </p:cBhvr>
                                      <p:tavLst>
                                        <p:tav tm="0">
                                          <p:val>
                                            <p:strVal val="#ppt_x"/>
                                          </p:val>
                                        </p:tav>
                                        <p:tav tm="100000">
                                          <p:val>
                                            <p:strVal val="#ppt_x"/>
                                          </p:val>
                                        </p:tav>
                                      </p:tavLst>
                                    </p:anim>
                                    <p:anim calcmode="lin" valueType="num">
                                      <p:cBhvr additive="base">
                                        <p:cTn id="141" dur="500" fill="hold"/>
                                        <p:tgtEl>
                                          <p:spTgt spid="15427"/>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15408"/>
                                        </p:tgtEl>
                                        <p:attrNameLst>
                                          <p:attrName>style.visibility</p:attrName>
                                        </p:attrNameLst>
                                      </p:cBhvr>
                                      <p:to>
                                        <p:strVal val="visible"/>
                                      </p:to>
                                    </p:set>
                                    <p:anim calcmode="lin" valueType="num">
                                      <p:cBhvr additive="base">
                                        <p:cTn id="144" dur="500" fill="hold"/>
                                        <p:tgtEl>
                                          <p:spTgt spid="15408"/>
                                        </p:tgtEl>
                                        <p:attrNameLst>
                                          <p:attrName>ppt_x</p:attrName>
                                        </p:attrNameLst>
                                      </p:cBhvr>
                                      <p:tavLst>
                                        <p:tav tm="0">
                                          <p:val>
                                            <p:strVal val="#ppt_x"/>
                                          </p:val>
                                        </p:tav>
                                        <p:tav tm="100000">
                                          <p:val>
                                            <p:strVal val="#ppt_x"/>
                                          </p:val>
                                        </p:tav>
                                      </p:tavLst>
                                    </p:anim>
                                    <p:anim calcmode="lin" valueType="num">
                                      <p:cBhvr additive="base">
                                        <p:cTn id="145" dur="500" fill="hold"/>
                                        <p:tgtEl>
                                          <p:spTgt spid="15408"/>
                                        </p:tgtEl>
                                        <p:attrNameLst>
                                          <p:attrName>ppt_y</p:attrName>
                                        </p:attrNameLst>
                                      </p:cBhvr>
                                      <p:tavLst>
                                        <p:tav tm="0">
                                          <p:val>
                                            <p:strVal val="1+#ppt_h/2"/>
                                          </p:val>
                                        </p:tav>
                                        <p:tav tm="100000">
                                          <p:val>
                                            <p:strVal val="#ppt_y"/>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15414"/>
                                        </p:tgtEl>
                                        <p:attrNameLst>
                                          <p:attrName>style.visibility</p:attrName>
                                        </p:attrNameLst>
                                      </p:cBhvr>
                                      <p:to>
                                        <p:strVal val="visible"/>
                                      </p:to>
                                    </p:set>
                                    <p:anim calcmode="lin" valueType="num">
                                      <p:cBhvr additive="base">
                                        <p:cTn id="150" dur="500" fill="hold"/>
                                        <p:tgtEl>
                                          <p:spTgt spid="15414"/>
                                        </p:tgtEl>
                                        <p:attrNameLst>
                                          <p:attrName>ppt_x</p:attrName>
                                        </p:attrNameLst>
                                      </p:cBhvr>
                                      <p:tavLst>
                                        <p:tav tm="0">
                                          <p:val>
                                            <p:strVal val="#ppt_x"/>
                                          </p:val>
                                        </p:tav>
                                        <p:tav tm="100000">
                                          <p:val>
                                            <p:strVal val="#ppt_x"/>
                                          </p:val>
                                        </p:tav>
                                      </p:tavLst>
                                    </p:anim>
                                    <p:anim calcmode="lin" valueType="num">
                                      <p:cBhvr additive="base">
                                        <p:cTn id="151" dur="500" fill="hold"/>
                                        <p:tgtEl>
                                          <p:spTgt spid="15414"/>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15417"/>
                                        </p:tgtEl>
                                        <p:attrNameLst>
                                          <p:attrName>style.visibility</p:attrName>
                                        </p:attrNameLst>
                                      </p:cBhvr>
                                      <p:to>
                                        <p:strVal val="visible"/>
                                      </p:to>
                                    </p:set>
                                    <p:anim calcmode="lin" valueType="num">
                                      <p:cBhvr additive="base">
                                        <p:cTn id="154" dur="500" fill="hold"/>
                                        <p:tgtEl>
                                          <p:spTgt spid="15417"/>
                                        </p:tgtEl>
                                        <p:attrNameLst>
                                          <p:attrName>ppt_x</p:attrName>
                                        </p:attrNameLst>
                                      </p:cBhvr>
                                      <p:tavLst>
                                        <p:tav tm="0">
                                          <p:val>
                                            <p:strVal val="#ppt_x"/>
                                          </p:val>
                                        </p:tav>
                                        <p:tav tm="100000">
                                          <p:val>
                                            <p:strVal val="#ppt_x"/>
                                          </p:val>
                                        </p:tav>
                                      </p:tavLst>
                                    </p:anim>
                                    <p:anim calcmode="lin" valueType="num">
                                      <p:cBhvr additive="base">
                                        <p:cTn id="155" dur="500" fill="hold"/>
                                        <p:tgtEl>
                                          <p:spTgt spid="1541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15438"/>
                                        </p:tgtEl>
                                        <p:attrNameLst>
                                          <p:attrName>style.visibility</p:attrName>
                                        </p:attrNameLst>
                                      </p:cBhvr>
                                      <p:to>
                                        <p:strVal val="visible"/>
                                      </p:to>
                                    </p:set>
                                    <p:anim calcmode="lin" valueType="num">
                                      <p:cBhvr additive="base">
                                        <p:cTn id="158" dur="500" fill="hold"/>
                                        <p:tgtEl>
                                          <p:spTgt spid="15438"/>
                                        </p:tgtEl>
                                        <p:attrNameLst>
                                          <p:attrName>ppt_x</p:attrName>
                                        </p:attrNameLst>
                                      </p:cBhvr>
                                      <p:tavLst>
                                        <p:tav tm="0">
                                          <p:val>
                                            <p:strVal val="#ppt_x"/>
                                          </p:val>
                                        </p:tav>
                                        <p:tav tm="100000">
                                          <p:val>
                                            <p:strVal val="#ppt_x"/>
                                          </p:val>
                                        </p:tav>
                                      </p:tavLst>
                                    </p:anim>
                                    <p:anim calcmode="lin" valueType="num">
                                      <p:cBhvr additive="base">
                                        <p:cTn id="159" dur="500" fill="hold"/>
                                        <p:tgtEl>
                                          <p:spTgt spid="1543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15436"/>
                                        </p:tgtEl>
                                        <p:attrNameLst>
                                          <p:attrName>style.visibility</p:attrName>
                                        </p:attrNameLst>
                                      </p:cBhvr>
                                      <p:to>
                                        <p:strVal val="visible"/>
                                      </p:to>
                                    </p:set>
                                    <p:anim calcmode="lin" valueType="num">
                                      <p:cBhvr additive="base">
                                        <p:cTn id="162" dur="500" fill="hold"/>
                                        <p:tgtEl>
                                          <p:spTgt spid="15436"/>
                                        </p:tgtEl>
                                        <p:attrNameLst>
                                          <p:attrName>ppt_x</p:attrName>
                                        </p:attrNameLst>
                                      </p:cBhvr>
                                      <p:tavLst>
                                        <p:tav tm="0">
                                          <p:val>
                                            <p:strVal val="#ppt_x"/>
                                          </p:val>
                                        </p:tav>
                                        <p:tav tm="100000">
                                          <p:val>
                                            <p:strVal val="#ppt_x"/>
                                          </p:val>
                                        </p:tav>
                                      </p:tavLst>
                                    </p:anim>
                                    <p:anim calcmode="lin" valueType="num">
                                      <p:cBhvr additive="base">
                                        <p:cTn id="163" dur="500" fill="hold"/>
                                        <p:tgtEl>
                                          <p:spTgt spid="15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4" grpId="1" animBg="1"/>
      <p:bldP spid="15450" grpId="0" animBg="1"/>
      <p:bldP spid="15449" grpId="0" animBg="1"/>
      <p:bldP spid="15395" grpId="0" animBg="1"/>
      <p:bldP spid="15394" grpId="0" animBg="1"/>
      <p:bldP spid="15381" grpId="0"/>
      <p:bldP spid="15392" grpId="0" animBg="1"/>
      <p:bldP spid="15393" grpId="0" animBg="1"/>
      <p:bldP spid="15397" grpId="0" animBg="1"/>
      <p:bldP spid="15398" grpId="0"/>
      <p:bldP spid="15400" grpId="0"/>
      <p:bldP spid="15401" grpId="0"/>
      <p:bldP spid="15404" grpId="0"/>
      <p:bldP spid="15407" grpId="0"/>
      <p:bldP spid="15408" grpId="0"/>
      <p:bldP spid="15410" grpId="0" animBg="1"/>
      <p:bldP spid="15411" grpId="0"/>
      <p:bldP spid="15412" grpId="0" animBg="1"/>
      <p:bldP spid="15414" grpId="0" animBg="1"/>
      <p:bldP spid="15415" grpId="0"/>
      <p:bldP spid="15417" grpId="0"/>
      <p:bldP spid="15426" grpId="0" animBg="1"/>
      <p:bldP spid="15427" grpId="0" animBg="1"/>
      <p:bldP spid="15430" grpId="0" animBg="1"/>
      <p:bldP spid="15431" grpId="0"/>
      <p:bldP spid="15432" grpId="0" animBg="1"/>
      <p:bldP spid="15433" grpId="0"/>
      <p:bldP spid="15436" grpId="0"/>
      <p:bldP spid="15438" grpId="0" animBg="1"/>
      <p:bldP spid="15445" grpId="0" animBg="1"/>
      <p:bldP spid="15446" grpId="0"/>
      <p:bldP spid="15447" grpId="0"/>
      <p:bldP spid="15448" grpId="0" animBg="1"/>
      <p:bldP spid="15451" grpId="0"/>
      <p:bldP spid="15452" grpId="0" animBg="1"/>
      <p:bldP spid="154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01651" y="926129"/>
            <a:ext cx="7688263" cy="331172"/>
          </a:xfrm>
        </p:spPr>
        <p:txBody>
          <a:bodyPr/>
          <a:lstStyle/>
          <a:p>
            <a:pPr defTabSz="895247" eaLnBrk="1" hangingPunct="1"/>
            <a:r>
              <a:rPr lang="de-DE" dirty="0" smtClean="0"/>
              <a:t>Duales Studium</a:t>
            </a:r>
          </a:p>
        </p:txBody>
      </p:sp>
      <p:sp>
        <p:nvSpPr>
          <p:cNvPr id="21507" name="Rectangle 3"/>
          <p:cNvSpPr>
            <a:spLocks noGrp="1" noChangeArrowheads="1"/>
          </p:cNvSpPr>
          <p:nvPr>
            <p:ph type="body" sz="half" idx="1"/>
          </p:nvPr>
        </p:nvSpPr>
        <p:spPr>
          <a:xfrm>
            <a:off x="577851" y="1892301"/>
            <a:ext cx="4244975" cy="4521200"/>
          </a:xfrm>
        </p:spPr>
        <p:txBody>
          <a:bodyPr/>
          <a:lstStyle/>
          <a:p>
            <a:pPr marL="336511" indent="-336511" defTabSz="895247" eaLnBrk="1" hangingPunct="1"/>
            <a:r>
              <a:rPr lang="de-DE" sz="1800" dirty="0" smtClean="0"/>
              <a:t>Verknüpfung: Praktische Ausbildung in einem Unternehmen mit einem (darauf abgestimmten) Studium an einer Hochschule/Berufsakademie</a:t>
            </a:r>
          </a:p>
          <a:p>
            <a:pPr marL="336511" indent="-336511" defTabSz="895247" eaLnBrk="1" hangingPunct="1"/>
            <a:r>
              <a:rPr lang="de-DE" sz="1800" dirty="0" smtClean="0"/>
              <a:t>Ausbildungs- und Studienabschluss</a:t>
            </a:r>
          </a:p>
          <a:p>
            <a:pPr marL="336511" indent="-336511" defTabSz="895247" eaLnBrk="1" hangingPunct="1"/>
            <a:r>
              <a:rPr lang="de-DE" sz="1800" dirty="0" smtClean="0"/>
              <a:t>Dauer: in der Regel 3 Jahre</a:t>
            </a:r>
          </a:p>
          <a:p>
            <a:pPr marL="336511" indent="-336511" defTabSz="895247" eaLnBrk="1" hangingPunct="1"/>
            <a:r>
              <a:rPr lang="de-DE" sz="1800" dirty="0" smtClean="0"/>
              <a:t>Kosten: i.d.R. monatliche Vergütung</a:t>
            </a:r>
          </a:p>
          <a:p>
            <a:pPr marL="336511" indent="-336511" defTabSz="895247" eaLnBrk="1" hangingPunct="1"/>
            <a:r>
              <a:rPr lang="de-DE" sz="1800" dirty="0" smtClean="0"/>
              <a:t>Fachrichtungen:</a:t>
            </a:r>
          </a:p>
          <a:p>
            <a:pPr marL="522228" lvl="1" indent="-184129" defTabSz="895247" eaLnBrk="1" hangingPunct="1">
              <a:lnSpc>
                <a:spcPct val="90000"/>
              </a:lnSpc>
            </a:pPr>
            <a:r>
              <a:rPr lang="de-DE" sz="1500" dirty="0" smtClean="0"/>
              <a:t>Betriebswirtschaft</a:t>
            </a:r>
          </a:p>
          <a:p>
            <a:pPr marL="522228" lvl="1" indent="-184129" defTabSz="895247" eaLnBrk="1" hangingPunct="1">
              <a:lnSpc>
                <a:spcPct val="90000"/>
              </a:lnSpc>
            </a:pPr>
            <a:r>
              <a:rPr lang="de-DE" sz="1500" dirty="0" smtClean="0"/>
              <a:t>Ingenieurwesen + Informatik</a:t>
            </a:r>
          </a:p>
          <a:p>
            <a:pPr marL="522228" lvl="1" indent="-184129" defTabSz="895247" eaLnBrk="1" hangingPunct="1">
              <a:lnSpc>
                <a:spcPct val="90000"/>
              </a:lnSpc>
            </a:pPr>
            <a:r>
              <a:rPr lang="de-DE" sz="1500" dirty="0" smtClean="0"/>
              <a:t>Sonstige ( unter 10%)</a:t>
            </a:r>
          </a:p>
          <a:p>
            <a:pPr marL="336511" indent="-336511" defTabSz="895247" eaLnBrk="1" hangingPunct="1"/>
            <a:r>
              <a:rPr lang="de-DE" sz="1800" dirty="0" smtClean="0"/>
              <a:t>Bewerben:</a:t>
            </a:r>
          </a:p>
          <a:p>
            <a:pPr marL="522228" lvl="1" indent="-184129" defTabSz="895247" eaLnBrk="1" hangingPunct="1">
              <a:lnSpc>
                <a:spcPct val="90000"/>
              </a:lnSpc>
            </a:pPr>
            <a:r>
              <a:rPr lang="de-DE" sz="1500" dirty="0" smtClean="0"/>
              <a:t>etwa ein Jahr vorher bei den - mit der BA kooperierenden - Unternehmen</a:t>
            </a:r>
          </a:p>
          <a:p>
            <a:pPr marL="336511" indent="-336511" defTabSz="895247" eaLnBrk="1" hangingPunct="1"/>
            <a:endParaRPr lang="de-DE" sz="1800" dirty="0" smtClean="0"/>
          </a:p>
        </p:txBody>
      </p:sp>
      <p:pic>
        <p:nvPicPr>
          <p:cNvPr id="21508" name="Picture 4" descr="Skizze, auf der ein junger Mann gleichzeitig nach links in den Computer schaut und nach rechts in ein Buch. "/>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5735638" y="4746625"/>
            <a:ext cx="2603500" cy="1163638"/>
          </a:xfrm>
          <a:noFill/>
        </p:spPr>
      </p:pic>
      <p:grpSp>
        <p:nvGrpSpPr>
          <p:cNvPr id="2" name="Group 6"/>
          <p:cNvGrpSpPr>
            <a:grpSpLocks/>
          </p:cNvGrpSpPr>
          <p:nvPr/>
        </p:nvGrpSpPr>
        <p:grpSpPr bwMode="auto">
          <a:xfrm>
            <a:off x="5197475" y="1835151"/>
            <a:ext cx="3341688" cy="2670175"/>
            <a:chOff x="2761" y="1303"/>
            <a:chExt cx="2063" cy="1650"/>
          </a:xfrm>
        </p:grpSpPr>
        <p:pic>
          <p:nvPicPr>
            <p:cNvPr id="21511" name="Picture 7" descr="aufbau"/>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61" y="1303"/>
              <a:ext cx="2063" cy="1650"/>
            </a:xfrm>
            <a:prstGeom prst="rect">
              <a:avLst/>
            </a:prstGeom>
            <a:noFill/>
            <a:ln w="9525">
              <a:noFill/>
              <a:miter lim="800000"/>
              <a:headEnd/>
              <a:tailEnd/>
            </a:ln>
          </p:spPr>
        </p:pic>
        <p:sp>
          <p:nvSpPr>
            <p:cNvPr id="21512" name="Line 8"/>
            <p:cNvSpPr>
              <a:spLocks noChangeShapeType="1"/>
            </p:cNvSpPr>
            <p:nvPr/>
          </p:nvSpPr>
          <p:spPr bwMode="auto">
            <a:xfrm>
              <a:off x="3495" y="2853"/>
              <a:ext cx="714" cy="0"/>
            </a:xfrm>
            <a:prstGeom prst="line">
              <a:avLst/>
            </a:prstGeom>
            <a:noFill/>
            <a:ln w="127000">
              <a:solidFill>
                <a:schemeClr val="bg1"/>
              </a:solidFill>
              <a:round/>
              <a:headEnd/>
              <a:tailEnd/>
            </a:ln>
          </p:spPr>
          <p:txBody>
            <a:bodyPr wrap="none">
              <a:spAutoFit/>
            </a:bodyPr>
            <a:lstStyle/>
            <a:p>
              <a:endParaRPr lang="de-DE">
                <a:solidFill>
                  <a:srgbClr val="000000"/>
                </a:solidFill>
                <a:latin typeface="Arial"/>
              </a:endParaRPr>
            </a:p>
          </p:txBody>
        </p:sp>
      </p:grpSp>
      <p:sp>
        <p:nvSpPr>
          <p:cNvPr id="9" name="Fußzeilenplatzhalter 8"/>
          <p:cNvSpPr>
            <a:spLocks noGrp="1"/>
          </p:cNvSpPr>
          <p:nvPr>
            <p:ph type="ftr" sz="quarter" idx="10"/>
          </p:nvPr>
        </p:nvSpPr>
        <p:spPr/>
        <p:txBody>
          <a:bodyPr/>
          <a:lstStyle/>
          <a:p>
            <a:pPr>
              <a:buClr>
                <a:srgbClr val="E2001A"/>
              </a:buClr>
              <a:defRPr/>
            </a:pPr>
            <a:r>
              <a:rPr lang="de-DE" smtClean="0">
                <a:solidFill>
                  <a:srgbClr val="000000"/>
                </a:solidFill>
              </a:rPr>
              <a:t>Markus Bremer, Dienstbesprechung Jobcenter, Fragen rund ums Studium</a:t>
            </a:r>
            <a:endParaRPr lang="de-DE">
              <a:solidFill>
                <a:srgbClr val="000000"/>
              </a:solidFill>
            </a:endParaRPr>
          </a:p>
        </p:txBody>
      </p:sp>
    </p:spTree>
    <p:extLst>
      <p:ext uri="{BB962C8B-B14F-4D97-AF65-F5344CB8AC3E}">
        <p14:creationId xmlns:p14="http://schemas.microsoft.com/office/powerpoint/2010/main" val="411785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891" eaLnBrk="0" hangingPunct="0">
              <a:buSzPct val="80000"/>
              <a:buBlip>
                <a:blip r:embed="rId3"/>
              </a:buBlip>
              <a:defRPr sz="2000">
                <a:solidFill>
                  <a:schemeClr val="tx1"/>
                </a:solidFill>
                <a:latin typeface="Arial" charset="0"/>
              </a:defRPr>
            </a:lvl1pPr>
            <a:lvl2pPr marL="739967" indent="-284604" algn="l" defTabSz="913891"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defTabSz="913891"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defTabSz="913891" eaLnBrk="0" hangingPunct="0">
              <a:spcBef>
                <a:spcPct val="20000"/>
              </a:spcBef>
              <a:buChar char="–"/>
              <a:defRPr sz="2000">
                <a:solidFill>
                  <a:schemeClr val="tx1"/>
                </a:solidFill>
                <a:latin typeface="Arial" charset="0"/>
              </a:defRPr>
            </a:lvl4pPr>
            <a:lvl5pPr marL="2049141" indent="-227682" algn="l" defTabSz="913891" eaLnBrk="0" hangingPunct="0">
              <a:spcBef>
                <a:spcPct val="20000"/>
              </a:spcBef>
              <a:buChar char="»"/>
              <a:defRPr sz="2000">
                <a:solidFill>
                  <a:schemeClr val="tx1"/>
                </a:solidFill>
                <a:latin typeface="Arial" charset="0"/>
              </a:defRPr>
            </a:lvl5pPr>
            <a:lvl6pPr marL="2504505" indent="-227682" defTabSz="913891" eaLnBrk="0" fontAlgn="base" hangingPunct="0">
              <a:spcBef>
                <a:spcPct val="20000"/>
              </a:spcBef>
              <a:spcAft>
                <a:spcPct val="0"/>
              </a:spcAft>
              <a:buChar char="»"/>
              <a:defRPr sz="2000">
                <a:solidFill>
                  <a:schemeClr val="tx1"/>
                </a:solidFill>
                <a:latin typeface="Arial" charset="0"/>
              </a:defRPr>
            </a:lvl6pPr>
            <a:lvl7pPr marL="2959870" indent="-227682" defTabSz="913891" eaLnBrk="0" fontAlgn="base" hangingPunct="0">
              <a:spcBef>
                <a:spcPct val="20000"/>
              </a:spcBef>
              <a:spcAft>
                <a:spcPct val="0"/>
              </a:spcAft>
              <a:buChar char="»"/>
              <a:defRPr sz="2000">
                <a:solidFill>
                  <a:schemeClr val="tx1"/>
                </a:solidFill>
                <a:latin typeface="Arial" charset="0"/>
              </a:defRPr>
            </a:lvl7pPr>
            <a:lvl8pPr marL="3415234" indent="-227682" defTabSz="913891" eaLnBrk="0" fontAlgn="base" hangingPunct="0">
              <a:spcBef>
                <a:spcPct val="20000"/>
              </a:spcBef>
              <a:spcAft>
                <a:spcPct val="0"/>
              </a:spcAft>
              <a:buChar char="»"/>
              <a:defRPr sz="2000">
                <a:solidFill>
                  <a:schemeClr val="tx1"/>
                </a:solidFill>
                <a:latin typeface="Arial" charset="0"/>
              </a:defRPr>
            </a:lvl8pPr>
            <a:lvl9pPr marL="3870600" indent="-227682" defTabSz="913891" eaLnBrk="0" fontAlgn="base" hangingPunct="0">
              <a:spcBef>
                <a:spcPct val="20000"/>
              </a:spcBef>
              <a:spcAft>
                <a:spcPct val="0"/>
              </a:spcAft>
              <a:buChar char="»"/>
              <a:defRPr sz="2000">
                <a:solidFill>
                  <a:schemeClr val="tx1"/>
                </a:solidFill>
                <a:latin typeface="Arial" charset="0"/>
              </a:defRPr>
            </a:lvl9pPr>
          </a:lstStyle>
          <a:p>
            <a:pP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sp>
        <p:nvSpPr>
          <p:cNvPr id="18435" name="Rectangle 2"/>
          <p:cNvSpPr>
            <a:spLocks noGrp="1" noChangeArrowheads="1"/>
          </p:cNvSpPr>
          <p:nvPr>
            <p:ph type="title"/>
          </p:nvPr>
        </p:nvSpPr>
        <p:spPr>
          <a:xfrm>
            <a:off x="490169" y="971128"/>
            <a:ext cx="7689309" cy="330564"/>
          </a:xfrm>
        </p:spPr>
        <p:txBody>
          <a:bodyPr/>
          <a:lstStyle/>
          <a:p>
            <a:pPr eaLnBrk="1" hangingPunct="1"/>
            <a:r>
              <a:rPr lang="de-DE" altLang="de-DE" smtClean="0"/>
              <a:t>Duale Studiengänge  - Studienangebote</a:t>
            </a:r>
          </a:p>
        </p:txBody>
      </p:sp>
      <p:sp>
        <p:nvSpPr>
          <p:cNvPr id="18436" name="Rectangle 4"/>
          <p:cNvSpPr>
            <a:spLocks noChangeArrowheads="1"/>
          </p:cNvSpPr>
          <p:nvPr/>
        </p:nvSpPr>
        <p:spPr bwMode="auto">
          <a:xfrm>
            <a:off x="6916108" y="6631827"/>
            <a:ext cx="1184309" cy="35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5" tIns="45527" rIns="91045" bIns="45527"/>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r" fontAlgn="base">
              <a:spcBef>
                <a:spcPct val="0"/>
              </a:spcBef>
              <a:spcAft>
                <a:spcPct val="0"/>
              </a:spcAft>
              <a:buSzTx/>
              <a:buFontTx/>
              <a:buNone/>
            </a:pPr>
            <a:endParaRPr lang="de-DE" altLang="de-DE" sz="1000">
              <a:solidFill>
                <a:srgbClr val="777777"/>
              </a:solidFill>
            </a:endParaRPr>
          </a:p>
        </p:txBody>
      </p:sp>
      <p:sp>
        <p:nvSpPr>
          <p:cNvPr id="18437" name="Textfeld 9"/>
          <p:cNvSpPr txBox="1">
            <a:spLocks noChangeArrowheads="1"/>
          </p:cNvSpPr>
          <p:nvPr/>
        </p:nvSpPr>
        <p:spPr bwMode="auto">
          <a:xfrm>
            <a:off x="6916109" y="6334478"/>
            <a:ext cx="1992295" cy="24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7" rIns="91072" bIns="45537">
            <a:spAutoFit/>
          </a:bodyPr>
          <a:lstStyle>
            <a:lvl1pPr algn="l" eaLnBrk="0" hangingPunct="0">
              <a:buSzPct val="80000"/>
              <a:buBlip>
                <a:blip r:embed="rId3"/>
              </a:buBlip>
              <a:defRPr sz="2000">
                <a:solidFill>
                  <a:schemeClr val="tx1"/>
                </a:solidFill>
                <a:latin typeface="Arial" charset="0"/>
              </a:defRPr>
            </a:lvl1pPr>
            <a:lvl2pPr marL="742950" indent="-285750" algn="l"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0834" eaLnBrk="1" fontAlgn="base" hangingPunct="1">
              <a:lnSpc>
                <a:spcPct val="90000"/>
              </a:lnSpc>
              <a:spcBef>
                <a:spcPct val="50000"/>
              </a:spcBef>
              <a:spcAft>
                <a:spcPct val="0"/>
              </a:spcAft>
              <a:buSzTx/>
              <a:buFontTx/>
              <a:buNone/>
            </a:pPr>
            <a:r>
              <a:rPr lang="de-DE" altLang="de-DE" sz="1100">
                <a:solidFill>
                  <a:srgbClr val="000000"/>
                </a:solidFill>
              </a:rPr>
              <a:t>bibb 04/2013</a:t>
            </a:r>
          </a:p>
        </p:txBody>
      </p:sp>
      <p:pic>
        <p:nvPicPr>
          <p:cNvPr id="9830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59011" y="1410825"/>
            <a:ext cx="5440861" cy="5045438"/>
          </a:xfrm>
          <a:prstGeom prst="rect">
            <a:avLst/>
          </a:prstGeom>
          <a:noFill/>
          <a:ln w="9525" algn="ctr">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Pfeil nach rechts 26"/>
          <p:cNvSpPr>
            <a:spLocks noChangeArrowheads="1"/>
          </p:cNvSpPr>
          <p:nvPr/>
        </p:nvSpPr>
        <p:spPr bwMode="auto">
          <a:xfrm>
            <a:off x="322263" y="4275138"/>
            <a:ext cx="676275" cy="250825"/>
          </a:xfrm>
          <a:prstGeom prst="rightArrow">
            <a:avLst>
              <a:gd name="adj1" fmla="val 50000"/>
              <a:gd name="adj2" fmla="val 50154"/>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28" name="Pfeil nach rechts 27"/>
          <p:cNvSpPr>
            <a:spLocks noChangeArrowheads="1"/>
          </p:cNvSpPr>
          <p:nvPr/>
        </p:nvSpPr>
        <p:spPr bwMode="auto">
          <a:xfrm>
            <a:off x="334963" y="4513263"/>
            <a:ext cx="677862" cy="250825"/>
          </a:xfrm>
          <a:prstGeom prst="rightArrow">
            <a:avLst>
              <a:gd name="adj1" fmla="val 50000"/>
              <a:gd name="adj2" fmla="val 50272"/>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29" name="Pfeil nach rechts 28"/>
          <p:cNvSpPr>
            <a:spLocks noChangeArrowheads="1"/>
          </p:cNvSpPr>
          <p:nvPr/>
        </p:nvSpPr>
        <p:spPr bwMode="auto">
          <a:xfrm>
            <a:off x="334963" y="5499100"/>
            <a:ext cx="677862" cy="252413"/>
          </a:xfrm>
          <a:prstGeom prst="rightArrow">
            <a:avLst>
              <a:gd name="adj1" fmla="val 50000"/>
              <a:gd name="adj2" fmla="val 49956"/>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31" name="Pfeil nach rechts 30"/>
          <p:cNvSpPr>
            <a:spLocks noChangeArrowheads="1"/>
          </p:cNvSpPr>
          <p:nvPr/>
        </p:nvSpPr>
        <p:spPr bwMode="auto">
          <a:xfrm>
            <a:off x="322263" y="5035550"/>
            <a:ext cx="676275" cy="252413"/>
          </a:xfrm>
          <a:prstGeom prst="rightArrow">
            <a:avLst>
              <a:gd name="adj1" fmla="val 50000"/>
              <a:gd name="adj2" fmla="val 49839"/>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32" name="Pfeil nach rechts 31"/>
          <p:cNvSpPr>
            <a:spLocks noChangeArrowheads="1"/>
          </p:cNvSpPr>
          <p:nvPr/>
        </p:nvSpPr>
        <p:spPr bwMode="auto">
          <a:xfrm>
            <a:off x="334963" y="3482975"/>
            <a:ext cx="677862" cy="252413"/>
          </a:xfrm>
          <a:prstGeom prst="rightArrow">
            <a:avLst>
              <a:gd name="adj1" fmla="val 50000"/>
              <a:gd name="adj2" fmla="val 49956"/>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33" name="Ellipse 32"/>
          <p:cNvSpPr>
            <a:spLocks noChangeArrowheads="1"/>
          </p:cNvSpPr>
          <p:nvPr/>
        </p:nvSpPr>
        <p:spPr bwMode="auto">
          <a:xfrm>
            <a:off x="4292600" y="3482975"/>
            <a:ext cx="914400" cy="252413"/>
          </a:xfrm>
          <a:prstGeom prst="ellipse">
            <a:avLst/>
          </a:prstGeom>
          <a:noFill/>
          <a:ln w="190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34" name="Pfeil nach rechts 33"/>
          <p:cNvSpPr>
            <a:spLocks noChangeArrowheads="1"/>
          </p:cNvSpPr>
          <p:nvPr/>
        </p:nvSpPr>
        <p:spPr bwMode="auto">
          <a:xfrm>
            <a:off x="322263" y="3760788"/>
            <a:ext cx="676275" cy="252412"/>
          </a:xfrm>
          <a:prstGeom prst="rightArrow">
            <a:avLst>
              <a:gd name="adj1" fmla="val 50000"/>
              <a:gd name="adj2" fmla="val 49839"/>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35" name="Pfeil nach rechts 34"/>
          <p:cNvSpPr>
            <a:spLocks noChangeArrowheads="1"/>
          </p:cNvSpPr>
          <p:nvPr/>
        </p:nvSpPr>
        <p:spPr bwMode="auto">
          <a:xfrm>
            <a:off x="334963" y="4022725"/>
            <a:ext cx="677862" cy="252413"/>
          </a:xfrm>
          <a:prstGeom prst="rightArrow">
            <a:avLst>
              <a:gd name="adj1" fmla="val 50000"/>
              <a:gd name="adj2" fmla="val 49956"/>
            </a:avLst>
          </a:prstGeom>
          <a:pattFill prst="smCheck">
            <a:fgClr>
              <a:schemeClr val="accent1"/>
            </a:fgClr>
            <a:bgClr>
              <a:srgbClr val="0070C0"/>
            </a:bgClr>
          </a:patt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36" name="Ellipse 35"/>
          <p:cNvSpPr>
            <a:spLocks noChangeArrowheads="1"/>
          </p:cNvSpPr>
          <p:nvPr/>
        </p:nvSpPr>
        <p:spPr bwMode="auto">
          <a:xfrm>
            <a:off x="4292600" y="3735388"/>
            <a:ext cx="914400" cy="250825"/>
          </a:xfrm>
          <a:prstGeom prst="ellipse">
            <a:avLst/>
          </a:prstGeom>
          <a:noFill/>
          <a:ln w="190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37" name="Ellipse 36"/>
          <p:cNvSpPr>
            <a:spLocks noChangeArrowheads="1"/>
          </p:cNvSpPr>
          <p:nvPr/>
        </p:nvSpPr>
        <p:spPr bwMode="auto">
          <a:xfrm>
            <a:off x="4337050" y="4010025"/>
            <a:ext cx="914400" cy="252413"/>
          </a:xfrm>
          <a:prstGeom prst="ellipse">
            <a:avLst/>
          </a:prstGeom>
          <a:noFill/>
          <a:ln w="19050" algn="ctr">
            <a:solidFill>
              <a:srgbClr val="7030A0"/>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38" name="Ellipse 37"/>
          <p:cNvSpPr>
            <a:spLocks noChangeArrowheads="1"/>
          </p:cNvSpPr>
          <p:nvPr/>
        </p:nvSpPr>
        <p:spPr bwMode="auto">
          <a:xfrm>
            <a:off x="4337050" y="4513263"/>
            <a:ext cx="914400" cy="250825"/>
          </a:xfrm>
          <a:prstGeom prst="ellipse">
            <a:avLst/>
          </a:prstGeom>
          <a:noFill/>
          <a:ln w="190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39" name="Ellipse 38"/>
          <p:cNvSpPr>
            <a:spLocks noChangeArrowheads="1"/>
          </p:cNvSpPr>
          <p:nvPr/>
        </p:nvSpPr>
        <p:spPr bwMode="auto">
          <a:xfrm>
            <a:off x="4292600" y="5499100"/>
            <a:ext cx="914400" cy="252413"/>
          </a:xfrm>
          <a:prstGeom prst="ellipse">
            <a:avLst/>
          </a:prstGeom>
          <a:noFill/>
          <a:ln w="190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40" name="Ellipse 39"/>
          <p:cNvSpPr>
            <a:spLocks noChangeArrowheads="1"/>
          </p:cNvSpPr>
          <p:nvPr/>
        </p:nvSpPr>
        <p:spPr bwMode="auto">
          <a:xfrm>
            <a:off x="7081838" y="2062163"/>
            <a:ext cx="1325562" cy="681037"/>
          </a:xfrm>
          <a:prstGeom prst="ellipse">
            <a:avLst/>
          </a:prstGeom>
          <a:noFill/>
          <a:ln w="190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41" name="Textfeld 40"/>
          <p:cNvSpPr txBox="1">
            <a:spLocks noChangeArrowheads="1"/>
          </p:cNvSpPr>
          <p:nvPr/>
        </p:nvSpPr>
        <p:spPr bwMode="auto">
          <a:xfrm>
            <a:off x="7237413" y="2163763"/>
            <a:ext cx="10144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SzPct val="80000"/>
              <a:buBlip>
                <a:blip r:embed="rId3"/>
              </a:buBlip>
              <a:defRPr sz="2000">
                <a:solidFill>
                  <a:schemeClr val="tx1"/>
                </a:solidFill>
                <a:latin typeface="Arial" charset="0"/>
              </a:defRPr>
            </a:lvl1pPr>
            <a:lvl2pPr marL="742950" indent="-285750" algn="l"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3876" eaLnBrk="1" hangingPunct="1">
              <a:buSzTx/>
              <a:buFontTx/>
              <a:buNone/>
            </a:pPr>
            <a:r>
              <a:rPr lang="de-DE" altLang="de-DE" sz="2800" b="1">
                <a:solidFill>
                  <a:srgbClr val="000000"/>
                </a:solidFill>
              </a:rPr>
              <a:t>391</a:t>
            </a:r>
          </a:p>
        </p:txBody>
      </p:sp>
      <p:sp>
        <p:nvSpPr>
          <p:cNvPr id="42" name="Ellipse 41"/>
          <p:cNvSpPr>
            <a:spLocks noChangeArrowheads="1"/>
          </p:cNvSpPr>
          <p:nvPr/>
        </p:nvSpPr>
        <p:spPr bwMode="auto">
          <a:xfrm>
            <a:off x="4292600" y="4262438"/>
            <a:ext cx="914400" cy="252412"/>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
        <p:nvSpPr>
          <p:cNvPr id="43" name="Ellipse 42"/>
          <p:cNvSpPr>
            <a:spLocks noChangeArrowheads="1"/>
          </p:cNvSpPr>
          <p:nvPr/>
        </p:nvSpPr>
        <p:spPr bwMode="auto">
          <a:xfrm>
            <a:off x="4292600" y="5035550"/>
            <a:ext cx="914400" cy="252413"/>
          </a:xfrm>
          <a:prstGeom prst="ellipse">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grpSp>
        <p:nvGrpSpPr>
          <p:cNvPr id="44" name="Gruppieren 43"/>
          <p:cNvGrpSpPr>
            <a:grpSpLocks/>
          </p:cNvGrpSpPr>
          <p:nvPr/>
        </p:nvGrpSpPr>
        <p:grpSpPr bwMode="auto">
          <a:xfrm>
            <a:off x="6265863" y="5203825"/>
            <a:ext cx="2914650" cy="839788"/>
            <a:chOff x="6266391" y="5204147"/>
            <a:chExt cx="2914122" cy="840230"/>
          </a:xfrm>
        </p:grpSpPr>
        <p:sp>
          <p:nvSpPr>
            <p:cNvPr id="45" name="Textfeld 4"/>
            <p:cNvSpPr txBox="1">
              <a:spLocks noChangeArrowheads="1"/>
            </p:cNvSpPr>
            <p:nvPr/>
          </p:nvSpPr>
          <p:spPr bwMode="auto">
            <a:xfrm>
              <a:off x="6772851" y="5204147"/>
              <a:ext cx="2407662"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SzPct val="80000"/>
                <a:buBlip>
                  <a:blip r:embed="rId3"/>
                </a:buBlip>
                <a:defRPr sz="2000">
                  <a:solidFill>
                    <a:schemeClr val="tx1"/>
                  </a:solidFill>
                  <a:latin typeface="Arial" charset="0"/>
                </a:defRPr>
              </a:lvl1pPr>
              <a:lvl2pPr marL="742950" indent="-285750" algn="l"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3876" eaLnBrk="1" hangingPunct="1">
                <a:buSzTx/>
                <a:buFontTx/>
                <a:buNone/>
              </a:pPr>
              <a:r>
                <a:rPr lang="de-DE" altLang="de-DE" sz="1800" b="1">
                  <a:solidFill>
                    <a:srgbClr val="000000"/>
                  </a:solidFill>
                </a:rPr>
                <a:t>Zunehmend Duale Studienangebote in der Pflege</a:t>
              </a:r>
            </a:p>
          </p:txBody>
        </p:sp>
        <p:sp>
          <p:nvSpPr>
            <p:cNvPr id="46" name="Pfeil nach rechts 26"/>
            <p:cNvSpPr>
              <a:spLocks noChangeArrowheads="1"/>
            </p:cNvSpPr>
            <p:nvPr/>
          </p:nvSpPr>
          <p:spPr bwMode="auto">
            <a:xfrm>
              <a:off x="6266391" y="5247613"/>
              <a:ext cx="677334" cy="252000"/>
            </a:xfrm>
            <a:prstGeom prst="rightArrow">
              <a:avLst>
                <a:gd name="adj1" fmla="val 50000"/>
                <a:gd name="adj2" fmla="val 49999"/>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grpSp>
      <p:sp>
        <p:nvSpPr>
          <p:cNvPr id="47" name="Ellipse 46"/>
          <p:cNvSpPr>
            <a:spLocks noChangeArrowheads="1"/>
          </p:cNvSpPr>
          <p:nvPr/>
        </p:nvSpPr>
        <p:spPr bwMode="auto">
          <a:xfrm>
            <a:off x="5505450" y="5275263"/>
            <a:ext cx="914400" cy="252412"/>
          </a:xfrm>
          <a:prstGeom prst="ellipse">
            <a:avLst/>
          </a:prstGeom>
          <a:noFill/>
          <a:ln w="190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Tree>
    <p:extLst>
      <p:ext uri="{BB962C8B-B14F-4D97-AF65-F5344CB8AC3E}">
        <p14:creationId xmlns:p14="http://schemas.microsoft.com/office/powerpoint/2010/main" val="3393321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500"/>
                                        <p:tgtEl>
                                          <p:spTgt spid="983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0-#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0-#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0-#ppt_w/2"/>
                                          </p:val>
                                        </p:tav>
                                        <p:tav tm="100000">
                                          <p:val>
                                            <p:strVal val="#ppt_x"/>
                                          </p:val>
                                        </p:tav>
                                      </p:tavLst>
                                    </p:anim>
                                    <p:anim calcmode="lin" valueType="num">
                                      <p:cBhvr additive="base">
                                        <p:cTn id="39" dur="500" fill="hold"/>
                                        <p:tgtEl>
                                          <p:spTgt spid="28"/>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0-#ppt_w/2"/>
                                          </p:val>
                                        </p:tav>
                                        <p:tav tm="100000">
                                          <p:val>
                                            <p:strVal val="#ppt_x"/>
                                          </p:val>
                                        </p:tav>
                                      </p:tavLst>
                                    </p:anim>
                                    <p:anim calcmode="lin" valueType="num">
                                      <p:cBhvr additive="base">
                                        <p:cTn id="43" dur="500" fill="hold"/>
                                        <p:tgtEl>
                                          <p:spTgt spid="38"/>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0-#ppt_w/2"/>
                                          </p:val>
                                        </p:tav>
                                        <p:tav tm="100000">
                                          <p:val>
                                            <p:strVal val="#ppt_x"/>
                                          </p:val>
                                        </p:tav>
                                      </p:tavLst>
                                    </p:anim>
                                    <p:anim calcmode="lin" valueType="num">
                                      <p:cBhvr additive="base">
                                        <p:cTn id="51"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ppt_x"/>
                                          </p:val>
                                        </p:tav>
                                        <p:tav tm="100000">
                                          <p:val>
                                            <p:strVal val="#ppt_x"/>
                                          </p:val>
                                        </p:tav>
                                      </p:tavLst>
                                    </p:anim>
                                    <p:anim calcmode="lin" valueType="num">
                                      <p:cBhvr additive="base">
                                        <p:cTn id="57" dur="500" fill="hold"/>
                                        <p:tgtEl>
                                          <p:spTgt spid="4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ppt_x"/>
                                          </p:val>
                                        </p:tav>
                                        <p:tav tm="100000">
                                          <p:val>
                                            <p:strVal val="#ppt_x"/>
                                          </p:val>
                                        </p:tav>
                                      </p:tavLst>
                                    </p:anim>
                                    <p:anim calcmode="lin" valueType="num">
                                      <p:cBhvr additive="base">
                                        <p:cTn id="6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0-#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fill="hold"/>
                                        <p:tgtEl>
                                          <p:spTgt spid="37"/>
                                        </p:tgtEl>
                                        <p:attrNameLst>
                                          <p:attrName>ppt_x</p:attrName>
                                        </p:attrNameLst>
                                      </p:cBhvr>
                                      <p:tavLst>
                                        <p:tav tm="0">
                                          <p:val>
                                            <p:strVal val="0-#ppt_w/2"/>
                                          </p:val>
                                        </p:tav>
                                        <p:tav tm="100000">
                                          <p:val>
                                            <p:strVal val="#ppt_x"/>
                                          </p:val>
                                        </p:tav>
                                      </p:tavLst>
                                    </p:anim>
                                    <p:anim calcmode="lin" valueType="num">
                                      <p:cBhvr additive="base">
                                        <p:cTn id="7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0-#ppt_w/2"/>
                                          </p:val>
                                        </p:tav>
                                        <p:tav tm="100000">
                                          <p:val>
                                            <p:strVal val="#ppt_x"/>
                                          </p:val>
                                        </p:tav>
                                      </p:tavLst>
                                    </p:anim>
                                    <p:anim calcmode="lin" valueType="num">
                                      <p:cBhvr additive="base">
                                        <p:cTn id="77" dur="50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ppt_x"/>
                                          </p:val>
                                        </p:tav>
                                        <p:tav tm="100000">
                                          <p:val>
                                            <p:strVal val="#ppt_x"/>
                                          </p:val>
                                        </p:tav>
                                      </p:tavLst>
                                    </p:anim>
                                    <p:anim calcmode="lin" valueType="num">
                                      <p:cBhvr additive="base">
                                        <p:cTn id="87" dur="500" fill="hold"/>
                                        <p:tgtEl>
                                          <p:spTgt spid="44"/>
                                        </p:tgtEl>
                                        <p:attrNameLst>
                                          <p:attrName>ppt_y</p:attrName>
                                        </p:attrNameLst>
                                      </p:cBhvr>
                                      <p:tavLst>
                                        <p:tav tm="0">
                                          <p:val>
                                            <p:strVal val="1+#ppt_h/2"/>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additive="base">
                                        <p:cTn id="90" dur="500" fill="hold"/>
                                        <p:tgtEl>
                                          <p:spTgt spid="47"/>
                                        </p:tgtEl>
                                        <p:attrNameLst>
                                          <p:attrName>ppt_x</p:attrName>
                                        </p:attrNameLst>
                                      </p:cBhvr>
                                      <p:tavLst>
                                        <p:tav tm="0">
                                          <p:val>
                                            <p:strVal val="0-#ppt_w/2"/>
                                          </p:val>
                                        </p:tav>
                                        <p:tav tm="100000">
                                          <p:val>
                                            <p:strVal val="#ppt_x"/>
                                          </p:val>
                                        </p:tav>
                                      </p:tavLst>
                                    </p:anim>
                                    <p:anim calcmode="lin" valueType="num">
                                      <p:cBhvr additive="base">
                                        <p:cTn id="91"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animBg="1"/>
      <p:bldP spid="43"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891" eaLnBrk="0" hangingPunct="0">
              <a:buSzPct val="80000"/>
              <a:buBlip>
                <a:blip r:embed="rId4"/>
              </a:buBlip>
              <a:defRPr sz="2000">
                <a:solidFill>
                  <a:schemeClr val="tx1"/>
                </a:solidFill>
                <a:latin typeface="Arial" charset="0"/>
              </a:defRPr>
            </a:lvl1pPr>
            <a:lvl2pPr marL="739967" indent="-284604" algn="l" defTabSz="913891"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defTabSz="913891"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defTabSz="913891" eaLnBrk="0" hangingPunct="0">
              <a:spcBef>
                <a:spcPct val="20000"/>
              </a:spcBef>
              <a:buChar char="–"/>
              <a:defRPr sz="2000">
                <a:solidFill>
                  <a:schemeClr val="tx1"/>
                </a:solidFill>
                <a:latin typeface="Arial" charset="0"/>
              </a:defRPr>
            </a:lvl4pPr>
            <a:lvl5pPr marL="2049141" indent="-227682" algn="l" defTabSz="913891" eaLnBrk="0" hangingPunct="0">
              <a:spcBef>
                <a:spcPct val="20000"/>
              </a:spcBef>
              <a:buChar char="»"/>
              <a:defRPr sz="2000">
                <a:solidFill>
                  <a:schemeClr val="tx1"/>
                </a:solidFill>
                <a:latin typeface="Arial" charset="0"/>
              </a:defRPr>
            </a:lvl5pPr>
            <a:lvl6pPr marL="2504505" indent="-227682" defTabSz="913891" eaLnBrk="0" fontAlgn="base" hangingPunct="0">
              <a:spcBef>
                <a:spcPct val="20000"/>
              </a:spcBef>
              <a:spcAft>
                <a:spcPct val="0"/>
              </a:spcAft>
              <a:buChar char="»"/>
              <a:defRPr sz="2000">
                <a:solidFill>
                  <a:schemeClr val="tx1"/>
                </a:solidFill>
                <a:latin typeface="Arial" charset="0"/>
              </a:defRPr>
            </a:lvl6pPr>
            <a:lvl7pPr marL="2959870" indent="-227682" defTabSz="913891" eaLnBrk="0" fontAlgn="base" hangingPunct="0">
              <a:spcBef>
                <a:spcPct val="20000"/>
              </a:spcBef>
              <a:spcAft>
                <a:spcPct val="0"/>
              </a:spcAft>
              <a:buChar char="»"/>
              <a:defRPr sz="2000">
                <a:solidFill>
                  <a:schemeClr val="tx1"/>
                </a:solidFill>
                <a:latin typeface="Arial" charset="0"/>
              </a:defRPr>
            </a:lvl7pPr>
            <a:lvl8pPr marL="3415234" indent="-227682" defTabSz="913891" eaLnBrk="0" fontAlgn="base" hangingPunct="0">
              <a:spcBef>
                <a:spcPct val="20000"/>
              </a:spcBef>
              <a:spcAft>
                <a:spcPct val="0"/>
              </a:spcAft>
              <a:buChar char="»"/>
              <a:defRPr sz="2000">
                <a:solidFill>
                  <a:schemeClr val="tx1"/>
                </a:solidFill>
                <a:latin typeface="Arial" charset="0"/>
              </a:defRPr>
            </a:lvl8pPr>
            <a:lvl9pPr marL="3870600" indent="-227682" defTabSz="913891" eaLnBrk="0" fontAlgn="base" hangingPunct="0">
              <a:spcBef>
                <a:spcPct val="20000"/>
              </a:spcBef>
              <a:spcAft>
                <a:spcPct val="0"/>
              </a:spcAft>
              <a:buChar char="»"/>
              <a:defRPr sz="2000">
                <a:solidFill>
                  <a:schemeClr val="tx1"/>
                </a:solidFill>
                <a:latin typeface="Arial" charset="0"/>
              </a:defRPr>
            </a:lvl9pPr>
          </a:lstStyle>
          <a:p>
            <a:pP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sp>
        <p:nvSpPr>
          <p:cNvPr id="16387" name="Rectangle 2"/>
          <p:cNvSpPr>
            <a:spLocks noGrp="1" noChangeArrowheads="1"/>
          </p:cNvSpPr>
          <p:nvPr>
            <p:ph type="title"/>
          </p:nvPr>
        </p:nvSpPr>
        <p:spPr>
          <a:xfrm>
            <a:off x="490169" y="971128"/>
            <a:ext cx="7689309" cy="330564"/>
          </a:xfrm>
        </p:spPr>
        <p:txBody>
          <a:bodyPr/>
          <a:lstStyle/>
          <a:p>
            <a:pPr eaLnBrk="1" hangingPunct="1"/>
            <a:r>
              <a:rPr lang="de-DE" altLang="de-DE" smtClean="0"/>
              <a:t>Duale Studiengänge  - Entwicklung</a:t>
            </a:r>
          </a:p>
        </p:txBody>
      </p:sp>
      <p:sp>
        <p:nvSpPr>
          <p:cNvPr id="16388" name="Rectangle 3"/>
          <p:cNvSpPr>
            <a:spLocks noGrp="1" noChangeArrowheads="1"/>
          </p:cNvSpPr>
          <p:nvPr>
            <p:ph type="body" sz="half" idx="1"/>
          </p:nvPr>
        </p:nvSpPr>
        <p:spPr>
          <a:xfrm>
            <a:off x="9295796" y="3139561"/>
            <a:ext cx="6315257" cy="2822311"/>
          </a:xfrm>
        </p:spPr>
        <p:txBody>
          <a:bodyPr/>
          <a:lstStyle/>
          <a:p>
            <a:pPr eaLnBrk="1" hangingPunct="1">
              <a:buFontTx/>
              <a:buNone/>
            </a:pPr>
            <a:endParaRPr lang="de-DE" altLang="de-DE" sz="1400"/>
          </a:p>
          <a:p>
            <a:pPr eaLnBrk="1" hangingPunct="1"/>
            <a:r>
              <a:rPr lang="de-DE" altLang="de-DE" sz="1800"/>
              <a:t>Nichts für schwache Nerven!</a:t>
            </a:r>
          </a:p>
          <a:p>
            <a:pPr eaLnBrk="1" hangingPunct="1"/>
            <a:r>
              <a:rPr lang="de-DE" altLang="de-DE" sz="1800"/>
              <a:t>Stress!</a:t>
            </a:r>
          </a:p>
          <a:p>
            <a:pPr eaLnBrk="1" hangingPunct="1"/>
            <a:r>
              <a:rPr lang="de-DE" altLang="de-DE" sz="1800"/>
              <a:t>Arbeitsbelastung!</a:t>
            </a:r>
          </a:p>
          <a:p>
            <a:pPr eaLnBrk="1" hangingPunct="1"/>
            <a:r>
              <a:rPr lang="de-DE" altLang="de-DE" sz="1800"/>
              <a:t>Studentenleben kommt ganz schön kurz!</a:t>
            </a:r>
          </a:p>
          <a:p>
            <a:pPr eaLnBrk="1" hangingPunct="1">
              <a:buFontTx/>
              <a:buNone/>
            </a:pPr>
            <a:endParaRPr lang="de-DE" altLang="de-DE" sz="1800"/>
          </a:p>
          <a:p>
            <a:pPr eaLnBrk="1" hangingPunct="1"/>
            <a:endParaRPr lang="de-DE" altLang="de-DE" sz="1800"/>
          </a:p>
          <a:p>
            <a:pPr eaLnBrk="1" hangingPunct="1"/>
            <a:endParaRPr lang="de-DE" altLang="de-DE" sz="1400"/>
          </a:p>
        </p:txBody>
      </p:sp>
      <p:sp>
        <p:nvSpPr>
          <p:cNvPr id="16389" name="Rectangle 4"/>
          <p:cNvSpPr>
            <a:spLocks noChangeArrowheads="1"/>
          </p:cNvSpPr>
          <p:nvPr/>
        </p:nvSpPr>
        <p:spPr bwMode="auto">
          <a:xfrm>
            <a:off x="6916108" y="6631827"/>
            <a:ext cx="1184309" cy="35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5" tIns="45527" rIns="91045" bIns="45527"/>
          <a:lstStyle>
            <a:lvl1pPr algn="l" defTabSz="917575" eaLnBrk="0" hangingPunct="0">
              <a:buSzPct val="80000"/>
              <a:buBlip>
                <a:blip r:embed="rId4"/>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r" fontAlgn="base">
              <a:spcBef>
                <a:spcPct val="0"/>
              </a:spcBef>
              <a:spcAft>
                <a:spcPct val="0"/>
              </a:spcAft>
              <a:buSzTx/>
              <a:buFontTx/>
              <a:buNone/>
            </a:pPr>
            <a:endParaRPr lang="de-DE" altLang="de-DE" sz="1000">
              <a:solidFill>
                <a:srgbClr val="777777"/>
              </a:solidFill>
            </a:endParaRPr>
          </a:p>
        </p:txBody>
      </p:sp>
      <p:graphicFrame>
        <p:nvGraphicFramePr>
          <p:cNvPr id="16390" name="Object 6"/>
          <p:cNvGraphicFramePr>
            <a:graphicFrameLocks noGrp="1" noChangeAspect="1"/>
          </p:cNvGraphicFramePr>
          <p:nvPr>
            <p:ph sz="half" idx="2"/>
          </p:nvPr>
        </p:nvGraphicFramePr>
        <p:xfrm>
          <a:off x="10816896" y="246736"/>
          <a:ext cx="2741777" cy="1828378"/>
        </p:xfrm>
        <a:graphic>
          <a:graphicData uri="http://schemas.openxmlformats.org/presentationml/2006/ole">
            <mc:AlternateContent xmlns:mc="http://schemas.openxmlformats.org/markup-compatibility/2006">
              <mc:Choice xmlns:v="urn:schemas-microsoft-com:vml" Requires="v">
                <p:oleObj spid="_x0000_s1052" name="Photo Editor-Foto" r:id="rId5" imgW="1428949" imgH="952633" progId="MSPhotoEd.3">
                  <p:embed/>
                </p:oleObj>
              </mc:Choice>
              <mc:Fallback>
                <p:oleObj name="Photo Editor-Foto" r:id="rId5" imgW="1428949" imgH="952633"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6896" y="246736"/>
                        <a:ext cx="2741777" cy="182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391"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5084" y="1420315"/>
            <a:ext cx="8424560" cy="511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Textfeld 9"/>
          <p:cNvSpPr txBox="1">
            <a:spLocks noChangeArrowheads="1"/>
          </p:cNvSpPr>
          <p:nvPr/>
        </p:nvSpPr>
        <p:spPr bwMode="auto">
          <a:xfrm>
            <a:off x="6916109" y="6334478"/>
            <a:ext cx="1992295" cy="24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7" rIns="91072" bIns="45537">
            <a:spAutoFit/>
          </a:bodyPr>
          <a:lstStyle>
            <a:lvl1pPr algn="l" eaLnBrk="0" hangingPunct="0">
              <a:buSzPct val="80000"/>
              <a:buBlip>
                <a:blip r:embed="rId4"/>
              </a:buBlip>
              <a:defRPr sz="2000">
                <a:solidFill>
                  <a:schemeClr val="tx1"/>
                </a:solidFill>
                <a:latin typeface="Arial" charset="0"/>
              </a:defRPr>
            </a:lvl1pPr>
            <a:lvl2pPr marL="742950" indent="-285750" algn="l"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0834" eaLnBrk="1" fontAlgn="base" hangingPunct="1">
              <a:lnSpc>
                <a:spcPct val="90000"/>
              </a:lnSpc>
              <a:spcBef>
                <a:spcPct val="50000"/>
              </a:spcBef>
              <a:spcAft>
                <a:spcPct val="0"/>
              </a:spcAft>
              <a:buSzTx/>
              <a:buFontTx/>
              <a:buNone/>
            </a:pPr>
            <a:r>
              <a:rPr lang="de-DE" altLang="de-DE" sz="1100">
                <a:solidFill>
                  <a:srgbClr val="000000"/>
                </a:solidFill>
              </a:rPr>
              <a:t>bibb 04/2013</a:t>
            </a:r>
          </a:p>
        </p:txBody>
      </p:sp>
    </p:spTree>
    <p:extLst>
      <p:ext uri="{BB962C8B-B14F-4D97-AF65-F5344CB8AC3E}">
        <p14:creationId xmlns:p14="http://schemas.microsoft.com/office/powerpoint/2010/main" val="371293455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891" eaLnBrk="0" hangingPunct="0">
              <a:buSzPct val="80000"/>
              <a:buBlip>
                <a:blip r:embed="rId4"/>
              </a:buBlip>
              <a:defRPr sz="2000">
                <a:solidFill>
                  <a:schemeClr val="tx1"/>
                </a:solidFill>
                <a:latin typeface="Arial" charset="0"/>
              </a:defRPr>
            </a:lvl1pPr>
            <a:lvl2pPr marL="739967" indent="-284604" algn="l" defTabSz="913891"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defTabSz="913891"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defTabSz="913891" eaLnBrk="0" hangingPunct="0">
              <a:spcBef>
                <a:spcPct val="20000"/>
              </a:spcBef>
              <a:buChar char="–"/>
              <a:defRPr sz="2000">
                <a:solidFill>
                  <a:schemeClr val="tx1"/>
                </a:solidFill>
                <a:latin typeface="Arial" charset="0"/>
              </a:defRPr>
            </a:lvl4pPr>
            <a:lvl5pPr marL="2049141" indent="-227682" algn="l" defTabSz="913891" eaLnBrk="0" hangingPunct="0">
              <a:spcBef>
                <a:spcPct val="20000"/>
              </a:spcBef>
              <a:buChar char="»"/>
              <a:defRPr sz="2000">
                <a:solidFill>
                  <a:schemeClr val="tx1"/>
                </a:solidFill>
                <a:latin typeface="Arial" charset="0"/>
              </a:defRPr>
            </a:lvl5pPr>
            <a:lvl6pPr marL="2504505" indent="-227682" defTabSz="913891" eaLnBrk="0" fontAlgn="base" hangingPunct="0">
              <a:spcBef>
                <a:spcPct val="20000"/>
              </a:spcBef>
              <a:spcAft>
                <a:spcPct val="0"/>
              </a:spcAft>
              <a:buChar char="»"/>
              <a:defRPr sz="2000">
                <a:solidFill>
                  <a:schemeClr val="tx1"/>
                </a:solidFill>
                <a:latin typeface="Arial" charset="0"/>
              </a:defRPr>
            </a:lvl6pPr>
            <a:lvl7pPr marL="2959870" indent="-227682" defTabSz="913891" eaLnBrk="0" fontAlgn="base" hangingPunct="0">
              <a:spcBef>
                <a:spcPct val="20000"/>
              </a:spcBef>
              <a:spcAft>
                <a:spcPct val="0"/>
              </a:spcAft>
              <a:buChar char="»"/>
              <a:defRPr sz="2000">
                <a:solidFill>
                  <a:schemeClr val="tx1"/>
                </a:solidFill>
                <a:latin typeface="Arial" charset="0"/>
              </a:defRPr>
            </a:lvl7pPr>
            <a:lvl8pPr marL="3415234" indent="-227682" defTabSz="913891" eaLnBrk="0" fontAlgn="base" hangingPunct="0">
              <a:spcBef>
                <a:spcPct val="20000"/>
              </a:spcBef>
              <a:spcAft>
                <a:spcPct val="0"/>
              </a:spcAft>
              <a:buChar char="»"/>
              <a:defRPr sz="2000">
                <a:solidFill>
                  <a:schemeClr val="tx1"/>
                </a:solidFill>
                <a:latin typeface="Arial" charset="0"/>
              </a:defRPr>
            </a:lvl8pPr>
            <a:lvl9pPr marL="3870600" indent="-227682" defTabSz="913891" eaLnBrk="0" fontAlgn="base" hangingPunct="0">
              <a:spcBef>
                <a:spcPct val="20000"/>
              </a:spcBef>
              <a:spcAft>
                <a:spcPct val="0"/>
              </a:spcAft>
              <a:buChar char="»"/>
              <a:defRPr sz="2000">
                <a:solidFill>
                  <a:schemeClr val="tx1"/>
                </a:solidFill>
                <a:latin typeface="Arial" charset="0"/>
              </a:defRPr>
            </a:lvl9pPr>
          </a:lstStyle>
          <a:p>
            <a:pP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sp>
        <p:nvSpPr>
          <p:cNvPr id="17411" name="Rectangle 2"/>
          <p:cNvSpPr>
            <a:spLocks noGrp="1" noChangeArrowheads="1"/>
          </p:cNvSpPr>
          <p:nvPr>
            <p:ph type="title"/>
          </p:nvPr>
        </p:nvSpPr>
        <p:spPr>
          <a:xfrm>
            <a:off x="490169" y="971128"/>
            <a:ext cx="7689309" cy="330564"/>
          </a:xfrm>
        </p:spPr>
        <p:txBody>
          <a:bodyPr/>
          <a:lstStyle/>
          <a:p>
            <a:pPr eaLnBrk="1" hangingPunct="1"/>
            <a:r>
              <a:rPr lang="de-DE" altLang="de-DE" smtClean="0"/>
              <a:t>Duale Studiengänge  - Studienangebote</a:t>
            </a:r>
          </a:p>
        </p:txBody>
      </p:sp>
      <p:sp>
        <p:nvSpPr>
          <p:cNvPr id="17412" name="Rectangle 3"/>
          <p:cNvSpPr>
            <a:spLocks noGrp="1" noChangeArrowheads="1"/>
          </p:cNvSpPr>
          <p:nvPr>
            <p:ph type="body" sz="half" idx="1"/>
          </p:nvPr>
        </p:nvSpPr>
        <p:spPr>
          <a:xfrm>
            <a:off x="9295796" y="3139561"/>
            <a:ext cx="6315257" cy="2822311"/>
          </a:xfrm>
        </p:spPr>
        <p:txBody>
          <a:bodyPr/>
          <a:lstStyle/>
          <a:p>
            <a:pPr eaLnBrk="1" hangingPunct="1">
              <a:buFontTx/>
              <a:buNone/>
            </a:pPr>
            <a:endParaRPr lang="de-DE" altLang="de-DE" sz="1400"/>
          </a:p>
          <a:p>
            <a:pPr eaLnBrk="1" hangingPunct="1"/>
            <a:r>
              <a:rPr lang="de-DE" altLang="de-DE" sz="1800"/>
              <a:t>Nichts für schwache Nerven!</a:t>
            </a:r>
          </a:p>
          <a:p>
            <a:pPr eaLnBrk="1" hangingPunct="1"/>
            <a:r>
              <a:rPr lang="de-DE" altLang="de-DE" sz="1800"/>
              <a:t>Stress!</a:t>
            </a:r>
          </a:p>
          <a:p>
            <a:pPr eaLnBrk="1" hangingPunct="1"/>
            <a:r>
              <a:rPr lang="de-DE" altLang="de-DE" sz="1800"/>
              <a:t>Arbeitsbelastung!</a:t>
            </a:r>
          </a:p>
          <a:p>
            <a:pPr eaLnBrk="1" hangingPunct="1"/>
            <a:r>
              <a:rPr lang="de-DE" altLang="de-DE" sz="1800"/>
              <a:t>Studentenleben kommt ganz schön kurz!</a:t>
            </a:r>
          </a:p>
          <a:p>
            <a:pPr eaLnBrk="1" hangingPunct="1">
              <a:buFontTx/>
              <a:buNone/>
            </a:pPr>
            <a:endParaRPr lang="de-DE" altLang="de-DE" sz="1800"/>
          </a:p>
          <a:p>
            <a:pPr eaLnBrk="1" hangingPunct="1"/>
            <a:endParaRPr lang="de-DE" altLang="de-DE" sz="1800"/>
          </a:p>
          <a:p>
            <a:pPr eaLnBrk="1" hangingPunct="1"/>
            <a:endParaRPr lang="de-DE" altLang="de-DE" sz="1400"/>
          </a:p>
        </p:txBody>
      </p:sp>
      <p:sp>
        <p:nvSpPr>
          <p:cNvPr id="17413" name="Rectangle 4"/>
          <p:cNvSpPr>
            <a:spLocks noChangeArrowheads="1"/>
          </p:cNvSpPr>
          <p:nvPr/>
        </p:nvSpPr>
        <p:spPr bwMode="auto">
          <a:xfrm>
            <a:off x="6916108" y="6631827"/>
            <a:ext cx="1184309" cy="35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5" tIns="45527" rIns="91045" bIns="45527"/>
          <a:lstStyle>
            <a:lvl1pPr algn="l" defTabSz="917575" eaLnBrk="0" hangingPunct="0">
              <a:buSzPct val="80000"/>
              <a:buBlip>
                <a:blip r:embed="rId4"/>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r" fontAlgn="base">
              <a:spcBef>
                <a:spcPct val="0"/>
              </a:spcBef>
              <a:spcAft>
                <a:spcPct val="0"/>
              </a:spcAft>
              <a:buSzTx/>
              <a:buFontTx/>
              <a:buNone/>
            </a:pPr>
            <a:endParaRPr lang="de-DE" altLang="de-DE" sz="1000">
              <a:solidFill>
                <a:srgbClr val="777777"/>
              </a:solidFill>
            </a:endParaRPr>
          </a:p>
        </p:txBody>
      </p:sp>
      <p:graphicFrame>
        <p:nvGraphicFramePr>
          <p:cNvPr id="17414" name="Object 6"/>
          <p:cNvGraphicFramePr>
            <a:graphicFrameLocks noGrp="1" noChangeAspect="1"/>
          </p:cNvGraphicFramePr>
          <p:nvPr>
            <p:ph sz="half" idx="2"/>
          </p:nvPr>
        </p:nvGraphicFramePr>
        <p:xfrm>
          <a:off x="10816896" y="246736"/>
          <a:ext cx="2741777" cy="1828378"/>
        </p:xfrm>
        <a:graphic>
          <a:graphicData uri="http://schemas.openxmlformats.org/presentationml/2006/ole">
            <mc:AlternateContent xmlns:mc="http://schemas.openxmlformats.org/markup-compatibility/2006">
              <mc:Choice xmlns:v="urn:schemas-microsoft-com:vml" Requires="v">
                <p:oleObj spid="_x0000_s2076" name="Photo Editor-Foto" r:id="rId5" imgW="1428949" imgH="952633" progId="MSPhotoEd.3">
                  <p:embed/>
                </p:oleObj>
              </mc:Choice>
              <mc:Fallback>
                <p:oleObj name="Photo Editor-Foto" r:id="rId5" imgW="1428949" imgH="952633"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6896" y="246736"/>
                        <a:ext cx="2741777" cy="182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415"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1579" y="1467764"/>
            <a:ext cx="7728838" cy="520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6" name="Textfeld 9"/>
          <p:cNvSpPr txBox="1">
            <a:spLocks noChangeArrowheads="1"/>
          </p:cNvSpPr>
          <p:nvPr/>
        </p:nvSpPr>
        <p:spPr bwMode="auto">
          <a:xfrm>
            <a:off x="6916109" y="6334478"/>
            <a:ext cx="1992295" cy="24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7" rIns="91072" bIns="45537">
            <a:spAutoFit/>
          </a:bodyPr>
          <a:lstStyle>
            <a:lvl1pPr algn="l" eaLnBrk="0" hangingPunct="0">
              <a:buSzPct val="80000"/>
              <a:buBlip>
                <a:blip r:embed="rId4"/>
              </a:buBlip>
              <a:defRPr sz="2000">
                <a:solidFill>
                  <a:schemeClr val="tx1"/>
                </a:solidFill>
                <a:latin typeface="Arial" charset="0"/>
              </a:defRPr>
            </a:lvl1pPr>
            <a:lvl2pPr marL="742950" indent="-285750" algn="l"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0834" eaLnBrk="1" fontAlgn="base" hangingPunct="1">
              <a:lnSpc>
                <a:spcPct val="90000"/>
              </a:lnSpc>
              <a:spcBef>
                <a:spcPct val="50000"/>
              </a:spcBef>
              <a:spcAft>
                <a:spcPct val="0"/>
              </a:spcAft>
              <a:buSzTx/>
              <a:buFontTx/>
              <a:buNone/>
            </a:pPr>
            <a:r>
              <a:rPr lang="de-DE" altLang="de-DE" sz="1100">
                <a:solidFill>
                  <a:srgbClr val="000000"/>
                </a:solidFill>
              </a:rPr>
              <a:t>bibb 04/2013</a:t>
            </a:r>
          </a:p>
        </p:txBody>
      </p:sp>
    </p:spTree>
    <p:extLst>
      <p:ext uri="{BB962C8B-B14F-4D97-AF65-F5344CB8AC3E}">
        <p14:creationId xmlns:p14="http://schemas.microsoft.com/office/powerpoint/2010/main" val="163486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891" eaLnBrk="0" hangingPunct="0">
              <a:buSzPct val="80000"/>
              <a:buBlip>
                <a:blip r:embed="rId3"/>
              </a:buBlip>
              <a:defRPr sz="2000">
                <a:solidFill>
                  <a:schemeClr val="tx1"/>
                </a:solidFill>
                <a:latin typeface="Arial" charset="0"/>
              </a:defRPr>
            </a:lvl1pPr>
            <a:lvl2pPr marL="739967" indent="-284604" algn="l" defTabSz="913891"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defTabSz="913891"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defTabSz="913891" eaLnBrk="0" hangingPunct="0">
              <a:spcBef>
                <a:spcPct val="20000"/>
              </a:spcBef>
              <a:buChar char="–"/>
              <a:defRPr sz="2000">
                <a:solidFill>
                  <a:schemeClr val="tx1"/>
                </a:solidFill>
                <a:latin typeface="Arial" charset="0"/>
              </a:defRPr>
            </a:lvl4pPr>
            <a:lvl5pPr marL="2049141" indent="-227682" algn="l" defTabSz="913891" eaLnBrk="0" hangingPunct="0">
              <a:spcBef>
                <a:spcPct val="20000"/>
              </a:spcBef>
              <a:buChar char="»"/>
              <a:defRPr sz="2000">
                <a:solidFill>
                  <a:schemeClr val="tx1"/>
                </a:solidFill>
                <a:latin typeface="Arial" charset="0"/>
              </a:defRPr>
            </a:lvl5pPr>
            <a:lvl6pPr marL="2504505" indent="-227682" defTabSz="913891" eaLnBrk="0" fontAlgn="base" hangingPunct="0">
              <a:spcBef>
                <a:spcPct val="20000"/>
              </a:spcBef>
              <a:spcAft>
                <a:spcPct val="0"/>
              </a:spcAft>
              <a:buChar char="»"/>
              <a:defRPr sz="2000">
                <a:solidFill>
                  <a:schemeClr val="tx1"/>
                </a:solidFill>
                <a:latin typeface="Arial" charset="0"/>
              </a:defRPr>
            </a:lvl6pPr>
            <a:lvl7pPr marL="2959870" indent="-227682" defTabSz="913891" eaLnBrk="0" fontAlgn="base" hangingPunct="0">
              <a:spcBef>
                <a:spcPct val="20000"/>
              </a:spcBef>
              <a:spcAft>
                <a:spcPct val="0"/>
              </a:spcAft>
              <a:buChar char="»"/>
              <a:defRPr sz="2000">
                <a:solidFill>
                  <a:schemeClr val="tx1"/>
                </a:solidFill>
                <a:latin typeface="Arial" charset="0"/>
              </a:defRPr>
            </a:lvl7pPr>
            <a:lvl8pPr marL="3415234" indent="-227682" defTabSz="913891" eaLnBrk="0" fontAlgn="base" hangingPunct="0">
              <a:spcBef>
                <a:spcPct val="20000"/>
              </a:spcBef>
              <a:spcAft>
                <a:spcPct val="0"/>
              </a:spcAft>
              <a:buChar char="»"/>
              <a:defRPr sz="2000">
                <a:solidFill>
                  <a:schemeClr val="tx1"/>
                </a:solidFill>
                <a:latin typeface="Arial" charset="0"/>
              </a:defRPr>
            </a:lvl8pPr>
            <a:lvl9pPr marL="3870600" indent="-227682" defTabSz="913891" eaLnBrk="0" fontAlgn="base" hangingPunct="0">
              <a:spcBef>
                <a:spcPct val="20000"/>
              </a:spcBef>
              <a:spcAft>
                <a:spcPct val="0"/>
              </a:spcAft>
              <a:buChar char="»"/>
              <a:defRPr sz="2000">
                <a:solidFill>
                  <a:schemeClr val="tx1"/>
                </a:solidFill>
                <a:latin typeface="Arial" charset="0"/>
              </a:defRPr>
            </a:lvl9pPr>
          </a:lstStyle>
          <a:p>
            <a:pP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sp>
        <p:nvSpPr>
          <p:cNvPr id="20483" name="Rectangle 2"/>
          <p:cNvSpPr>
            <a:spLocks noGrp="1" noChangeArrowheads="1"/>
          </p:cNvSpPr>
          <p:nvPr>
            <p:ph type="title"/>
          </p:nvPr>
        </p:nvSpPr>
        <p:spPr>
          <a:xfrm>
            <a:off x="490169" y="971128"/>
            <a:ext cx="7689309" cy="330564"/>
          </a:xfrm>
        </p:spPr>
        <p:txBody>
          <a:bodyPr/>
          <a:lstStyle/>
          <a:p>
            <a:pPr eaLnBrk="1" hangingPunct="1"/>
            <a:r>
              <a:rPr lang="de-DE" altLang="de-DE" smtClean="0"/>
              <a:t>Duale Studiengänge  - Studieneinrichtungen</a:t>
            </a:r>
          </a:p>
        </p:txBody>
      </p:sp>
      <p:sp>
        <p:nvSpPr>
          <p:cNvPr id="20485" name="Rectangle 4"/>
          <p:cNvSpPr>
            <a:spLocks noChangeArrowheads="1"/>
          </p:cNvSpPr>
          <p:nvPr/>
        </p:nvSpPr>
        <p:spPr bwMode="auto">
          <a:xfrm>
            <a:off x="6916108" y="6631827"/>
            <a:ext cx="1184309" cy="35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5" tIns="45527" rIns="91045" bIns="45527"/>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r" fontAlgn="base">
              <a:spcBef>
                <a:spcPct val="0"/>
              </a:spcBef>
              <a:spcAft>
                <a:spcPct val="0"/>
              </a:spcAft>
              <a:buSzTx/>
              <a:buFontTx/>
              <a:buNone/>
            </a:pPr>
            <a:endParaRPr lang="de-DE" altLang="de-DE" sz="1000">
              <a:solidFill>
                <a:srgbClr val="777777"/>
              </a:solidFill>
            </a:endParaRPr>
          </a:p>
        </p:txBody>
      </p:sp>
      <p:pic>
        <p:nvPicPr>
          <p:cNvPr id="2048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622" y="1437715"/>
            <a:ext cx="7648197" cy="483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Textfeld 9"/>
          <p:cNvSpPr txBox="1">
            <a:spLocks noChangeArrowheads="1"/>
          </p:cNvSpPr>
          <p:nvPr/>
        </p:nvSpPr>
        <p:spPr bwMode="auto">
          <a:xfrm>
            <a:off x="6533462" y="6381926"/>
            <a:ext cx="1992295" cy="24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7" rIns="91072" bIns="45537">
            <a:spAutoFit/>
          </a:bodyPr>
          <a:lstStyle>
            <a:lvl1pPr algn="l" eaLnBrk="0" hangingPunct="0">
              <a:buSzPct val="80000"/>
              <a:buBlip>
                <a:blip r:embed="rId3"/>
              </a:buBlip>
              <a:defRPr sz="2000">
                <a:solidFill>
                  <a:schemeClr val="tx1"/>
                </a:solidFill>
                <a:latin typeface="Arial" charset="0"/>
              </a:defRPr>
            </a:lvl1pPr>
            <a:lvl2pPr marL="742950" indent="-285750" algn="l"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0834" eaLnBrk="1" fontAlgn="base" hangingPunct="1">
              <a:lnSpc>
                <a:spcPct val="90000"/>
              </a:lnSpc>
              <a:spcBef>
                <a:spcPct val="50000"/>
              </a:spcBef>
              <a:spcAft>
                <a:spcPct val="0"/>
              </a:spcAft>
              <a:buSzTx/>
              <a:buFontTx/>
              <a:buNone/>
            </a:pPr>
            <a:r>
              <a:rPr lang="de-DE" altLang="de-DE" sz="1100">
                <a:solidFill>
                  <a:srgbClr val="000000"/>
                </a:solidFill>
              </a:rPr>
              <a:t>bibb 04/2013</a:t>
            </a:r>
          </a:p>
        </p:txBody>
      </p:sp>
    </p:spTree>
    <p:extLst>
      <p:ext uri="{BB962C8B-B14F-4D97-AF65-F5344CB8AC3E}">
        <p14:creationId xmlns:p14="http://schemas.microsoft.com/office/powerpoint/2010/main" val="2661198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0168" y="969294"/>
            <a:ext cx="7689309" cy="332399"/>
          </a:xfrm>
        </p:spPr>
        <p:txBody>
          <a:bodyPr/>
          <a:lstStyle/>
          <a:p>
            <a:r>
              <a:rPr lang="de-DE" sz="2000" dirty="0" smtClean="0">
                <a:solidFill>
                  <a:srgbClr val="FF0000"/>
                </a:solidFill>
              </a:rPr>
              <a:t>DUAL</a:t>
            </a:r>
            <a:r>
              <a:rPr lang="de-DE" sz="2000" dirty="0" smtClean="0"/>
              <a:t> ist nicht gleich </a:t>
            </a:r>
            <a:r>
              <a:rPr lang="de-DE" sz="2000" dirty="0" smtClean="0">
                <a:solidFill>
                  <a:srgbClr val="FF0000"/>
                </a:solidFill>
              </a:rPr>
              <a:t>DUAL</a:t>
            </a:r>
            <a:r>
              <a:rPr lang="de-DE" sz="2000" dirty="0" smtClean="0"/>
              <a:t> </a:t>
            </a:r>
            <a:r>
              <a:rPr lang="de-DE" dirty="0" smtClean="0"/>
              <a:t>– </a:t>
            </a:r>
            <a:r>
              <a:rPr lang="de-DE" sz="1800" dirty="0" smtClean="0"/>
              <a:t>auch was die Belastung betrifft</a:t>
            </a:r>
            <a:endParaRPr lang="de-DE" sz="1800" dirty="0"/>
          </a:p>
        </p:txBody>
      </p:sp>
      <p:sp>
        <p:nvSpPr>
          <p:cNvPr id="5" name="Fußzeilenplatzhalter 4"/>
          <p:cNvSpPr>
            <a:spLocks noGrp="1"/>
          </p:cNvSpPr>
          <p:nvPr>
            <p:ph type="ftr" sz="quarter" idx="10"/>
          </p:nvPr>
        </p:nvSpPr>
        <p:spPr/>
        <p:txBody>
          <a:bodyPr/>
          <a:lstStyle/>
          <a:p>
            <a:pPr>
              <a:defRPr/>
            </a:pPr>
            <a:r>
              <a:rPr lang="de-DE" smtClean="0">
                <a:solidFill>
                  <a:srgbClr val="000000"/>
                </a:solidFill>
              </a:rPr>
              <a:t>Markus Bremer, Dienstbesprechung Jobcenter, Fragen rund ums Studium</a:t>
            </a:r>
            <a:endParaRPr lang="de-DE">
              <a:solidFill>
                <a:srgbClr val="000000"/>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3274376276"/>
              </p:ext>
            </p:extLst>
          </p:nvPr>
        </p:nvGraphicFramePr>
        <p:xfrm>
          <a:off x="611560" y="1796792"/>
          <a:ext cx="7560840" cy="3432408"/>
        </p:xfrm>
        <a:graphic>
          <a:graphicData uri="http://schemas.openxmlformats.org/drawingml/2006/table">
            <a:tbl>
              <a:tblPr firstRow="1" bandRow="1">
                <a:tableStyleId>{5C22544A-7EE6-4342-B048-85BDC9FD1C3A}</a:tableStyleId>
              </a:tblPr>
              <a:tblGrid>
                <a:gridCol w="1656184"/>
                <a:gridCol w="2016224"/>
                <a:gridCol w="2016224"/>
                <a:gridCol w="1872208"/>
              </a:tblGrid>
              <a:tr h="1144136">
                <a:tc>
                  <a:txBody>
                    <a:bodyPr/>
                    <a:lstStyle/>
                    <a:p>
                      <a:endParaRPr lang="de-DE" dirty="0"/>
                    </a:p>
                  </a:txBody>
                  <a:tcPr/>
                </a:tc>
                <a:tc>
                  <a:txBody>
                    <a:bodyPr/>
                    <a:lstStyle/>
                    <a:p>
                      <a:r>
                        <a:rPr lang="de-DE" dirty="0" smtClean="0"/>
                        <a:t>Fachhochschule</a:t>
                      </a:r>
                      <a:endParaRPr lang="de-DE" dirty="0"/>
                    </a:p>
                  </a:txBody>
                  <a:tcPr/>
                </a:tc>
                <a:tc>
                  <a:txBody>
                    <a:bodyPr/>
                    <a:lstStyle/>
                    <a:p>
                      <a:r>
                        <a:rPr lang="de-DE" dirty="0" smtClean="0"/>
                        <a:t>Berufsakademie</a:t>
                      </a:r>
                      <a:endParaRPr lang="de-DE" dirty="0"/>
                    </a:p>
                  </a:txBody>
                  <a:tcPr/>
                </a:tc>
                <a:tc>
                  <a:txBody>
                    <a:bodyPr/>
                    <a:lstStyle/>
                    <a:p>
                      <a:r>
                        <a:rPr lang="de-DE" dirty="0" smtClean="0"/>
                        <a:t>Duale Hochschule</a:t>
                      </a:r>
                      <a:endParaRPr lang="de-DE" dirty="0"/>
                    </a:p>
                  </a:txBody>
                  <a:tcPr/>
                </a:tc>
              </a:tr>
              <a:tr h="1144136">
                <a:tc>
                  <a:txBody>
                    <a:bodyPr/>
                    <a:lstStyle/>
                    <a:p>
                      <a:r>
                        <a:rPr lang="de-DE" dirty="0" smtClean="0"/>
                        <a:t>ausbildungs-integrierend</a:t>
                      </a:r>
                    </a:p>
                  </a:txBody>
                  <a:tcPr/>
                </a:tc>
                <a:tc>
                  <a:txBody>
                    <a:bodyPr/>
                    <a:lstStyle/>
                    <a:p>
                      <a:r>
                        <a:rPr lang="de-DE" dirty="0" smtClean="0"/>
                        <a:t>Sehr hohe Belastung</a:t>
                      </a:r>
                      <a:endParaRPr lang="de-DE" dirty="0"/>
                    </a:p>
                  </a:txBody>
                  <a:tcPr/>
                </a:tc>
                <a:tc>
                  <a:txBody>
                    <a:bodyPr/>
                    <a:lstStyle/>
                    <a:p>
                      <a:r>
                        <a:rPr lang="de-DE" dirty="0" smtClean="0"/>
                        <a:t>Mittlere</a:t>
                      </a:r>
                      <a:r>
                        <a:rPr lang="de-DE" baseline="0" dirty="0" smtClean="0"/>
                        <a:t> Belastung</a:t>
                      </a:r>
                      <a:endParaRPr lang="de-DE" dirty="0"/>
                    </a:p>
                  </a:txBody>
                  <a:tcPr/>
                </a:tc>
                <a:tc>
                  <a:txBody>
                    <a:bodyPr/>
                    <a:lstStyle/>
                    <a:p>
                      <a:r>
                        <a:rPr lang="de-DE" dirty="0" smtClean="0"/>
                        <a:t>Sehr</a:t>
                      </a:r>
                      <a:r>
                        <a:rPr lang="de-DE" baseline="0" dirty="0" smtClean="0"/>
                        <a:t> hohe Belastung</a:t>
                      </a:r>
                      <a:endParaRPr lang="de-DE" dirty="0"/>
                    </a:p>
                  </a:txBody>
                  <a:tcPr/>
                </a:tc>
              </a:tr>
              <a:tr h="1144136">
                <a:tc>
                  <a:txBody>
                    <a:bodyPr/>
                    <a:lstStyle/>
                    <a:p>
                      <a:r>
                        <a:rPr lang="de-DE" dirty="0" smtClean="0"/>
                        <a:t>praxis-integrierend</a:t>
                      </a:r>
                      <a:endParaRPr lang="de-DE" dirty="0"/>
                    </a:p>
                  </a:txBody>
                  <a:tcPr/>
                </a:tc>
                <a:tc>
                  <a:txBody>
                    <a:bodyPr/>
                    <a:lstStyle/>
                    <a:p>
                      <a:r>
                        <a:rPr lang="de-DE" dirty="0" smtClean="0"/>
                        <a:t>Mittlere bis hohe</a:t>
                      </a:r>
                      <a:r>
                        <a:rPr lang="de-DE" baseline="0" dirty="0" smtClean="0"/>
                        <a:t> Belastung</a:t>
                      </a:r>
                      <a:endParaRPr lang="de-DE" dirty="0"/>
                    </a:p>
                  </a:txBody>
                  <a:tcPr/>
                </a:tc>
                <a:tc>
                  <a:txBody>
                    <a:bodyPr/>
                    <a:lstStyle/>
                    <a:p>
                      <a:r>
                        <a:rPr lang="de-DE" dirty="0" smtClean="0"/>
                        <a:t>Eher</a:t>
                      </a:r>
                      <a:r>
                        <a:rPr lang="de-DE" baseline="0" dirty="0" smtClean="0"/>
                        <a:t> geringe Belastung</a:t>
                      </a:r>
                      <a:endParaRPr lang="de-DE" dirty="0"/>
                    </a:p>
                  </a:txBody>
                  <a:tcPr/>
                </a:tc>
                <a:tc>
                  <a:txBody>
                    <a:bodyPr/>
                    <a:lstStyle/>
                    <a:p>
                      <a:r>
                        <a:rPr lang="de-DE" dirty="0" smtClean="0"/>
                        <a:t>Mittlere bis hohe</a:t>
                      </a:r>
                      <a:r>
                        <a:rPr lang="de-DE" baseline="0" dirty="0" smtClean="0"/>
                        <a:t> Belastung</a:t>
                      </a:r>
                      <a:endParaRPr lang="de-DE" dirty="0"/>
                    </a:p>
                  </a:txBody>
                  <a:tcPr/>
                </a:tc>
              </a:tr>
            </a:tbl>
          </a:graphicData>
        </a:graphic>
      </p:graphicFrame>
      <p:cxnSp>
        <p:nvCxnSpPr>
          <p:cNvPr id="8" name="Gerade Verbindung 7"/>
          <p:cNvCxnSpPr/>
          <p:nvPr/>
        </p:nvCxnSpPr>
        <p:spPr bwMode="auto">
          <a:xfrm>
            <a:off x="612000" y="1800000"/>
            <a:ext cx="1655744" cy="1124944"/>
          </a:xfrm>
          <a:prstGeom prst="line">
            <a:avLst/>
          </a:prstGeom>
          <a:noFill/>
          <a:ln w="9525" cap="flat" cmpd="sng" algn="ctr">
            <a:solidFill>
              <a:schemeClr val="bg1"/>
            </a:solidFill>
            <a:prstDash val="solid"/>
            <a:round/>
            <a:headEnd type="none" w="med" len="med"/>
            <a:tailEnd type="none" w="med" len="med"/>
          </a:ln>
          <a:effectLst/>
        </p:spPr>
      </p:cxnSp>
      <p:sp>
        <p:nvSpPr>
          <p:cNvPr id="12" name="Textfeld 11"/>
          <p:cNvSpPr txBox="1"/>
          <p:nvPr/>
        </p:nvSpPr>
        <p:spPr>
          <a:xfrm>
            <a:off x="1187624" y="1800000"/>
            <a:ext cx="1008112" cy="369332"/>
          </a:xfrm>
          <a:prstGeom prst="rect">
            <a:avLst/>
          </a:prstGeom>
          <a:noFill/>
        </p:spPr>
        <p:txBody>
          <a:bodyPr wrap="square" rtlCol="0">
            <a:spAutoFit/>
          </a:bodyPr>
          <a:lstStyle/>
          <a:p>
            <a:r>
              <a:rPr lang="de-DE" dirty="0" smtClean="0">
                <a:solidFill>
                  <a:schemeClr val="bg1"/>
                </a:solidFill>
              </a:rPr>
              <a:t>Theorie</a:t>
            </a:r>
            <a:endParaRPr lang="de-DE" dirty="0">
              <a:solidFill>
                <a:schemeClr val="bg1"/>
              </a:solidFill>
            </a:endParaRPr>
          </a:p>
        </p:txBody>
      </p:sp>
      <p:sp>
        <p:nvSpPr>
          <p:cNvPr id="13" name="Textfeld 12"/>
          <p:cNvSpPr txBox="1"/>
          <p:nvPr/>
        </p:nvSpPr>
        <p:spPr>
          <a:xfrm>
            <a:off x="612000" y="2555612"/>
            <a:ext cx="1008112" cy="369332"/>
          </a:xfrm>
          <a:prstGeom prst="rect">
            <a:avLst/>
          </a:prstGeom>
          <a:noFill/>
        </p:spPr>
        <p:txBody>
          <a:bodyPr wrap="square" rtlCol="0">
            <a:spAutoFit/>
          </a:bodyPr>
          <a:lstStyle/>
          <a:p>
            <a:r>
              <a:rPr lang="de-DE" dirty="0" smtClean="0">
                <a:solidFill>
                  <a:schemeClr val="bg1"/>
                </a:solidFill>
              </a:rPr>
              <a:t>Praxis</a:t>
            </a:r>
            <a:endParaRPr lang="de-DE" dirty="0">
              <a:solidFill>
                <a:schemeClr val="bg1"/>
              </a:solidFill>
            </a:endParaRPr>
          </a:p>
        </p:txBody>
      </p:sp>
    </p:spTree>
    <p:extLst>
      <p:ext uri="{BB962C8B-B14F-4D97-AF65-F5344CB8AC3E}">
        <p14:creationId xmlns:p14="http://schemas.microsoft.com/office/powerpoint/2010/main" val="30856429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490169" y="971128"/>
            <a:ext cx="7689309" cy="330564"/>
          </a:xfrm>
        </p:spPr>
        <p:txBody>
          <a:bodyPr/>
          <a:lstStyle/>
          <a:p>
            <a:r>
              <a:rPr lang="de-DE" altLang="de-DE" smtClean="0"/>
              <a:t>Duale Studiengänge – Struktur (Beispiel)</a:t>
            </a:r>
          </a:p>
        </p:txBody>
      </p:sp>
      <p:sp>
        <p:nvSpPr>
          <p:cNvPr id="23555"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buSzPct val="80000"/>
              <a:buBlip>
                <a:blip r:embed="rId3"/>
              </a:buBlip>
              <a:defRPr sz="2000">
                <a:solidFill>
                  <a:schemeClr val="tx1"/>
                </a:solidFill>
                <a:latin typeface="Arial" charset="0"/>
              </a:defRPr>
            </a:lvl1pPr>
            <a:lvl2pPr marL="739967" indent="-284604" algn="l"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eaLnBrk="0" hangingPunct="0">
              <a:spcBef>
                <a:spcPct val="20000"/>
              </a:spcBef>
              <a:buChar char="–"/>
              <a:defRPr sz="2000">
                <a:solidFill>
                  <a:schemeClr val="tx1"/>
                </a:solidFill>
                <a:latin typeface="Arial" charset="0"/>
              </a:defRPr>
            </a:lvl4pPr>
            <a:lvl5pPr marL="2049141" indent="-227682" algn="l" eaLnBrk="0" hangingPunct="0">
              <a:spcBef>
                <a:spcPct val="20000"/>
              </a:spcBef>
              <a:buChar char="»"/>
              <a:defRPr sz="2000">
                <a:solidFill>
                  <a:schemeClr val="tx1"/>
                </a:solidFill>
                <a:latin typeface="Arial" charset="0"/>
              </a:defRPr>
            </a:lvl5pPr>
            <a:lvl6pPr marL="2504505" indent="-227682" eaLnBrk="0" fontAlgn="base" hangingPunct="0">
              <a:spcBef>
                <a:spcPct val="20000"/>
              </a:spcBef>
              <a:spcAft>
                <a:spcPct val="0"/>
              </a:spcAft>
              <a:buChar char="»"/>
              <a:defRPr sz="2000">
                <a:solidFill>
                  <a:schemeClr val="tx1"/>
                </a:solidFill>
                <a:latin typeface="Arial" charset="0"/>
              </a:defRPr>
            </a:lvl6pPr>
            <a:lvl7pPr marL="2959870" indent="-227682" eaLnBrk="0" fontAlgn="base" hangingPunct="0">
              <a:spcBef>
                <a:spcPct val="20000"/>
              </a:spcBef>
              <a:spcAft>
                <a:spcPct val="0"/>
              </a:spcAft>
              <a:buChar char="»"/>
              <a:defRPr sz="2000">
                <a:solidFill>
                  <a:schemeClr val="tx1"/>
                </a:solidFill>
                <a:latin typeface="Arial" charset="0"/>
              </a:defRPr>
            </a:lvl7pPr>
            <a:lvl8pPr marL="3415234" indent="-227682" eaLnBrk="0" fontAlgn="base" hangingPunct="0">
              <a:spcBef>
                <a:spcPct val="20000"/>
              </a:spcBef>
              <a:spcAft>
                <a:spcPct val="0"/>
              </a:spcAft>
              <a:buChar char="»"/>
              <a:defRPr sz="2000">
                <a:solidFill>
                  <a:schemeClr val="tx1"/>
                </a:solidFill>
                <a:latin typeface="Arial" charset="0"/>
              </a:defRPr>
            </a:lvl8pPr>
            <a:lvl9pPr marL="3870600" indent="-227682" eaLnBrk="0" fontAlgn="base" hangingPunct="0">
              <a:spcBef>
                <a:spcPct val="20000"/>
              </a:spcBef>
              <a:spcAft>
                <a:spcPct val="0"/>
              </a:spcAft>
              <a:buChar char="»"/>
              <a:defRPr sz="2000">
                <a:solidFill>
                  <a:schemeClr val="tx1"/>
                </a:solidFill>
                <a:latin typeface="Arial" charset="0"/>
              </a:defRPr>
            </a:lvl9pPr>
          </a:lstStyle>
          <a:p>
            <a:pP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pic>
        <p:nvPicPr>
          <p:cNvPr id="2355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9738" y="1690776"/>
            <a:ext cx="7121662" cy="459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7" name="Picture 3" descr="Z:\Eigene Dateien\Eigene Bilder\logo BA Göttingen.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10636" y="412810"/>
            <a:ext cx="1299735" cy="127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bgerundetes Rechteck 1"/>
          <p:cNvSpPr>
            <a:spLocks noChangeArrowheads="1"/>
          </p:cNvSpPr>
          <p:nvPr/>
        </p:nvSpPr>
        <p:spPr bwMode="auto">
          <a:xfrm>
            <a:off x="1663408" y="3557115"/>
            <a:ext cx="2365454" cy="42905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90000"/>
              </a:lnSpc>
              <a:spcBef>
                <a:spcPct val="50000"/>
              </a:spcBef>
              <a:spcAft>
                <a:spcPct val="0"/>
              </a:spcAft>
              <a:buSzTx/>
              <a:buFontTx/>
              <a:buNone/>
            </a:pPr>
            <a:endParaRPr lang="de-DE" altLang="de-DE" sz="2800">
              <a:solidFill>
                <a:srgbClr val="000000"/>
              </a:solidFill>
            </a:endParaRPr>
          </a:p>
        </p:txBody>
      </p:sp>
      <p:sp>
        <p:nvSpPr>
          <p:cNvPr id="10" name="Abgerundetes Rechteck 9"/>
          <p:cNvSpPr>
            <a:spLocks noChangeArrowheads="1"/>
          </p:cNvSpPr>
          <p:nvPr/>
        </p:nvSpPr>
        <p:spPr bwMode="auto">
          <a:xfrm>
            <a:off x="1512888" y="4624388"/>
            <a:ext cx="6680200" cy="1477962"/>
          </a:xfrm>
          <a:prstGeom prst="roundRect">
            <a:avLst>
              <a:gd name="adj" fmla="val 16667"/>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hangingPunct="1">
              <a:buSzTx/>
              <a:buFontTx/>
              <a:buNone/>
            </a:pPr>
            <a:endParaRPr lang="de-DE" altLang="de-DE" sz="2800">
              <a:solidFill>
                <a:srgbClr val="000000"/>
              </a:solidFill>
            </a:endParaRPr>
          </a:p>
        </p:txBody>
      </p:sp>
    </p:spTree>
    <p:extLst>
      <p:ext uri="{BB962C8B-B14F-4D97-AF65-F5344CB8AC3E}">
        <p14:creationId xmlns:p14="http://schemas.microsoft.com/office/powerpoint/2010/main" val="183920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platzhalter 2"/>
          <p:cNvSpPr>
            <a:spLocks noGrp="1"/>
          </p:cNvSpPr>
          <p:nvPr>
            <p:ph type="body" sz="half" idx="1"/>
          </p:nvPr>
        </p:nvSpPr>
        <p:spPr>
          <a:xfrm>
            <a:off x="309914" y="1481999"/>
            <a:ext cx="7714608" cy="1569660"/>
          </a:xfrm>
        </p:spPr>
        <p:txBody>
          <a:bodyPr/>
          <a:lstStyle/>
          <a:p>
            <a:r>
              <a:rPr lang="de-DE" altLang="de-DE" dirty="0" smtClean="0"/>
              <a:t>Praxisbeispiel 2 </a:t>
            </a:r>
          </a:p>
          <a:p>
            <a:pPr>
              <a:buFontTx/>
              <a:buNone/>
            </a:pPr>
            <a:r>
              <a:rPr lang="de-DE" altLang="de-DE" dirty="0" smtClean="0"/>
              <a:t>	</a:t>
            </a:r>
          </a:p>
          <a:p>
            <a:endParaRPr lang="de-DE" altLang="de-DE" dirty="0" smtClean="0"/>
          </a:p>
          <a:p>
            <a:pPr>
              <a:buFontTx/>
              <a:buNone/>
            </a:pPr>
            <a:r>
              <a:rPr lang="de-DE" altLang="de-DE" dirty="0" smtClean="0"/>
              <a:t>	</a:t>
            </a:r>
          </a:p>
        </p:txBody>
      </p:sp>
      <p:sp>
        <p:nvSpPr>
          <p:cNvPr id="2560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buSzPct val="80000"/>
              <a:buBlip>
                <a:blip r:embed="rId3"/>
              </a:buBlip>
              <a:defRPr sz="2000">
                <a:solidFill>
                  <a:schemeClr val="tx1"/>
                </a:solidFill>
                <a:latin typeface="Arial" charset="0"/>
              </a:defRPr>
            </a:lvl1pPr>
            <a:lvl2pPr marL="739967" indent="-284604" algn="l"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eaLnBrk="0" hangingPunct="0">
              <a:spcBef>
                <a:spcPct val="20000"/>
              </a:spcBef>
              <a:buChar char="–"/>
              <a:defRPr sz="2000">
                <a:solidFill>
                  <a:schemeClr val="tx1"/>
                </a:solidFill>
                <a:latin typeface="Arial" charset="0"/>
              </a:defRPr>
            </a:lvl4pPr>
            <a:lvl5pPr marL="2049141" indent="-227682" algn="l" eaLnBrk="0" hangingPunct="0">
              <a:spcBef>
                <a:spcPct val="20000"/>
              </a:spcBef>
              <a:buChar char="»"/>
              <a:defRPr sz="2000">
                <a:solidFill>
                  <a:schemeClr val="tx1"/>
                </a:solidFill>
                <a:latin typeface="Arial" charset="0"/>
              </a:defRPr>
            </a:lvl5pPr>
            <a:lvl6pPr marL="2504505" indent="-227682" eaLnBrk="0" fontAlgn="base" hangingPunct="0">
              <a:spcBef>
                <a:spcPct val="20000"/>
              </a:spcBef>
              <a:spcAft>
                <a:spcPct val="0"/>
              </a:spcAft>
              <a:buChar char="»"/>
              <a:defRPr sz="2000">
                <a:solidFill>
                  <a:schemeClr val="tx1"/>
                </a:solidFill>
                <a:latin typeface="Arial" charset="0"/>
              </a:defRPr>
            </a:lvl6pPr>
            <a:lvl7pPr marL="2959870" indent="-227682" eaLnBrk="0" fontAlgn="base" hangingPunct="0">
              <a:spcBef>
                <a:spcPct val="20000"/>
              </a:spcBef>
              <a:spcAft>
                <a:spcPct val="0"/>
              </a:spcAft>
              <a:buChar char="»"/>
              <a:defRPr sz="2000">
                <a:solidFill>
                  <a:schemeClr val="tx1"/>
                </a:solidFill>
                <a:latin typeface="Arial" charset="0"/>
              </a:defRPr>
            </a:lvl7pPr>
            <a:lvl8pPr marL="3415234" indent="-227682" eaLnBrk="0" fontAlgn="base" hangingPunct="0">
              <a:spcBef>
                <a:spcPct val="20000"/>
              </a:spcBef>
              <a:spcAft>
                <a:spcPct val="0"/>
              </a:spcAft>
              <a:buChar char="»"/>
              <a:defRPr sz="2000">
                <a:solidFill>
                  <a:schemeClr val="tx1"/>
                </a:solidFill>
                <a:latin typeface="Arial" charset="0"/>
              </a:defRPr>
            </a:lvl8pPr>
            <a:lvl9pPr marL="3870600" indent="-227682" eaLnBrk="0" fontAlgn="base" hangingPunct="0">
              <a:spcBef>
                <a:spcPct val="20000"/>
              </a:spcBef>
              <a:spcAft>
                <a:spcPct val="0"/>
              </a:spcAft>
              <a:buChar char="»"/>
              <a:defRPr sz="2000">
                <a:solidFill>
                  <a:schemeClr val="tx1"/>
                </a:solidFill>
                <a:latin typeface="Arial" charset="0"/>
              </a:defRPr>
            </a:lvl9pPr>
          </a:lstStyle>
          <a:p>
            <a:pP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sp>
        <p:nvSpPr>
          <p:cNvPr id="25604" name="Titel 1"/>
          <p:cNvSpPr>
            <a:spLocks noGrp="1"/>
          </p:cNvSpPr>
          <p:nvPr>
            <p:ph type="title"/>
          </p:nvPr>
        </p:nvSpPr>
        <p:spPr>
          <a:xfrm>
            <a:off x="490169" y="971128"/>
            <a:ext cx="7689309" cy="330564"/>
          </a:xfrm>
        </p:spPr>
        <p:txBody>
          <a:bodyPr/>
          <a:lstStyle/>
          <a:p>
            <a:r>
              <a:rPr lang="de-DE" altLang="de-DE" smtClean="0"/>
              <a:t>Duale Studiengänge – Struktur (Beispiel)</a:t>
            </a:r>
          </a:p>
        </p:txBody>
      </p:sp>
      <p:pic>
        <p:nvPicPr>
          <p:cNvPr id="25605"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3846" y="1412407"/>
            <a:ext cx="1728236" cy="129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0848" y="1926440"/>
            <a:ext cx="5617955" cy="468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086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platzhalter 2"/>
          <p:cNvSpPr>
            <a:spLocks noGrp="1"/>
          </p:cNvSpPr>
          <p:nvPr>
            <p:ph type="body" sz="half" idx="1"/>
          </p:nvPr>
        </p:nvSpPr>
        <p:spPr>
          <a:xfrm>
            <a:off x="309914" y="1481999"/>
            <a:ext cx="7714608" cy="1562662"/>
          </a:xfrm>
        </p:spPr>
        <p:txBody>
          <a:bodyPr/>
          <a:lstStyle/>
          <a:p>
            <a:r>
              <a:rPr lang="de-DE" altLang="de-DE" dirty="0" smtClean="0"/>
              <a:t>Praxisbeispiel 3 ( Fahrzeug-System-Engineering)</a:t>
            </a:r>
          </a:p>
          <a:p>
            <a:pPr>
              <a:buFontTx/>
              <a:buNone/>
            </a:pPr>
            <a:r>
              <a:rPr lang="de-DE" altLang="de-DE" dirty="0" smtClean="0"/>
              <a:t>	</a:t>
            </a:r>
          </a:p>
          <a:p>
            <a:endParaRPr lang="de-DE" altLang="de-DE" dirty="0" smtClean="0"/>
          </a:p>
          <a:p>
            <a:pPr>
              <a:buFontTx/>
              <a:buNone/>
            </a:pPr>
            <a:r>
              <a:rPr lang="de-DE" altLang="de-DE" dirty="0" smtClean="0"/>
              <a:t>	</a:t>
            </a:r>
          </a:p>
        </p:txBody>
      </p:sp>
      <p:sp>
        <p:nvSpPr>
          <p:cNvPr id="26627"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buSzPct val="80000"/>
              <a:buBlip>
                <a:blip r:embed="rId3"/>
              </a:buBlip>
              <a:defRPr sz="2000">
                <a:solidFill>
                  <a:schemeClr val="tx1"/>
                </a:solidFill>
                <a:latin typeface="Arial" charset="0"/>
              </a:defRPr>
            </a:lvl1pPr>
            <a:lvl2pPr marL="739967" indent="-284604" algn="l"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eaLnBrk="0" hangingPunct="0">
              <a:spcBef>
                <a:spcPct val="20000"/>
              </a:spcBef>
              <a:buChar char="–"/>
              <a:defRPr sz="2000">
                <a:solidFill>
                  <a:schemeClr val="tx1"/>
                </a:solidFill>
                <a:latin typeface="Arial" charset="0"/>
              </a:defRPr>
            </a:lvl4pPr>
            <a:lvl5pPr marL="2049141" indent="-227682" algn="l" eaLnBrk="0" hangingPunct="0">
              <a:spcBef>
                <a:spcPct val="20000"/>
              </a:spcBef>
              <a:buChar char="»"/>
              <a:defRPr sz="2000">
                <a:solidFill>
                  <a:schemeClr val="tx1"/>
                </a:solidFill>
                <a:latin typeface="Arial" charset="0"/>
              </a:defRPr>
            </a:lvl5pPr>
            <a:lvl6pPr marL="2504505" indent="-227682" eaLnBrk="0" fontAlgn="base" hangingPunct="0">
              <a:spcBef>
                <a:spcPct val="20000"/>
              </a:spcBef>
              <a:spcAft>
                <a:spcPct val="0"/>
              </a:spcAft>
              <a:buChar char="»"/>
              <a:defRPr sz="2000">
                <a:solidFill>
                  <a:schemeClr val="tx1"/>
                </a:solidFill>
                <a:latin typeface="Arial" charset="0"/>
              </a:defRPr>
            </a:lvl6pPr>
            <a:lvl7pPr marL="2959870" indent="-227682" eaLnBrk="0" fontAlgn="base" hangingPunct="0">
              <a:spcBef>
                <a:spcPct val="20000"/>
              </a:spcBef>
              <a:spcAft>
                <a:spcPct val="0"/>
              </a:spcAft>
              <a:buChar char="»"/>
              <a:defRPr sz="2000">
                <a:solidFill>
                  <a:schemeClr val="tx1"/>
                </a:solidFill>
                <a:latin typeface="Arial" charset="0"/>
              </a:defRPr>
            </a:lvl7pPr>
            <a:lvl8pPr marL="3415234" indent="-227682" eaLnBrk="0" fontAlgn="base" hangingPunct="0">
              <a:spcBef>
                <a:spcPct val="20000"/>
              </a:spcBef>
              <a:spcAft>
                <a:spcPct val="0"/>
              </a:spcAft>
              <a:buChar char="»"/>
              <a:defRPr sz="2000">
                <a:solidFill>
                  <a:schemeClr val="tx1"/>
                </a:solidFill>
                <a:latin typeface="Arial" charset="0"/>
              </a:defRPr>
            </a:lvl8pPr>
            <a:lvl9pPr marL="3870600" indent="-227682" eaLnBrk="0" fontAlgn="base" hangingPunct="0">
              <a:spcBef>
                <a:spcPct val="20000"/>
              </a:spcBef>
              <a:spcAft>
                <a:spcPct val="0"/>
              </a:spcAft>
              <a:buChar char="»"/>
              <a:defRPr sz="2000">
                <a:solidFill>
                  <a:schemeClr val="tx1"/>
                </a:solidFill>
                <a:latin typeface="Arial" charset="0"/>
              </a:defRPr>
            </a:lvl9pPr>
          </a:lstStyle>
          <a:p>
            <a:pP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sp>
        <p:nvSpPr>
          <p:cNvPr id="26628" name="Titel 1"/>
          <p:cNvSpPr>
            <a:spLocks noGrp="1"/>
          </p:cNvSpPr>
          <p:nvPr>
            <p:ph type="title"/>
          </p:nvPr>
        </p:nvSpPr>
        <p:spPr>
          <a:xfrm>
            <a:off x="490169" y="971128"/>
            <a:ext cx="7689309" cy="330564"/>
          </a:xfrm>
        </p:spPr>
        <p:txBody>
          <a:bodyPr/>
          <a:lstStyle/>
          <a:p>
            <a:r>
              <a:rPr lang="de-DE" altLang="de-DE" smtClean="0"/>
              <a:t>Duale Studiengänge – Struktur (Beispiel)</a:t>
            </a:r>
          </a:p>
        </p:txBody>
      </p:sp>
      <p:pic>
        <p:nvPicPr>
          <p:cNvPr id="26629" name="Picture 2" descr="Z:\Eigene Dateien\Eigene Bilder\Blockplan_700x409_01.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4913" y="2019759"/>
            <a:ext cx="7822127" cy="457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descr="Duale Hochschule Baden-Württemberg - Ravensburg">
            <a:hlinkClick r:id="rId5" tooltip="zur Startseite"/>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0552" y="944242"/>
            <a:ext cx="1791484" cy="107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826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el 1"/>
          <p:cNvSpPr>
            <a:spLocks noGrp="1"/>
          </p:cNvSpPr>
          <p:nvPr>
            <p:ph type="title"/>
          </p:nvPr>
        </p:nvSpPr>
        <p:spPr>
          <a:xfrm>
            <a:off x="468033" y="980618"/>
            <a:ext cx="7898025" cy="305257"/>
          </a:xfrm>
        </p:spPr>
        <p:txBody>
          <a:bodyPr/>
          <a:lstStyle/>
          <a:p>
            <a:r>
              <a:rPr lang="de-DE" altLang="de-DE" sz="2200"/>
              <a:t>Ist ein Duales Studium nur positiv?</a:t>
            </a:r>
          </a:p>
        </p:txBody>
      </p:sp>
      <p:sp>
        <p:nvSpPr>
          <p:cNvPr id="3" name="Textplatzhalter 2"/>
          <p:cNvSpPr>
            <a:spLocks noGrp="1"/>
          </p:cNvSpPr>
          <p:nvPr>
            <p:ph type="body" sz="half" idx="1"/>
          </p:nvPr>
        </p:nvSpPr>
        <p:spPr>
          <a:xfrm>
            <a:off x="509143" y="2146290"/>
            <a:ext cx="7447387" cy="1568989"/>
          </a:xfrm>
        </p:spPr>
        <p:txBody>
          <a:bodyPr/>
          <a:lstStyle/>
          <a:p>
            <a:r>
              <a:rPr lang="de-DE" altLang="de-DE" smtClean="0"/>
              <a:t>3-5 Jahre, zwei Abschlüsse</a:t>
            </a:r>
          </a:p>
          <a:p>
            <a:r>
              <a:rPr lang="de-DE" altLang="de-DE" smtClean="0"/>
              <a:t>Theorie und Praxis sind gleichzeitig erfahrbar </a:t>
            </a:r>
          </a:p>
          <a:p>
            <a:r>
              <a:rPr lang="de-DE" altLang="de-DE" smtClean="0"/>
              <a:t>Finanzierung durch das Unternehmen (meistens)</a:t>
            </a:r>
          </a:p>
          <a:p>
            <a:r>
              <a:rPr lang="de-DE" altLang="de-DE" smtClean="0"/>
              <a:t>gute Chancen auf Übernahme</a:t>
            </a:r>
          </a:p>
        </p:txBody>
      </p:sp>
      <p:sp>
        <p:nvSpPr>
          <p:cNvPr id="2765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buSzPct val="80000"/>
              <a:buBlip>
                <a:blip r:embed="rId3"/>
              </a:buBlip>
              <a:defRPr sz="2000">
                <a:solidFill>
                  <a:schemeClr val="tx1"/>
                </a:solidFill>
                <a:latin typeface="Arial" charset="0"/>
              </a:defRPr>
            </a:lvl1pPr>
            <a:lvl2pPr marL="739967" indent="-284604" algn="l"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eaLnBrk="0" hangingPunct="0">
              <a:spcBef>
                <a:spcPct val="20000"/>
              </a:spcBef>
              <a:buChar char="–"/>
              <a:defRPr sz="2000">
                <a:solidFill>
                  <a:schemeClr val="tx1"/>
                </a:solidFill>
                <a:latin typeface="Arial" charset="0"/>
              </a:defRPr>
            </a:lvl4pPr>
            <a:lvl5pPr marL="2049141" indent="-227682" algn="l" eaLnBrk="0" hangingPunct="0">
              <a:spcBef>
                <a:spcPct val="20000"/>
              </a:spcBef>
              <a:buChar char="»"/>
              <a:defRPr sz="2000">
                <a:solidFill>
                  <a:schemeClr val="tx1"/>
                </a:solidFill>
                <a:latin typeface="Arial" charset="0"/>
              </a:defRPr>
            </a:lvl5pPr>
            <a:lvl6pPr marL="2504505" indent="-227682" eaLnBrk="0" fontAlgn="base" hangingPunct="0">
              <a:spcBef>
                <a:spcPct val="20000"/>
              </a:spcBef>
              <a:spcAft>
                <a:spcPct val="0"/>
              </a:spcAft>
              <a:buChar char="»"/>
              <a:defRPr sz="2000">
                <a:solidFill>
                  <a:schemeClr val="tx1"/>
                </a:solidFill>
                <a:latin typeface="Arial" charset="0"/>
              </a:defRPr>
            </a:lvl6pPr>
            <a:lvl7pPr marL="2959870" indent="-227682" eaLnBrk="0" fontAlgn="base" hangingPunct="0">
              <a:spcBef>
                <a:spcPct val="20000"/>
              </a:spcBef>
              <a:spcAft>
                <a:spcPct val="0"/>
              </a:spcAft>
              <a:buChar char="»"/>
              <a:defRPr sz="2000">
                <a:solidFill>
                  <a:schemeClr val="tx1"/>
                </a:solidFill>
                <a:latin typeface="Arial" charset="0"/>
              </a:defRPr>
            </a:lvl7pPr>
            <a:lvl8pPr marL="3415234" indent="-227682" eaLnBrk="0" fontAlgn="base" hangingPunct="0">
              <a:spcBef>
                <a:spcPct val="20000"/>
              </a:spcBef>
              <a:spcAft>
                <a:spcPct val="0"/>
              </a:spcAft>
              <a:buChar char="»"/>
              <a:defRPr sz="2000">
                <a:solidFill>
                  <a:schemeClr val="tx1"/>
                </a:solidFill>
                <a:latin typeface="Arial" charset="0"/>
              </a:defRPr>
            </a:lvl8pPr>
            <a:lvl9pPr marL="3870600" indent="-227682" eaLnBrk="0" fontAlgn="base" hangingPunct="0">
              <a:spcBef>
                <a:spcPct val="20000"/>
              </a:spcBef>
              <a:spcAft>
                <a:spcPct val="0"/>
              </a:spcAft>
              <a:buChar char="»"/>
              <a:defRPr sz="2000">
                <a:solidFill>
                  <a:schemeClr val="tx1"/>
                </a:solidFill>
                <a:latin typeface="Arial" charset="0"/>
              </a:defRPr>
            </a:lvl9pPr>
          </a:lstStyle>
          <a:p>
            <a:pPr>
              <a:buClr>
                <a:srgbClr val="E2001A"/>
              </a:buCl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sp>
        <p:nvSpPr>
          <p:cNvPr id="7" name="Textplatzhalter 2"/>
          <p:cNvSpPr txBox="1">
            <a:spLocks/>
          </p:cNvSpPr>
          <p:nvPr/>
        </p:nvSpPr>
        <p:spPr bwMode="auto">
          <a:xfrm>
            <a:off x="510725" y="4464976"/>
            <a:ext cx="7992895" cy="1992869"/>
          </a:xfrm>
          <a:prstGeom prst="rect">
            <a:avLst/>
          </a:prstGeom>
          <a:noFill/>
          <a:ln w="9525">
            <a:noFill/>
            <a:miter lim="800000"/>
            <a:headEnd/>
            <a:tailEnd/>
          </a:ln>
        </p:spPr>
        <p:txBody>
          <a:bodyPr lIns="0" tIns="0" rIns="0" bIns="0">
            <a:spAutoFit/>
          </a:bodyPr>
          <a:lstStyle/>
          <a:p>
            <a:pPr marL="342350" indent="-342350" defTabSz="910834" eaLnBrk="0" fontAlgn="base" hangingPunct="0">
              <a:lnSpc>
                <a:spcPct val="90000"/>
              </a:lnSpc>
              <a:spcBef>
                <a:spcPct val="50000"/>
              </a:spcBef>
              <a:spcAft>
                <a:spcPct val="0"/>
              </a:spcAft>
              <a:buSzPct val="80000"/>
              <a:buFontTx/>
              <a:buBlip>
                <a:blip r:embed="rId3"/>
              </a:buBlip>
              <a:defRPr/>
            </a:pPr>
            <a:r>
              <a:rPr lang="de-DE" sz="2000" kern="0" dirty="0">
                <a:solidFill>
                  <a:srgbClr val="000000"/>
                </a:solidFill>
              </a:rPr>
              <a:t>weniger Wissenschaftlichkeit</a:t>
            </a:r>
          </a:p>
          <a:p>
            <a:pPr marL="342350" indent="-342350" defTabSz="910834" eaLnBrk="0" fontAlgn="base" hangingPunct="0">
              <a:lnSpc>
                <a:spcPct val="90000"/>
              </a:lnSpc>
              <a:spcBef>
                <a:spcPct val="50000"/>
              </a:spcBef>
              <a:spcAft>
                <a:spcPct val="0"/>
              </a:spcAft>
              <a:buSzPct val="80000"/>
              <a:buFontTx/>
              <a:buBlip>
                <a:blip r:embed="rId3"/>
              </a:buBlip>
              <a:defRPr/>
            </a:pPr>
            <a:r>
              <a:rPr lang="de-DE" sz="2000" kern="0" dirty="0">
                <a:solidFill>
                  <a:srgbClr val="000000"/>
                </a:solidFill>
              </a:rPr>
              <a:t>hoher Aufwand / weniger Freizeit / kaum Studentenleben</a:t>
            </a:r>
          </a:p>
          <a:p>
            <a:pPr marL="342350" indent="-342350" defTabSz="910834" eaLnBrk="0" fontAlgn="base" hangingPunct="0">
              <a:lnSpc>
                <a:spcPct val="90000"/>
              </a:lnSpc>
              <a:spcBef>
                <a:spcPct val="50000"/>
              </a:spcBef>
              <a:spcAft>
                <a:spcPct val="0"/>
              </a:spcAft>
              <a:buSzPct val="80000"/>
              <a:buFontTx/>
              <a:buBlip>
                <a:blip r:embed="rId3"/>
              </a:buBlip>
              <a:defRPr/>
            </a:pPr>
            <a:r>
              <a:rPr lang="de-DE" sz="2000" kern="0" dirty="0">
                <a:solidFill>
                  <a:srgbClr val="000000"/>
                </a:solidFill>
              </a:rPr>
              <a:t>aufwendige Auswahlverfahren der Unternehmen</a:t>
            </a:r>
          </a:p>
          <a:p>
            <a:pPr marL="342350" indent="-342350" defTabSz="910834" eaLnBrk="0" fontAlgn="base" hangingPunct="0">
              <a:lnSpc>
                <a:spcPct val="90000"/>
              </a:lnSpc>
              <a:spcBef>
                <a:spcPct val="50000"/>
              </a:spcBef>
              <a:spcAft>
                <a:spcPct val="0"/>
              </a:spcAft>
              <a:buSzPct val="80000"/>
              <a:buFontTx/>
              <a:buBlip>
                <a:blip r:embed="rId3"/>
              </a:buBlip>
              <a:defRPr/>
            </a:pPr>
            <a:r>
              <a:rPr lang="de-DE" sz="2000" kern="0" dirty="0">
                <a:solidFill>
                  <a:srgbClr val="000000"/>
                </a:solidFill>
              </a:rPr>
              <a:t>stärkere Festlegung auf einen Arbeitsbereich</a:t>
            </a:r>
          </a:p>
          <a:p>
            <a:pPr marL="342350" indent="-342350" defTabSz="910834" eaLnBrk="0" fontAlgn="base" hangingPunct="0">
              <a:lnSpc>
                <a:spcPct val="90000"/>
              </a:lnSpc>
              <a:spcBef>
                <a:spcPct val="50000"/>
              </a:spcBef>
              <a:spcAft>
                <a:spcPct val="0"/>
              </a:spcAft>
              <a:buSzPct val="80000"/>
              <a:buFontTx/>
              <a:buBlip>
                <a:blip r:embed="rId3"/>
              </a:buBlip>
              <a:defRPr/>
            </a:pPr>
            <a:r>
              <a:rPr lang="de-DE" sz="2000" kern="0" dirty="0">
                <a:solidFill>
                  <a:srgbClr val="000000"/>
                </a:solidFill>
              </a:rPr>
              <a:t>häufig zeitliche Bindung an das Unternehmen nach dem Studium</a:t>
            </a:r>
          </a:p>
        </p:txBody>
      </p:sp>
      <p:sp>
        <p:nvSpPr>
          <p:cNvPr id="27654" name="Textfeld 7"/>
          <p:cNvSpPr txBox="1">
            <a:spLocks noChangeArrowheads="1"/>
          </p:cNvSpPr>
          <p:nvPr/>
        </p:nvSpPr>
        <p:spPr bwMode="auto">
          <a:xfrm>
            <a:off x="395298" y="1599042"/>
            <a:ext cx="2376523" cy="39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9" tIns="45655" rIns="91299" bIns="45655">
            <a:spAutoFit/>
          </a:bodyPr>
          <a:lstStyle>
            <a:lvl1pPr algn="l" eaLnBrk="0" hangingPunct="0">
              <a:buSzPct val="80000"/>
              <a:buBlip>
                <a:blip r:embed="rId3"/>
              </a:buBlip>
              <a:defRPr sz="2000">
                <a:solidFill>
                  <a:schemeClr val="tx1"/>
                </a:solidFill>
                <a:latin typeface="Arial" charset="0"/>
              </a:defRPr>
            </a:lvl1pPr>
            <a:lvl2pPr marL="742950" indent="-285750" algn="l"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0834" fontAlgn="base">
              <a:lnSpc>
                <a:spcPct val="90000"/>
              </a:lnSpc>
              <a:spcBef>
                <a:spcPct val="20000"/>
              </a:spcBef>
              <a:spcAft>
                <a:spcPct val="0"/>
              </a:spcAft>
              <a:buClr>
                <a:srgbClr val="E2001A"/>
              </a:buClr>
              <a:buSzTx/>
              <a:buFontTx/>
              <a:buNone/>
            </a:pPr>
            <a:r>
              <a:rPr lang="de-DE" altLang="de-DE" sz="2200" b="1" i="1">
                <a:solidFill>
                  <a:srgbClr val="000000"/>
                </a:solidFill>
              </a:rPr>
              <a:t>Vorteile</a:t>
            </a:r>
          </a:p>
        </p:txBody>
      </p:sp>
      <p:sp>
        <p:nvSpPr>
          <p:cNvPr id="9" name="Textfeld 8"/>
          <p:cNvSpPr txBox="1">
            <a:spLocks noChangeArrowheads="1"/>
          </p:cNvSpPr>
          <p:nvPr/>
        </p:nvSpPr>
        <p:spPr bwMode="auto">
          <a:xfrm>
            <a:off x="395298" y="3935127"/>
            <a:ext cx="2376523" cy="3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9" tIns="45655" rIns="91299" bIns="45655">
            <a:spAutoFit/>
          </a:bodyPr>
          <a:lstStyle>
            <a:lvl1pPr algn="l" eaLnBrk="0" hangingPunct="0">
              <a:buSzPct val="80000"/>
              <a:buBlip>
                <a:blip r:embed="rId3"/>
              </a:buBlip>
              <a:defRPr sz="2000">
                <a:solidFill>
                  <a:schemeClr val="tx1"/>
                </a:solidFill>
                <a:latin typeface="Arial" charset="0"/>
              </a:defRPr>
            </a:lvl1pPr>
            <a:lvl2pPr marL="742950" indent="-285750" algn="l"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0834" fontAlgn="base">
              <a:lnSpc>
                <a:spcPct val="90000"/>
              </a:lnSpc>
              <a:spcBef>
                <a:spcPct val="20000"/>
              </a:spcBef>
              <a:spcAft>
                <a:spcPct val="0"/>
              </a:spcAft>
              <a:buClr>
                <a:srgbClr val="E2001A"/>
              </a:buClr>
              <a:buSzTx/>
              <a:buFontTx/>
              <a:buNone/>
            </a:pPr>
            <a:r>
              <a:rPr lang="de-DE" altLang="de-DE" sz="2200" b="1" i="1">
                <a:solidFill>
                  <a:srgbClr val="000000"/>
                </a:solidFill>
              </a:rPr>
              <a:t>Aber auch …</a:t>
            </a:r>
          </a:p>
        </p:txBody>
      </p:sp>
      <p:pic>
        <p:nvPicPr>
          <p:cNvPr id="27656"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6236" y="1796747"/>
            <a:ext cx="1244393" cy="124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7"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82984" y="4464978"/>
            <a:ext cx="1135292" cy="113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99151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linds(horizontal)">
                                      <p:cBhvr>
                                        <p:cTn id="37" dur="500"/>
                                        <p:tgtEl>
                                          <p:spTgt spid="7">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blinds(horizontal)">
                                      <p:cBhvr>
                                        <p:cTn id="42" dur="500"/>
                                        <p:tgtEl>
                                          <p:spTgt spid="7">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blinds(horizontal)">
                                      <p:cBhvr>
                                        <p:cTn id="47" dur="500"/>
                                        <p:tgtEl>
                                          <p:spTgt spid="7">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blinds(horizontal)">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feld 8"/>
          <p:cNvSpPr txBox="1">
            <a:spLocks noChangeArrowheads="1"/>
          </p:cNvSpPr>
          <p:nvPr/>
        </p:nvSpPr>
        <p:spPr bwMode="auto">
          <a:xfrm>
            <a:off x="431800" y="1268413"/>
            <a:ext cx="806450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b="1">
              <a:solidFill>
                <a:srgbClr val="000000"/>
              </a:solidFill>
            </a:endParaRPr>
          </a:p>
        </p:txBody>
      </p:sp>
      <p:pic>
        <p:nvPicPr>
          <p:cNvPr id="44037" name="Picture 11" descr="http://www.rieck-logistik.de/uploads/pics/karriere_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56000" y="292100"/>
            <a:ext cx="192881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pic>
        <p:nvPicPr>
          <p:cNvPr id="66566" name="Picture 2" descr="http://www.archiv2.max-wittmann-schule.de/bilder/symbol_schueler.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9838" y="5332413"/>
            <a:ext cx="15700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4" descr="http://www.babyprofi.de/cosmoshop/default/pix/a/n/1253094279-236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5408613"/>
            <a:ext cx="80803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feld 13"/>
          <p:cNvSpPr txBox="1">
            <a:spLocks noChangeArrowheads="1"/>
          </p:cNvSpPr>
          <p:nvPr/>
        </p:nvSpPr>
        <p:spPr bwMode="auto">
          <a:xfrm>
            <a:off x="6732588" y="5445125"/>
            <a:ext cx="23749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buFont typeface="Arial" charset="0"/>
              <a:buChar char="•"/>
            </a:pPr>
            <a:r>
              <a:rPr lang="de-DE" sz="1000" b="1">
                <a:solidFill>
                  <a:srgbClr val="000000"/>
                </a:solidFill>
              </a:rPr>
              <a:t>wenig fokussiert;</a:t>
            </a:r>
          </a:p>
          <a:p>
            <a:pPr eaLnBrk="1" fontAlgn="base" hangingPunct="1">
              <a:lnSpc>
                <a:spcPct val="90000"/>
              </a:lnSpc>
              <a:spcBef>
                <a:spcPct val="50000"/>
              </a:spcBef>
              <a:spcAft>
                <a:spcPct val="0"/>
              </a:spcAft>
              <a:buFont typeface="Arial" charset="0"/>
              <a:buChar char="•"/>
            </a:pPr>
            <a:r>
              <a:rPr lang="de-DE" sz="1000" b="1">
                <a:solidFill>
                  <a:srgbClr val="000000"/>
                </a:solidFill>
              </a:rPr>
              <a:t>etwas verspielt;</a:t>
            </a:r>
          </a:p>
          <a:p>
            <a:pPr eaLnBrk="1" fontAlgn="base" hangingPunct="1">
              <a:lnSpc>
                <a:spcPct val="90000"/>
              </a:lnSpc>
              <a:spcBef>
                <a:spcPct val="50000"/>
              </a:spcBef>
              <a:spcAft>
                <a:spcPct val="0"/>
              </a:spcAft>
              <a:buFont typeface="Arial" charset="0"/>
              <a:buChar char="•"/>
            </a:pPr>
            <a:r>
              <a:rPr lang="de-DE" sz="1000" b="1">
                <a:solidFill>
                  <a:srgbClr val="000000"/>
                </a:solidFill>
              </a:rPr>
              <a:t>wechselnde Unterrichtsbeteiligung;</a:t>
            </a:r>
          </a:p>
          <a:p>
            <a:pPr eaLnBrk="1" fontAlgn="base" hangingPunct="1">
              <a:lnSpc>
                <a:spcPct val="90000"/>
              </a:lnSpc>
              <a:spcBef>
                <a:spcPct val="50000"/>
              </a:spcBef>
              <a:spcAft>
                <a:spcPct val="0"/>
              </a:spcAft>
              <a:buFont typeface="Arial" charset="0"/>
              <a:buChar char="•"/>
            </a:pPr>
            <a:r>
              <a:rPr lang="de-DE" sz="1000" b="1">
                <a:solidFill>
                  <a:srgbClr val="000000"/>
                </a:solidFill>
              </a:rPr>
              <a:t>mag Sport; Naturwiss. minus</a:t>
            </a:r>
          </a:p>
          <a:p>
            <a:pPr eaLnBrk="1" fontAlgn="base" hangingPunct="1">
              <a:lnSpc>
                <a:spcPct val="90000"/>
              </a:lnSpc>
              <a:spcBef>
                <a:spcPct val="50000"/>
              </a:spcBef>
              <a:spcAft>
                <a:spcPct val="0"/>
              </a:spcAft>
              <a:buFont typeface="Arial" charset="0"/>
              <a:buChar char="•"/>
            </a:pPr>
            <a:r>
              <a:rPr lang="de-DE" sz="1000" b="1">
                <a:solidFill>
                  <a:srgbClr val="000000"/>
                </a:solidFill>
              </a:rPr>
              <a:t>mittelmäßige bis schlechtere Noten</a:t>
            </a:r>
          </a:p>
          <a:p>
            <a:pPr eaLnBrk="1" fontAlgn="base" hangingPunct="1">
              <a:lnSpc>
                <a:spcPct val="90000"/>
              </a:lnSpc>
              <a:spcBef>
                <a:spcPct val="50000"/>
              </a:spcBef>
              <a:spcAft>
                <a:spcPct val="0"/>
              </a:spcAft>
            </a:pPr>
            <a:endParaRPr lang="de-DE" sz="1000" b="1">
              <a:solidFill>
                <a:srgbClr val="000000"/>
              </a:solidFill>
            </a:endParaRPr>
          </a:p>
          <a:p>
            <a:pPr eaLnBrk="1" fontAlgn="base" hangingPunct="1">
              <a:lnSpc>
                <a:spcPct val="90000"/>
              </a:lnSpc>
              <a:spcBef>
                <a:spcPct val="50000"/>
              </a:spcBef>
              <a:spcAft>
                <a:spcPct val="0"/>
              </a:spcAft>
            </a:pPr>
            <a:endParaRPr lang="de-DE" b="1">
              <a:solidFill>
                <a:srgbClr val="000000"/>
              </a:solidFill>
            </a:endParaRPr>
          </a:p>
          <a:p>
            <a:pPr eaLnBrk="1" fontAlgn="base" hangingPunct="1">
              <a:lnSpc>
                <a:spcPct val="90000"/>
              </a:lnSpc>
              <a:spcBef>
                <a:spcPct val="50000"/>
              </a:spcBef>
              <a:spcAft>
                <a:spcPct val="0"/>
              </a:spcAft>
            </a:pPr>
            <a:endParaRPr lang="de-DE" b="1">
              <a:solidFill>
                <a:srgbClr val="000000"/>
              </a:solidFill>
            </a:endParaRPr>
          </a:p>
        </p:txBody>
      </p:sp>
      <p:sp>
        <p:nvSpPr>
          <p:cNvPr id="44043" name="Textfeld 17"/>
          <p:cNvSpPr txBox="1">
            <a:spLocks noChangeArrowheads="1"/>
          </p:cNvSpPr>
          <p:nvPr/>
        </p:nvSpPr>
        <p:spPr bwMode="auto">
          <a:xfrm>
            <a:off x="468313" y="5480050"/>
            <a:ext cx="2592387"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buFont typeface="Arial" charset="0"/>
              <a:buChar char="•"/>
            </a:pPr>
            <a:r>
              <a:rPr lang="de-DE" sz="1000" b="1">
                <a:solidFill>
                  <a:srgbClr val="000000"/>
                </a:solidFill>
              </a:rPr>
              <a:t>organisiert;</a:t>
            </a:r>
          </a:p>
          <a:p>
            <a:pPr eaLnBrk="1" fontAlgn="base" hangingPunct="1">
              <a:lnSpc>
                <a:spcPct val="90000"/>
              </a:lnSpc>
              <a:spcBef>
                <a:spcPct val="50000"/>
              </a:spcBef>
              <a:spcAft>
                <a:spcPct val="0"/>
              </a:spcAft>
              <a:buFont typeface="Arial" charset="0"/>
              <a:buChar char="•"/>
            </a:pPr>
            <a:r>
              <a:rPr lang="de-DE" sz="1000" b="1">
                <a:solidFill>
                  <a:srgbClr val="000000"/>
                </a:solidFill>
              </a:rPr>
              <a:t>geht ganz gerne zur Schule:</a:t>
            </a:r>
          </a:p>
          <a:p>
            <a:pPr eaLnBrk="1" fontAlgn="base" hangingPunct="1">
              <a:lnSpc>
                <a:spcPct val="90000"/>
              </a:lnSpc>
              <a:spcBef>
                <a:spcPct val="50000"/>
              </a:spcBef>
              <a:spcAft>
                <a:spcPct val="0"/>
              </a:spcAft>
              <a:buFont typeface="Arial" charset="0"/>
              <a:buChar char="•"/>
            </a:pPr>
            <a:r>
              <a:rPr lang="de-DE" sz="1000" b="1">
                <a:solidFill>
                  <a:srgbClr val="000000"/>
                </a:solidFill>
              </a:rPr>
              <a:t>rege Unterrichtsbeteiligung;</a:t>
            </a:r>
          </a:p>
          <a:p>
            <a:pPr eaLnBrk="1" fontAlgn="base" hangingPunct="1">
              <a:lnSpc>
                <a:spcPct val="90000"/>
              </a:lnSpc>
              <a:spcBef>
                <a:spcPct val="50000"/>
              </a:spcBef>
              <a:spcAft>
                <a:spcPct val="0"/>
              </a:spcAft>
              <a:buFont typeface="Arial" charset="0"/>
              <a:buChar char="•"/>
            </a:pPr>
            <a:r>
              <a:rPr lang="de-DE" sz="1000" b="1">
                <a:solidFill>
                  <a:srgbClr val="000000"/>
                </a:solidFill>
              </a:rPr>
              <a:t>mag Sprachen, Mathe, Physik;</a:t>
            </a:r>
          </a:p>
          <a:p>
            <a:pPr eaLnBrk="1" fontAlgn="base" hangingPunct="1">
              <a:lnSpc>
                <a:spcPct val="90000"/>
              </a:lnSpc>
              <a:spcBef>
                <a:spcPct val="50000"/>
              </a:spcBef>
              <a:spcAft>
                <a:spcPct val="0"/>
              </a:spcAft>
              <a:buFont typeface="Arial" charset="0"/>
              <a:buChar char="•"/>
            </a:pPr>
            <a:r>
              <a:rPr lang="de-DE" sz="1000" b="1">
                <a:solidFill>
                  <a:srgbClr val="000000"/>
                </a:solidFill>
              </a:rPr>
              <a:t>gute bis sehr gute Noten</a:t>
            </a:r>
          </a:p>
          <a:p>
            <a:pPr eaLnBrk="1" fontAlgn="base" hangingPunct="1">
              <a:lnSpc>
                <a:spcPct val="90000"/>
              </a:lnSpc>
              <a:spcBef>
                <a:spcPct val="50000"/>
              </a:spcBef>
              <a:spcAft>
                <a:spcPct val="0"/>
              </a:spcAft>
            </a:pPr>
            <a:endParaRPr lang="de-DE" sz="1000" b="1">
              <a:solidFill>
                <a:srgbClr val="000000"/>
              </a:solidFill>
            </a:endParaRPr>
          </a:p>
          <a:p>
            <a:pPr eaLnBrk="1" fontAlgn="base" hangingPunct="1">
              <a:lnSpc>
                <a:spcPct val="90000"/>
              </a:lnSpc>
              <a:spcBef>
                <a:spcPct val="50000"/>
              </a:spcBef>
              <a:spcAft>
                <a:spcPct val="0"/>
              </a:spcAft>
            </a:pPr>
            <a:endParaRPr lang="de-DE" b="1">
              <a:solidFill>
                <a:srgbClr val="000000"/>
              </a:solidFill>
            </a:endParaRPr>
          </a:p>
          <a:p>
            <a:pPr eaLnBrk="1" fontAlgn="base" hangingPunct="1">
              <a:lnSpc>
                <a:spcPct val="90000"/>
              </a:lnSpc>
              <a:spcBef>
                <a:spcPct val="50000"/>
              </a:spcBef>
              <a:spcAft>
                <a:spcPct val="0"/>
              </a:spcAft>
            </a:pPr>
            <a:endParaRPr lang="de-DE" b="1">
              <a:solidFill>
                <a:srgbClr val="000000"/>
              </a:solidFill>
            </a:endParaRPr>
          </a:p>
        </p:txBody>
      </p:sp>
      <p:sp>
        <p:nvSpPr>
          <p:cNvPr id="66570" name="AutoShape 13" descr="data:image/jpg;base64,/9j/4AAQSkZJRgABAQAAAQABAAD/2wCEAAkGBhQSERUUExQUFBUVGBgXGRcWFxocGBoYFxcXHBcXGhobGyYiGhwjGRgYHy8gJCcpLCwsGB8xNTAqNSYrLCkBCQoKDgwOGg8PGiwkHyQsLCwsLCwvLCwsLCwsLCksLCwsLCwsLCwsLCwsLCwsLCwsLCwsLCwsLCksLCwsKSwsLP/AABEIALcBFAMBIgACEQEDEQH/xAAbAAACAgMBAAAAAAAAAAAAAAAFBgMEAAIHAf/EAEgQAAIBAgQDBQQIAwYEBAcAAAECEQADBBIhMQVBUQYTImFxMoGRoQcUQlKxwdHwFSNiM3KCktLhorLi8RY0Q8IkU2Nzg5PD/8QAGgEAAwEBAQEAAAAAAAAAAAAAAQIDAAQFBv/EACoRAAICAQMDAwQCAwAAAAAAAAABAhEDEiExBBNBIlFhFHGR8EKBMlLR/9oADAMBAAIRAxEAPwBPt3gc6vbuJdARVYuAJB2Iyy2uYzPl62jjnVQHZWymcyvrm2InQgsBrJ+1ymtMXw57luLcS0e0SzJlBLZSx0JaQYg+EdKXsThGS6yMxEwMx0UtME+mYRI868mEY5kcVDlwvE2WQ3ShAyQ06gk5SYUkaeREGdJNCeMcSi4vdk22SNJBX2ifDl3GVhz1moPrOQGzddZOzKsqugAMrB1gddzoZFWuCq3fKzhmYSICeLKPZ00LA6CSNj8HjBRaTe1i15D/AGfIZC8BWJIIA0EGCAeYkH0OlFa9RBuux105+frW2WvsOlx9rEo3Zxy3ZHWwr3LWOQFJJgCSSeQFXbBR6BUiiqtjHq1tnGbIDvsDE5iQR8DNW7ZBEjUfv9KlHLGTaRRwceUSqa8FbKK3C0bBRotTYc+IVqFolwrAhpJOo2FJKVIeMbYYsNKidasrdiqZOXStkuTXE9zqRatSSZqwymKxbcRW9TbHSKrNuKoYrSr99dapX1p0I0VbZqHi3ExYsvcOuUaDqx0Ue81u29U+IcMS8V7yWVTmCci3It1AHKkyatLUeRTjfGOO3MReZrjZo0HQbTA5DQAeQqXsXhVvYy1auyyMWkTuQpIBPQkAUU7Ydk3s4gtaQtbuklcomDuywOm48vQ0Z7Adkblu8MReXJlByKfaJYRmI5AAmvJx4nr0tfcZhPhv0b2lvO9xi6Bv5af07jMecbQI0Amn7CgHQjTTTlVMGiXD8OTryr1Y4441sKtwjaXQwar3kDKQ3skEETGhEESNtKlnlQjtMlxsNcWyCzsAAJA0JE6kgbTU5Ok2UZwztDh1w9/ELbKXGJBV0LZEtySUA2OhRdfu7nel65dLmTGo5bUXucSW0t+1ctBrrPBbMJQIGBAIndjryhR7g2Du+NVIjLrI9fOvKaasHydJ4DxSyzWWMFrZDG0SJlVIEdROtS9oOMd4xOg60g4bHm1c72MxXXL6zp+NHMJxFMRLKygxOQnxekVyNOMK8EHFpAPtDjMpJ5xA9+9D+GWgHLDYkaGtuMOWuNGsGB61LwiwQsnWTNdD9OKi3EQ2p0rKjW1cb2QI8yB+PKsrz9MfdCEdvj8obNpAYMjKpzmTLDQ8xMdNPdWv4G9cYEi6WI8R7v8Ap0IHWAQNeo8qF8KxK51WSFMmYAdZmQH5gwN9NffRfDcbKCQTccNMu3sjUENbIIkRusjUV6EoSxv0L8la08FjhvBVQyty3eaJyGVK9GMxtMxy6dD3CsUb5Ft84VTKuhIgSYVmnNlJBJJ2gDSaXr+OttcsXPG9wAZ1hQGZWJ8OUD5g7CmHC8cZr0ZWs2g6ztyP3YEgkwwA5yKTGlrUsu/3/H6yU7GTD3Sy5nXIZIiZECBIPMHf31vodiD6GqHD8Mc5zXJYwcvsuqZiQIBMhjodBtG1GFQBs2UT6fCR5V9H0mTO/S6qO3lv8/jwc0kisEoR2sxb2sMzoubUBtJhTMn5Aa8iaZVwJK5qAdsMb3OFc5A2f+XB2HeBgSfQfOu7JK4ug44+pCThO2uKCrZUKRcUuPZ55iZ/l+R91M/YftCMTmTIVMG5P2dCitHvKnQ/aO1L+BsDJYum34lQKsk5CFDKAw95O/SmD6P8qhrSpEFiGmQRKkrO8iR+xXn4XUz0MyTgxvFuvRZqwtutwK72zh0kHdUT4aQFqgxqxhD571Oe6Hjsy/cetrETrUN9dRWBhUKKhZH0HlWweqFu9UouVNoeyW7M1CbZNTC5UiKDQs1WCrmH8qjNmjVyzXi4UEajWtqNpA3cTy2/OthbjlVnE8Tw9mc91ZHIeI/KaBYvtlb1yW2bzbwj4ampvLBeSkenyT4QYtCi3epat5ndUHMsQB8TXOL/AGmvtMEWx/SPz3+dDMRcZ9XYsd5Jn8fWoy6hPg68fQS5kx/x/bXDJMMbh/oGm/3jA+dJfaj6SrotlLSC27iAZLMoOhbYAHpQnE3jELBeNBS7hbDXcQc86STI/cdKi8snsDPhjjqMVbfkWnwBDZjzPxq1aWCOtH+IdnWy/wAsBvFOp8QHQH1J6bCouG8CJP8AM0ykadTv8K5papcnO8GW6aF7FkyWE+IAKANSNj++lD8IWLrGmXXQawD5b9PfTb2htLb7t7RzOD7P2VykmBI11Hz8qm4ZZCKmIe2k/aWAMxnU+smfKKZZFGNLfwLL0JoCPbS3JuasWzRHhWTz18RA0jqN6Jdn8DbuGVuwwMhSPCy855j3bVT4v4rjltczEzvMk6172Yw7d9nGgWZPLxSAPj+Fc+ZPsuV0yD4su8R40BcYT3ZUlSrESCN/UdDWUO7T8ZDXzARsoClssyQTrM69PdWUcXSqUE3HwOsSasGPwS6LedwVXkx9mNdmEgHyPWqt1jn8LFpjYEakCRr56ecU3YPgt6yt20jW2XEDIVbfwamdSFcAzv8AEUIxfZK6is9tgyhgjAkK+bKGy5ZIbQgggkHlXXj6mEnVr4LKSZL2fwttge8JEToTlYsNgrEEAyY8Q5gaTVrCY/xQWcDNK5sp8pYcjHMGJNAcDjCgIhSH3JA5Ax7vxgU3ras3yi2Va1A8QL95mZVGVjpKqcxJImANjU8kG20yU1THvgOGJsWi5zOBmnSRP2dNIg7UYt4Ynalrh9s2wjuwS2xyB7bgjkTBBJOZlmTttG9Oq3EtqWuHKo1n9716vQ5323GSS01+KOTRbIxhiBB0pF+kHGobXcg53LAkLrlAnfz5RV3tL22a5KWZRPvfaP8ApFJ/dTrr1J61V5r4O6HT1vI3S9Ni3biMqgMx/AfrVnCrkylSQRrI6kn/AEioUX5cqv5flA/ygA/MGuZ8nUkkhm4R2mDQt3Q8n5H+909dvSjd24AJYgDfU1zlGMmB++oovwrE5tCZjwieQMkxVH1EoR9zllgjJ+wx4fitt/ZzRrDFSFMR+9aIWVg0F4LYCDy1+YpjC7GqdNnlltSI5cShVGzL7+lRRrU2aq97EomrMF9T+zXRslbJJNukXLa1YQ0Cvdp0GiKznrsvz1+VD7vaS+3skW/7o1+LTXFPPBfJ3Y+kyy8V9xwa4FEkgDqdBQ/EdrMOmgZrh/oWfnoPxpMuuzauxY9SSfxquzwcq6k8vLqelc8uob4R2w6FL/JjNie3Fw6W7ap5v4j8BA/Gg2O4veu6PcYjpsP8ogVWy14K5pTlLlnZDBjhwjQ2h0869IrGYdRUN7GKu5HnS02WbS5N2FUMbjSoIQBmG5JARemZj+Ak+lVsd2hQQFb1gSf8Pn6/Cqt3Hm4FW3hcwXbvJIkzJyyFJM6kydTVoY3/ACOXL1CiqiWuFOFBZsrSfE6uG1/q0BXaNo03q1icXbU5iRqIJnkDI/E0MfAYh1zOyWtQIUACDJLaRz/GtRwO2dXus/ksx+X40zULts5/qXVM3x3aZVMIwETJy5tugMD3mq1njLmdTJ1zvpm1A0AAA0jQCKJYbhSL/Z2Pe37/ADqe5wIv4nCqI90c6Epqqgjnnmk3YDe+5IJJKSGcawzAnNtqCZJ6DlUeIu+FV8WxJXxaSdtdRH5edW3wy95lVxljXLMlp1A66aaxVLE+2wA1BYjNsIMECeempNefqfjY427KN62GIAgnp0PT4UP75kJyGTrMEwRG2saVcfEEmQd9o0Pu8o6DY1CcBBIbSDqT1B1jX9xVYut5GW3IHK+QHrWUauYZZ0Ue+srp+oiN3QjcuF0cjMZliUGoIIhmCmRoxGbXevbONK2ySxdVnM2W3dUGQUzBvZB2nw6jSdqG3Awtsy5u8QiealNyZDaiSNIO241FaDiagh1R1DoVvrmORifyI1jlyNckcW3F/v8AwyWxN2nwtu2FUKpckkuvhDAwVOUeHb7srrvU/DMSlpDa7xHUslzvBINtrZJiGXUMDsfWNGUiSxd7YZVlQInUFTLKIUzrMaHnR/hGOKXCyottWUq2nhaQNCWnZhpzHKuhvRCmM3tTHHDYOzZIuGbisk9xeWSjNqGkEqBB0iSRz51HjsddxIzs0INjPh9FHP1oNxC411TbyvOz5dBA3GY9dNa0w/DiBlByL9y3J1iJnr51eGiMbW1l4aMf+Kv5NbropMn47n3cq8Du/wDZofVtBRbCcDO4QKer6t61dfAokG6xaTAEGCdNABvvTvL7IVzAFnhbFlLXGzAyBb5GetELXCWQ5VII5hwQRE6z57e+mzhWBUoGCwDrEQdR+NXcZwyJJXpuPj+NTcp82GE09mc/vZl9oFfXX59Kt8CxIVmDHQmV2jaInlzOtH8Rw8RpK/MfClHtAO6KhVDO5hQjZW9Y6DrWjk7i0tFHBcpjngeLW8sMZg/Z15bCNKtN2mOUBbesbsdNNtBrtSvwTCOlpRcILbwNh5efrVx8SFOWfEfs+u0/dHrFLGbxt6GdS6aMknNBC/xO651cgdF0/D9aqRz5nnzr1rcRJ1+Q9P1qG5i1G5HxpHKUnvudMYQx8bEwFYxoRf7RWhpMnoupqu+Pv3dLdpgDzbT8dflRUJAlmhHyEcdj8ohSASSskFjmG4VB7UczIA6natLOPVFgnxHckGT/AHgdQfLbpVFeH3yAHvrbG2VdwOk7/KtrXBLM695d/D9PlRehLdnH9TK7RJe7RWxsS3kN/hvUJ4vff+ysn1bQfP8ASimHwBAhLSIOp/TQVYHDXPtOY6KI/ChcfCEl1M35F65w/EOZuXVtg8hWtrgtke073D5T/sKZbfCEB2J0mTr16TNR/wAQtAHKJyiTAAgSBOpncgbU6c5cEJZPdg7D4MD+zsAebVZ+pXTuwQdFEUYwIF1UcSAwOk9CR5dKBnGXTde2SQFF0yvh9i3mB0jSa0ccpN/BJzSNr3CoBksxOmsx86M4XhSgDQVR7PAvZckye8/9in8TTWtoQI203o9vTJpgcm0L+LU27bvvk1jYQJnbU6edAX4k121cMABTbUgKCTnkzJk6RTPxtgLF0bTKydgWBGp8pBpXw9tVsXlN2Zez7EyIDact/hVcag4uxJXYL/h73Inw21BEjfNJg9Tr191BGw7FvEc0FtVGhUH2oMaE8/0p2W/GFIUd4PEqr1LGCJHuMD8qULVguJeFGvxA8z0G1cEoKM2ooNA5UAJ8jPnrspJ5eVbNJILbHUemvwGlasZdkAaQdCw1MxHP869vRnKjZYAPWJ/Okkne4jROijy+Ne1ElvSsqdi0VcHYIcXAwQazqZOh1jSfMT+NNeC7hc38u2xdi4YJcKi5lGikMrKftZZjrOlJ/DOP3LQCzntTma0wldxPpIG4ohw/jZDXQCVsXXL90CTDZvBBP2vMdJO1WzYskvJaUWGjwVL7A+O3cBiQQA5yz18LwABHtVewPZ1sxJUBetzxGeem2tVcNxEvhyL05nIVDKsQV2kCCvISNNdq6Dw/BRZAJzHmTz3/AO1HBCaVS8ATF/DcPtlgpfOeg20npoNqu8SsGyAEC6uF22mNfOpODYMB0C/1CAOj3Pz5UZ7S8OdFVmWP5icp+0J9DFdigkw6mwBxDBFks7+JkzBdAcygmR6xU2PwwFmzyyvbO08l0+dFuLcHb6vh3kb231MABVWSSdOoqjxbi+CFi1b76bi5C3dhn1UDQQIiRyNFbINNhXsMfrNmzcCkKwDGeQE6E7cq6BjcIlxSHEjT19x3rkvB+2lzDYa3h8LhjltjKHvNEjMTJiIOvnRBvpNxeRh9Wts2gDBvCCSYLGfug6Abj3UkmnsViqC3azA2cLaNzOZOioYJZhyB5Abk8q5xhLAVzduw7NuWMADkAOg6CK3xr4i+5e/eUMd8up9ABoNhyrS3wJDuty6erGB8KlHTFcllOMd6N8T2gtqCFIJ5QJ+Q3qouJuXP7Ow+msuxAnmxAiSepn4ACjWG4Sw9lbaeiyfjVm3wrNALM3v0+AoqVcI08zlyLxwt4+3dVB0XU+7p8K2s8EtncXbp8zA/fupoHDAhgKNp9Trp5VTwHETdKQgVWcoZJnRZnkP+1MtcuCMsr8lXD8MK6Jbt2/dJq5/CyfadjPuGm9ZxhWV7IViquYI6+Jf1NXOz+H8DTOly4NfICt2/TqYmvegcHsIJHij7oLfPb50ZwuE1I0gbaUEGBhb58Il+Z0jvLnw3puwtrU+gpnBKqF1NlB8IM49KV7ry19WYsUDxMmIuIo35w0e+nq4niHpSkyt3mJIFsQH8QAme9t+185HkKfFFW7BJ8BPgtubFs9bZ/wDdS9YwDTidAoYPBJH/AM8EHfaOfmKbuDCbNszJKHXqfFS7hsCVbEkKfEHgtoCe/mBMDYTVMbpy+4r3oN8Cw+WzaEgwG1G3tOfzoCMMv1m6YYsVxE6jL/ZwQANdRzpu4NgX7q3CkiG2Ej2n2Iqha7OXTcdsrAN3kAwsd4sfaYbelLGVNsOltFLgNoCw0KF8e0n7i7z7vhThb4NciYAEcz+lDML2dNiw0trmzRqdIUbwB7tad7fsj0H4VO7m2vgdR23ELtBwl1sXGKqynQiZkEHUD0JpFawFUghlJdDrsRMAsT+9K7FxnhpujLICSGiDMjoQw69DSZ/CsrtGUEPAUL4CYBUCB4V8jrJnUVLu6dimgX+F4IMhVjlC54IIgsPZMyAANdeoPWgPaTCtZJzbaQcoCnmzgAnmCY03GlHsRYsG6qXGywR3iwXVhmlQmaAFEgkaZtoFRcTt2HdBdW2y+JQbfhZtgHOkgT8joKRy3tBcdqEku2TOxDl20afFsNSB6wCehqFLQIq7xm0O9ZLa5VDMqr0AMT6nc+tZfsBFiNdz+QrmlJNnHLZ0RW8ASNAayqNnid5Ro5E6xHX12rKr2V/sPoXuCrFwGe82ygAiJ0EKPTT9zV/AWrjXFVVa4R7JEEwoO0kaARqfZigi6UewPHCrp3P8p1AAZS0zsSpnQkRry5V15EyskFeBYQuz3DJUmAzhymdtRLKfCTEgtIn3Gus9m+0uCNllu5hdQkZCGJOX7kDxba8/KuJ4e7cS5BUiZC5jlYg66RAM70ycIwJdA9k5b67LEZkBEkNsCI91c05uG6J3Q2YbtMLbh7Nm5cKkkNchE1JOvMjU9PyrzivbLF4ggNctWgNltJnYe8zr51Ss2rbXhbbO1xpnMDAIEmeUx0ojxDBG0koF3UajTUwdv3pXRcmPqS4AzYJrplxdunrec/hNWrXDio9pLY/pAHzNXcVh2NgMC2YssldCfGAflNRJgCMCgue0pElzrIunUn0FDQ3yzaizgeCo/i9vzJJ5kflVTiXCQrrA9po6a6/pTVwi14f8TD/jbSrPangItPhiJIa5rMaHK3+9LKCSDFtsUOHYlGuNaRTNshWJAEEhiI3n2fnU2MuXFulFIAFsuDHikTpr6VLgMEFxV06ktcQbiNLbnQct6m4ppf0jWyx2ltAdP9qrGKsVsg4/gjlTLPt8uhDbgcpiiHBcHlBER/MuR6TpWvaCyWRAu+eYBjSDPu2+VFuCcLdiYWAbjmTMQdqP8aNTsivWdfcfzpd4RaUFIB/tjv8A3d9BtT5iOAuDIZToeu/LrVDh/Y8IQWaQGz6Dn6z+VBTjG7G0Ni9xwlXw8Rq0bTzXbp/2q1wQkh5J0uONekD5U03OzdpiCcxyjQZvnIgg+h5VcwvDUtiFEazrJMkQTJk/Ol7sdNB7bObWsGT34UAlnkQc0gO5OgnkadsBwZyTIy6Df3UaWyAIG3Tl8Nqmw6wfd+Yod3U0N20gRiOAQQcw26c9fPzodb7HrLFmnPOaFABkgn2i+kgGmy/yqGKSU5JtIZQQOw/BbaoFCjQFdehmdoA35AVJa4TaXZFH+FZ+MT86vBahv4pE9t0T+86j8TS3JhpI3Fobb+uv41mQCvcNcW4oZGV1bZlMgwY0I86Xr/bzDAkL3rsJJASNpmcxHQ/ChobDaQT4z/Yv7v8AmFFrY0HoPwpascZXFYS5cVGTK+SGIJPsmdOWtMy+yPT8qtjWltMRu+AbxLDhs65WIaMxGg5DeZmBypA45Ze00IRlzAjKSTmygMwkakgHQToDTd2zxty1Yc23yuGUyDBC6j4VyPiL3bwFzvbhAbSbhjUAQVM8yaRY7dh1UW8UUytbxFwW8pDFB4n1UZuR1jMYkDMeVAcRxpEDZFLTJzN4vCPCoAGxg9Y1kRRC9wC59Xs3RcksMqo0B3bvDPdDdvs6mIM60E4iqpnyZpbWWOonSCo0kbbn5Uj9LaZKU2Zw/Hi4ztdJDTJJk9dTXvGcSmhRgQR7XIAb786D3FKwQ2cHKMwDBQDpBG/XTfTSrdrs1evBySAtu211tiPCuigTq8ZRG4mfKp9mOvVZLRbtg2+VnxHWB58q9qoBc5KTHUSayurRRXSVxbLQNB+/zqe/ayMADmJAIMEe7zqraYq0yQRz6VbsX8twNOmmrCRM77++aeV38Bdhvh1zvsou6i3Hg0JNsjMYJiFG+41PM0zW7kInczcdW8LNqF8Khl1mdAAIj7Q6UD4PKkult81xsiuhhXDsoyZVmN9d943iXnhHYzHYlb7eLDm3l7tDIRmgyFJOg9mG8Qk8tq8vNrlLTBbEWn4JOELmvJccoSBl8OrZjIMxvt5nrRvjtubTQJMAjSec7VHwv6Oboa1cZ7alwO+TKJVihByESpIYyNtRuaebHA7dq0luA4SYLgE6knpyJMdKt0spwjU+F+0OoMRcVgmexlRSSW0yg8rhO4HQVfudnrt2wUy5SxO/LxlhKnXppFOQUARpAqQDyrpeX2KLGvIJ4FwDu9XMkMWgbe0xgkjXfoKK8ZwYuKgPJ1IPmA35T8amsCtOJ3YFvzuID6GhNt47f7uNFJMA2eySK5diWJYMeWoEDry86tngNkmSsnbUsRy5Exy6VduY62GCl1DE5QPMmIqjxTtHZsMVctmABIA2BEiT6UPWw+lF7uxp+/3/ALVvZXUUG7RdpBhbKXe7e4LkRl5SoYTqN5qbsxxo4pGc2+7K3CkGJ0VTJgnrWUHyG1wGL67VGENS4q2SCAYJDAHoSDBrmvCXxbYi2bty4wXEIrAIAsZ2B1IJjw9afQpSYrlR0J7qr7TKPU1lm6r+ywMGDHxpT+kLhL3BZuIzCMyMBcCAjVhMsBvUv0b8N7hcQned4Rf1OfNHhAjy22OtZQjQdTss4nt7g0n+arZdwpkj1CZjTHhnBIYbMoI98GuTcZs2LN3HKbpATIxVLRlM95QJJIBksBptM11XhTA27RGxtIRPmiUzilTQE35LbjUVzPiPGsYL1+2b7AWluMMsKfAbcEwOj1019xSDxjEkYvFAJZBFu8cxUFjCWD4sxIgggER9kUY8sEuBk7KsbmDtZ2LllYFiSSfG4kk+Vc/udn2zYoBXbIrwInVbyiF0OsT7q6D2RYnC2CY2bYQP7R9gKBY+4T9bzXHIVbkanw5byRuRqBpWTpsV8IM9ikK4OwCCCM+h3/tX8qVsVwKMXfk21U/WI8SzHdkqSASYBZpkaDXamzsg04SyZn29/wD7jedAMVwxjjr7Lacz9YEwYObDqBrA3Om9FcsL4R72as5cDeGZW/mjVDI9m15CndNh6Ckrs/hXt4G8rqUPejQ7+zaHWnZNhW/k/wCgrgBcfwNtMHflWZVQmAzAkTMBpJpFxFi39XuMuHRQL1pSDmbMO7YhpJBGUaQNDzmuj8dsZ8Petyym4pUFUdiCRvCCaU37O/ynts10lrq3ZNsL7CFcv8xxvMzWhSRpJvgC8S4Mt/hViGs2D/6lxiBlQPcOUEnUl8sKSBzNc74xbNkIi5e9VR3mqO+xBTwZgFCEGM25J3roXFeAPdOEs3jZbB2SmZReVbsu8OxyHZRBgHbnNLHHuG2v4l3WHvWrKM0AWVLBAAYViBJY+KdSBMbDSE36m17k2thOfFu0BQAROoidZ5z5kT56UMSznKiWgkmIEBQNSJOpid45dYpuxPZ+7aayp9u82ZWGYMrbFSVg+EEEkSBO9XONfR/et2gypeuuczXCLeW2ttYgCNWYkzoAIXbnTRlRlsJGZlAAKxGkgTqSdfD1/LbavKb8X9GeJJB8KkqpK3GAZSVBIiNBPWvKe0E54orqnYr6JvrmFW/cuqiurhQgObPmKjvMwiARsNfOuY4VZb9dqcOzvHrtoWm7zOLTlgj6kMzAnLp5E+orZpUGToP4LE3+GXzkw9sdyEs3e9ugm9LkI4UE92JAbwg5TqTqZ612Q7ZWcZmUELeX2rczp95WgZgZ8j1FJ3CeL4XE3jcv2lfOVYggQGDghjOxBUbbgnrQjgfCcRhLZvoSxXEW1WzYusFcOzIczaFhKZQB96dpB48eaMna5ApWdJ4n2pFnHWcIbbk3ipDiMoDZ99ZGqERRHtNjLlnDPdtKHdBOVtBGk/Kh/FMMWxuHc21IhCGKAssG6XAJ2iUOm2vWj+LWbbCYlWEzGpGmvKuxJUOJ+G4zicRww37WVL4YmFBIKjYcjMMNulZZw+Iv8LfvHdbwLNm9kwIIHinkSKJ8BtH6my3CQWEeJgdTatzqDp482nWak4Phu7wrqwgNoIk6m1bU+viDa1jUQ9gMO6Ydld857xiCWDQrLbYCR0miXaS5C2QNzet/CdT7gaq9nSli3ld7Y9nmB7Nm0m09UPyqPtNxe0bSFLqlluAgAzsDuNzrFTztLGwoC8U7O2Ex4umJF+xcACEnMzqBr0zN7q1+kTgFq69p3RmJt3V8OWCEtO0EkGPKOZFGMXet3nD520NsnLJ1t3EeSFVt8u08zVTtFxvDXAM4dlth9QjiMylGnVeRI35+VHWkrsGxPxmwrcLXwKwFuyQrEj7KAagg6A9ak7IMP50BVAvCMs87No6yTrrHIaUu3vpCsi2LHcubYVVhssFVAAkEmBp51Uw30kZARZww1IJk9AFGiqo2CiZqffj4/dxdas6i+49fypJuYe59YJK3SFxlkgmYC95fkifsjwzy9nypd4h9KGMIIFq0g15EmDzBJoDhOL4stnBEg+Fmkka7+LnHuH4L9Qk7SA5o6d29w7XMKFti21wMSFd1X7DidWHMgVnY7COt3Gs2QrcxJdCjZpU5tSQTB6jlXOL/ABvHOPFfbpoY3167T0r3BcWuSvf37j9QbrAEegbWAZ9TS/UJKjdxew2ce7Iveu4txdyLiFQKDaYEZLltzOYKDIQjfnTlw/EW7aW1a7blbaqZdd1VQefUGk7h1/hpYHNmbcgqzGeY5zzHupgscXwaABLRPpaA/wCaKvGdoopWFrnGLMj+YpjpJ/AUBvYS09x7nd5muBlbw3mkMqKwjwgSEX4edXT2stj2LT+/Iv4E17/4o/8Apj/9hP4JTpmN+H3DatKiWbpyggeAKNSTsznr8qiFi8ST3bid/FZWZ3mLZO+tYe0Fw+zaHwc/6a0bi+JOyKP/AMbfm9HYJbw1q+ihVt21An2rjMdSSdRHMmoH4LdO/c/4u8f/AJ2NRfW8WevuW2P+aa0a5iubsPU2x/yqDW2AT3eHXbaQLiKpZfClpAJLDXbfT5VS4bjfrGIeyr4xlQGbwBWyWBAKK0QSJj3HpVTiV+6qnNdYneBcY+yyzImOdVeDcIJUvmtjOZgidPSOf5CsjUNdzs9a+21w/wB+4Y+dQHhWCXfuffcH+qgfELNqyoa7dtWwTGY2YEwTEjyBqj/F8IB/5ox/QjR6TqKJqGtXwS7NY9xDfhNL/DeGWrOLu4k4m4Q7lhaSwwthYjK0Wzm5eIZfZ8zVrCYNL1tbivedHAKmVAIPPUUrYvtVgUum231g3A2TKQAcxaANDzI3oNW+AUHb30kYU3j3RW6lpGLMFcXA06okrBlRMTy5ClvGfSa+Jw91rbfV3RWLLP2DADC4XRhdBMQAZ2gyTS1c7vGcQW1hLj2S7uGzLlZSi5mIdWJZtOcCYp+7RcIw9vB3ibFt4SDDQ5E7g5faB8W24pGpeQeaOfdnu0HERbZrdrvluOXLsTJMKpkg6+yK8rSz9IlrDolvD4SwLeWR3pzuSSZLNAk/vaK9qlP2BpQp4fC2mIcSIgFMrH8NgRHPrV/C4QJm8S2u8I7sMTqNxOh0IM6zBI8414di0tWhmyFWfVYLORtP9IA850qO4rXXLWmC2TLQ85Fy6Rmgxvp/eiuR6pN+xLdhazxoW2JuK+cPlGRhHkco2gQRuDR7gnae+t5Ga4EEwpZZCknxFiy6HygGV08wFs21XLchUIBd2Uzm2W2YUsunLeADvtSu4G8ts3CkqHK5pbK7KoII1EyvMjrUoYFJ2tvkEY3ujr69vcLmAbHsxGhyrdiddYFsRRzhHaDD3rX/AJq7cIJB8JGu4Bm2PsxXF/o2LX8WUKWvDba4MyEjSBlALRrm+VdD7Hm6cD9YcW1Z7b3It2hGwKkgKZgKY11zeVehJaXR0sb/AOJ4Yc7r/wCNj/7xXn8RsfZwxbzIB/1UEwnF7l3h73kLZwHKnIR7LDZdOUjeveDYy/iOHs5dheIfKxEGQfDpnMbR76AoT4ris9ll+rsoJX2Ha2ZzCBmRVaJ3E6ihHbKy64FSUZmR1JYe0ZZhBaT97pOgq12SFxsMhxBLXA5bxBQdNpB5c6N8Qwy3LBU5YMfd+8D0qeVXFphSsRcN9JmJCItvDIq+yNzJj+8POgvEO1GIvFswQzEqRv0AExz/ABrfF9nXS/MDLFt9XUDTEITpPQn1251txrs4c+GfwxntHxHLuFkCYzE5vZHlXP2tVJsnpYHxF26LeZggDdIkwZgZjHwNUk4hckeLaTM7rsfZEjXT86asbw5W4VaMqGVkUkklT4BOvSeYpWu4LKE1BlLYmTlOZBqD6xHXypHCCVoElRl266R4ywjYz7tzvt56ipsIguNlzFnDLaXTQFyCoIiNY38q9wGGNxgq7tEACDJ9nXltvMaUWwPCltYlgbpDLiMKSvdnQ94yqCx0OaYnlHnT4YKVmirA/EbAtKGecqyfCAdB1B3Ok1ewPAluvdnXJuDpzA0I8z8qL9s+HIuFbvCbZAlu7Cswm3AAGZRuG50Y7H4ZLl3GwSSLqA5jHIHwgEyNNzG/lVYwtWhtIuXO0PcPdT6oGayskFjDS6JoYB3uT7qfuF4+y4QEKHfKAFt6EsNh6RH7NKHa7BWFxWPLW77E4cM2VwEjvcGfBNskN4lJmft+Ua9ncUhvIxC/yrcRDamByB9obe+nk9KVDPY6dat6SAY8gg2MVzLifbDH279+ybqDurd5wclsNNtFYT7yZ91dLw2XLAg5fCf5Z3XQ6nzBrnvapkGPxY+q2mP1bEkuTdXMBhLbZSouBQGHhJABESCDNUiOOHZ7FNfwdp3eXdDLd5HizMJEaCCK5+/F76jEC5ibn8lHb22+zcVQTH96KfexD5sFYIUqCG8KiQP5jDQkknrSTxjiBF/iQ7nCeCxfMlLeZ4xFkRclvZMyZjxBdqZVYrVoc+yN4XcHZZirFlMswYkw7DUnXYVzG+CuJxNjOf5SYojfTurAcHX7pad66b2HuFsBYaIlTomUKPG2wHX8zSnxbi10cRxaBrIC28aQTbtd5KYVGUs2SW1Os6EAAyKy5f8AYa2o07DW+9warnJHfMCY5RhzAM7yZ9+1dHtKYEZ9hpCjlSF2CxbXMMrOVLd648MKI/8Ahz7KgAak6x0p9EQPZ25ua0uTJC39I3Dzd4df8Nxyq5oGWeY0gEzr0rl+I4Te+pk9ze0xt1SIaQotaHRfZJ0HKa6x2zulOH4t0cW3S0Sro7ZlOZdQVEjflXMuMY5zgGY4i4SOIX0DTcnItknu9SDlEA9KML/fuZrg6V2NskcPwoKQRZSQzsCNNiI0pE4/2SxDcWLrhybX1jDN3gkrl3dgcwkKTB0p67HsP4fhSWQk2LZJIliSoMk5t6Re0aKeOxmafreA8IXw62pMePZtzpTRvX++4P4kHZ3gV21xcM9pVTvcU2c5SpDK2RpzHQ10fjVkXMNeQNZlrVwCYAzZDAJLQBManQVy7smAeOEjMIu437Og9vSAT+FdE412hw5sYhPrFsk4fEAKIGaLLgqpIgny8qWT4+xlycl/8IXVABuYOcqzOJtAyQJ2aN68oBxC3aJTwXD/ACrWoZB/6a/0GsqmiL5FpBbCcPtskm8veZiWthlWFGxEg58xE5TBAA3zaX+K9l3tB5EEPazrnUkNduEIxaZZjB8OntTtQ7shYwty+frSF0ZQLaN3gm4XA3t68iBy18q6D9Ia4dcMbiBBda7Z1AgsVuAyepAnXeM3WuWWJxklZtIJwnYfEXrlo3luJbZLmYvlYJGltGXNJYciTBBERU/arsiuFW4bTjuXVG7oRC3To7QCY22mRmjYU8nimH72M9vvY0+/Gu2sxE0A4pgbbpdUOX79yyi2gnQ5WG8CCIJJFTglGqGUUtkKH0UrHE462X//AJmun9mFVcLaBgKttFMxEBQDMilDsV2YaxxEszCEtmI1JF3Mo10Hhya06YZFw1vK7iF5nQR566RVckk5WhvBY4Zat20IzKbYd5YsGGU3GiWgj2I56TXvAwlq1oy5EZpZWzLGcwSwB+zGk6VFa4xZKFhcUqN2Gqj1OaBUicXslS4uKVG7CCBG8mYFCwbEnBrYVCFIIDNGQtl1Ykbc4Iq7cuXQQAoNrKxY+LOHDLkAE7EZp9BVOxxSy2qurcpAB6dK94hxZEw9xhBKidQBzHTXalk9hovcGdp8B3r+ErPdMjBkukki6rqBCkRvz5irXHMGrJaQmDbu2rhm1caVRhIBAbxELGtSXe0GHDBTdQNp4SbYbXbQmdZ+de4vjWHSA9xEzTGY2xPIxPrRAc8wuLXuBhndQAVjQkCIkgbkwNqEYrKvgDC6ES2JygDwoAI56lZ12ph7Q4OyERw0ZxAOmpJU6EcoJpVyquZdIU7rJ1EayInUc+lec4tWmc79ibC34ZWUwB7JGoEeztzEyJ6028Qx2HZrl36w5dzYfuxbAhrLKzLOf7Rkbc+dJ6BTs5JLTOwiCPh5mifCsNbYt41nb21OuwIUHfQmOWnlTY9S3iGNhW5cGIS8MS91O9yxcthT7GmXLI5GOe1F+E8TTCtfe2t64L7Jc8RChcq5I3kzvXuCu2FtYdbj5YQasyj7zMNT1imi1xLDvbARlYCBplMR6c664Rko0nsUQpdpbFm53t+6uIQ4i0bUBrWUQbLSJMzOHXcfaaqnA+CoRmSRkYIJ3nwkkxvy+E03YnjuGbwNcTwyILppyjegfD8QmEUq3eNmuCIOm2hkt0gUzTdIL+Rvw5ARRpsNy28c9Ov40v8AEuzlu/euX3sNnuW7lpoxEDLdtLaaB3Z1yKPfRtOIoABmbQRuP9Va/wAUTq3+b/eqWNaIOC4D6vh0thV8AMA5m+0TBbKJ33ihWK7M23e+5wq5sQjpcPf3tQ7KzQBb08SqdOlHDxJOrf5v+qoP47Z+/wD8Y/1VtRrR5wXAixh0tBUGQEABHYbkjxHU+sVSxHZ9HvPebDWDcuC4rt3mI8Qu2xbuCAkCUAGg5daJLxK31b/N/wBVeniCf1fH/qrajWBOHcIGFCW1VUBd2hA5Gpsjd9SYA02pkV9B/opL7T9pwmJs2rcSYnOWMBnXYBp0gH3mmL+PW+8CDPy5nYgn73QU1vlmexY4nZNy21vLbdHEOt22xUjQx4Y5jnQbEdnA9s2+6wgQubkDDuRnYQziX9ojSelGm4gkbt8f+qtP4in9fx/6q1mtGYCwbVlLYLeBQoy2wBoIAA5DymkDHYq7xDGXcOoshUINzEJh1zyphGlmzSCrKCpn3TD62Ptnm/7/AMVDMFhcLYLGzbNvNocvPWYPi11mklbYr+DnvYfgaYjF3RcZmFkMVCqozB2dZZgdJJmBMidTRvgn0d3Ld0NfdLgtzkU2s6gkyMqMwyZSNtab1xNqSQGkwCeZA2BM6xNSHG2/6/if9VFLgCSQj8a+jV7t03FvRm1M21USSfZVZAERpXtOhx6f1/E/6qyjSNSOPcOWyiqBbYhDKlritHizfZXkav8AH+JHFWDbW0S0qwOVuREkSoExPxo8I6N8f1U1jOf3H6Cne7s2oFvxhe+F04a8bigqCFMQZ0Jj+o8+dXrPF2IIWy6ZiSSSoPiYsftT7TE7c6s2lbkk+4/lWMzAwfD8fzNJpRrZYwHEzbbNGbQaH1PP8oqxxPi4vAqU0YMpBM6MIoeLhP2h+/ca2I5SD7v1FLoRrZ5w2xas2GsAFkYNOZR9oQRHTSvOH4OzZsvZEtbfNMqB7SwRA9K3XD9QPiv+qpPqs7L+vyNGjWzzgtm3hVKWySpObVQusAbD0qxxLiIezcUbspUaaaitbeEPIN8GrxsNrqR7z+ooOKbthUmCOLcJS9fW/myuoT7EyUII1nTYCr/F8LaxWTOYKHwnu8+5EiOWw1qyMOvUf5v+mt1wyz7R90fqKKfHwZtgPtRwUvhkwxBVrQUDMpXYASQROqjT1oDw/sy9u2VMEyNBsfCBPLYyafr6NcMsXcwBJEmBtrNRfUT0P+U1mtqAK2B4aypBHiEgazIjSPid6iw/ZUpiRdzIVF0PHMCWJ6dabhhvT4H9K9FgdR8x+IoQWl2grYFcd4OuJtJbGQFNi+2wn5irfZjC/VUuISsNcZxl0EMB576VZZAPP0I/EV6APuj3mm3ao1gHjPYpLt25eRrXjE5Sdc2ZWOwjUg/GjvFTm7vKAcryY6EVtB5KPcK0JNZ6mawkLy84qK445R8aptZH3h8G0/4aje1GxnzE/mAaGg1l4v6fKkviP0bXs2IZbdplbKUi4MxAdSZHI5QdKZCvrWrIaeFx4DZdwjKqINoVRoeYArZ2HX5ihzMBvFRNjUHMfChobBZS7QWV+s2X+0Y156MKLBV+sDqQv/KapNi7ZIPhJG0gEj0kVl3iyLBJ16wabSzOSDly2KrNE8vjQW7x1PvGq540n3m+Brdtm1IZ8w6/v4VzTivAjcxl4i3cKm42qg5ftTy6x8qPjjYO2YCtk4yjfZE+aLv8KeMZRdhUkUfo74eQ98EMulow+h2udadrmEEaNS5Z4ggJICqTvAgmJiY33Pxqf+Jj79CSlJ2BtBC5gzPtDTz/AN6yqDcSH36ytpZtQRuYdwIKgT0CT8d6wYU81/4j+tZWVByYtGBUG5+BJ/FfzrZO7B0Lj0UfjmFeVlFGJu9Xkx/xf7A1sqsdhbPu/UCvKygE37lwJyJHoPyIrQ3hz+TGsrKZAMzLyz/5v9q3W4PvOPXX8DWVlajHj3R96f8ACPzrUXz/AE/5R+lZWUoT17vRV+f5tFRgmsrKJj1nY7kn1JrwCsrK1mPctYU6gGvayj4MagAch8K2UA7V7WVrMWXwNxQCVgctR+RqNW+8ze7/AHNZWUFIJrduKT9r3wf0rV7gOkx/gWsrKdAKWKwStzX/ACgfgDQvEcOA1zJ8G/IVlZTRkwMpXcJBJUp7s/56VoMHc+6Dz9qPzrKync2kAhu4JvuN10cfnUj2BbMXGdCfsggsffGUes1lZTqTaMDb0HXx+UlZjzgVHcaNl85J/SaysqyAari2XbMAemX/AL1I19zGpjzA/GTXlZTUY2XjJUREx0NeVlZW0oJ//9k="/>
          <p:cNvSpPr>
            <a:spLocks noChangeAspect="1" noChangeArrowheads="1"/>
          </p:cNvSpPr>
          <p:nvPr/>
        </p:nvSpPr>
        <p:spPr bwMode="auto">
          <a:xfrm>
            <a:off x="69850" y="-614363"/>
            <a:ext cx="2124075" cy="14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90000"/>
              </a:lnSpc>
              <a:spcBef>
                <a:spcPct val="50000"/>
              </a:spcBef>
              <a:spcAft>
                <a:spcPct val="0"/>
              </a:spcAft>
            </a:pPr>
            <a:endParaRPr lang="de-DE" sz="2000">
              <a:solidFill>
                <a:srgbClr val="000000"/>
              </a:solidFill>
            </a:endParaRPr>
          </a:p>
        </p:txBody>
      </p:sp>
      <p:sp>
        <p:nvSpPr>
          <p:cNvPr id="66571" name="AutoShape 15" descr="data:image/jpg;base64,/9j/4AAQSkZJRgABAQAAAQABAAD/2wCEAAkGBhQSERUUExQUFBUVGBgXGRcWFxocGBoYFxcXHBcXGhobGyYiGhwjGRgYHy8gJCcpLCwsGB8xNTAqNSYrLCkBCQoKDgwOGg8PGiwkHyQsLCwsLCwvLCwsLCwsLCksLCwsLCwsLCwsLCwsLCwsLCwsLCwsLCwsLCksLCwsKSwsLP/AABEIALcBFAMBIgACEQEDEQH/xAAbAAACAgMBAAAAAAAAAAAAAAAFBgMEAAIHAf/EAEgQAAIBAgQDBQQIAwYEBAcAAAECEQADBBIhMQVBUQYTImFxMoGRoQcUQlKxwdHwFSNiM3KCktLhorLi8RY0Q8IkU2Nzg5PD/8QAGgEAAwEBAQEAAAAAAAAAAAAAAQIDAAQFBv/EACoRAAICAQMDAwQCAwAAAAAAAAABAhEDEiExBBNBIlFhFHGR8EKBMlLR/9oADAMBAAIRAxEAPwBPt3gc6vbuJdARVYuAJB2Iyy2uYzPl62jjnVQHZWymcyvrm2InQgsBrJ+1ymtMXw57luLcS0e0SzJlBLZSx0JaQYg+EdKXsThGS6yMxEwMx0UtME+mYRI868mEY5kcVDlwvE2WQ3ShAyQ06gk5SYUkaeREGdJNCeMcSi4vdk22SNJBX2ifDl3GVhz1moPrOQGzddZOzKsqugAMrB1gddzoZFWuCq3fKzhmYSICeLKPZ00LA6CSNj8HjBRaTe1i15D/AGfIZC8BWJIIA0EGCAeYkH0OlFa9RBuux105+frW2WvsOlx9rEo3Zxy3ZHWwr3LWOQFJJgCSSeQFXbBR6BUiiqtjHq1tnGbIDvsDE5iQR8DNW7ZBEjUfv9KlHLGTaRRwceUSqa8FbKK3C0bBRotTYc+IVqFolwrAhpJOo2FJKVIeMbYYsNKidasrdiqZOXStkuTXE9zqRatSSZqwymKxbcRW9TbHSKrNuKoYrSr99dapX1p0I0VbZqHi3ExYsvcOuUaDqx0Ue81u29U+IcMS8V7yWVTmCci3It1AHKkyatLUeRTjfGOO3MReZrjZo0HQbTA5DQAeQqXsXhVvYy1auyyMWkTuQpIBPQkAUU7Ydk3s4gtaQtbuklcomDuywOm48vQ0Z7Adkblu8MReXJlByKfaJYRmI5AAmvJx4nr0tfcZhPhv0b2lvO9xi6Bv5af07jMecbQI0Amn7CgHQjTTTlVMGiXD8OTryr1Y4441sKtwjaXQwar3kDKQ3skEETGhEESNtKlnlQjtMlxsNcWyCzsAAJA0JE6kgbTU5Ok2UZwztDh1w9/ELbKXGJBV0LZEtySUA2OhRdfu7nel65dLmTGo5bUXucSW0t+1ctBrrPBbMJQIGBAIndjryhR7g2Du+NVIjLrI9fOvKaasHydJ4DxSyzWWMFrZDG0SJlVIEdROtS9oOMd4xOg60g4bHm1c72MxXXL6zp+NHMJxFMRLKygxOQnxekVyNOMK8EHFpAPtDjMpJ5xA9+9D+GWgHLDYkaGtuMOWuNGsGB61LwiwQsnWTNdD9OKi3EQ2p0rKjW1cb2QI8yB+PKsrz9MfdCEdvj8obNpAYMjKpzmTLDQ8xMdNPdWv4G9cYEi6WI8R7v8Ap0IHWAQNeo8qF8KxK51WSFMmYAdZmQH5gwN9NffRfDcbKCQTccNMu3sjUENbIIkRusjUV6EoSxv0L8la08FjhvBVQyty3eaJyGVK9GMxtMxy6dD3CsUb5Ft84VTKuhIgSYVmnNlJBJJ2gDSaXr+OttcsXPG9wAZ1hQGZWJ8OUD5g7CmHC8cZr0ZWs2g6ztyP3YEgkwwA5yKTGlrUsu/3/H6yU7GTD3Sy5nXIZIiZECBIPMHf31vodiD6GqHD8Mc5zXJYwcvsuqZiQIBMhjodBtG1GFQBs2UT6fCR5V9H0mTO/S6qO3lv8/jwc0kisEoR2sxb2sMzoubUBtJhTMn5Aa8iaZVwJK5qAdsMb3OFc5A2f+XB2HeBgSfQfOu7JK4ug44+pCThO2uKCrZUKRcUuPZ55iZ/l+R91M/YftCMTmTIVMG5P2dCitHvKnQ/aO1L+BsDJYum34lQKsk5CFDKAw95O/SmD6P8qhrSpEFiGmQRKkrO8iR+xXn4XUz0MyTgxvFuvRZqwtutwK72zh0kHdUT4aQFqgxqxhD571Oe6Hjsy/cetrETrUN9dRWBhUKKhZH0HlWweqFu9UouVNoeyW7M1CbZNTC5UiKDQs1WCrmH8qjNmjVyzXi4UEajWtqNpA3cTy2/OthbjlVnE8Tw9mc91ZHIeI/KaBYvtlb1yW2bzbwj4ampvLBeSkenyT4QYtCi3epat5ndUHMsQB8TXOL/AGmvtMEWx/SPz3+dDMRcZ9XYsd5Jn8fWoy6hPg68fQS5kx/x/bXDJMMbh/oGm/3jA+dJfaj6SrotlLSC27iAZLMoOhbYAHpQnE3jELBeNBS7hbDXcQc86STI/cdKi8snsDPhjjqMVbfkWnwBDZjzPxq1aWCOtH+IdnWy/wAsBvFOp8QHQH1J6bCouG8CJP8AM0ykadTv8K5papcnO8GW6aF7FkyWE+IAKANSNj++lD8IWLrGmXXQawD5b9PfTb2htLb7t7RzOD7P2VykmBI11Hz8qm4ZZCKmIe2k/aWAMxnU+smfKKZZFGNLfwLL0JoCPbS3JuasWzRHhWTz18RA0jqN6Jdn8DbuGVuwwMhSPCy855j3bVT4v4rjltczEzvMk6172Yw7d9nGgWZPLxSAPj+Fc+ZPsuV0yD4su8R40BcYT3ZUlSrESCN/UdDWUO7T8ZDXzARsoClssyQTrM69PdWUcXSqUE3HwOsSasGPwS6LedwVXkx9mNdmEgHyPWqt1jn8LFpjYEakCRr56ecU3YPgt6yt20jW2XEDIVbfwamdSFcAzv8AEUIxfZK6is9tgyhgjAkK+bKGy5ZIbQgggkHlXXj6mEnVr4LKSZL2fwttge8JEToTlYsNgrEEAyY8Q5gaTVrCY/xQWcDNK5sp8pYcjHMGJNAcDjCgIhSH3JA5Ax7vxgU3ras3yi2Va1A8QL95mZVGVjpKqcxJImANjU8kG20yU1THvgOGJsWi5zOBmnSRP2dNIg7UYt4Ynalrh9s2wjuwS2xyB7bgjkTBBJOZlmTttG9Oq3EtqWuHKo1n9716vQ5323GSS01+KOTRbIxhiBB0pF+kHGobXcg53LAkLrlAnfz5RV3tL22a5KWZRPvfaP8ApFJ/dTrr1J61V5r4O6HT1vI3S9Ni3biMqgMx/AfrVnCrkylSQRrI6kn/AEioUX5cqv5flA/ygA/MGuZ8nUkkhm4R2mDQt3Q8n5H+909dvSjd24AJYgDfU1zlGMmB++oovwrE5tCZjwieQMkxVH1EoR9zllgjJ+wx4fitt/ZzRrDFSFMR+9aIWVg0F4LYCDy1+YpjC7GqdNnlltSI5cShVGzL7+lRRrU2aq97EomrMF9T+zXRslbJJNukXLa1YQ0Cvdp0GiKznrsvz1+VD7vaS+3skW/7o1+LTXFPPBfJ3Y+kyy8V9xwa4FEkgDqdBQ/EdrMOmgZrh/oWfnoPxpMuuzauxY9SSfxquzwcq6k8vLqelc8uob4R2w6FL/JjNie3Fw6W7ap5v4j8BA/Gg2O4veu6PcYjpsP8ogVWy14K5pTlLlnZDBjhwjQ2h0869IrGYdRUN7GKu5HnS02WbS5N2FUMbjSoIQBmG5JARemZj+Ak+lVsd2hQQFb1gSf8Pn6/Cqt3Hm4FW3hcwXbvJIkzJyyFJM6kydTVoY3/ACOXL1CiqiWuFOFBZsrSfE6uG1/q0BXaNo03q1icXbU5iRqIJnkDI/E0MfAYh1zOyWtQIUACDJLaRz/GtRwO2dXus/ksx+X40zULts5/qXVM3x3aZVMIwETJy5tugMD3mq1njLmdTJ1zvpm1A0AAA0jQCKJYbhSL/Z2Pe37/ADqe5wIv4nCqI90c6Epqqgjnnmk3YDe+5IJJKSGcawzAnNtqCZJ6DlUeIu+FV8WxJXxaSdtdRH5edW3wy95lVxljXLMlp1A66aaxVLE+2wA1BYjNsIMECeempNefqfjY427KN62GIAgnp0PT4UP75kJyGTrMEwRG2saVcfEEmQd9o0Pu8o6DY1CcBBIbSDqT1B1jX9xVYut5GW3IHK+QHrWUauYZZ0Ue+srp+oiN3QjcuF0cjMZliUGoIIhmCmRoxGbXevbONK2ySxdVnM2W3dUGQUzBvZB2nw6jSdqG3Awtsy5u8QiealNyZDaiSNIO241FaDiagh1R1DoVvrmORifyI1jlyNckcW3F/v8AwyWxN2nwtu2FUKpckkuvhDAwVOUeHb7srrvU/DMSlpDa7xHUslzvBINtrZJiGXUMDsfWNGUiSxd7YZVlQInUFTLKIUzrMaHnR/hGOKXCyottWUq2nhaQNCWnZhpzHKuhvRCmM3tTHHDYOzZIuGbisk9xeWSjNqGkEqBB0iSRz51HjsddxIzs0INjPh9FHP1oNxC411TbyvOz5dBA3GY9dNa0w/DiBlByL9y3J1iJnr51eGiMbW1l4aMf+Kv5NbropMn47n3cq8Du/wDZofVtBRbCcDO4QKer6t61dfAokG6xaTAEGCdNABvvTvL7IVzAFnhbFlLXGzAyBb5GetELXCWQ5VII5hwQRE6z57e+mzhWBUoGCwDrEQdR+NXcZwyJJXpuPj+NTcp82GE09mc/vZl9oFfXX59Kt8CxIVmDHQmV2jaInlzOtH8Rw8RpK/MfClHtAO6KhVDO5hQjZW9Y6DrWjk7i0tFHBcpjngeLW8sMZg/Z15bCNKtN2mOUBbesbsdNNtBrtSvwTCOlpRcILbwNh5efrVx8SFOWfEfs+u0/dHrFLGbxt6GdS6aMknNBC/xO651cgdF0/D9aqRz5nnzr1rcRJ1+Q9P1qG5i1G5HxpHKUnvudMYQx8bEwFYxoRf7RWhpMnoupqu+Pv3dLdpgDzbT8dflRUJAlmhHyEcdj8ohSASSskFjmG4VB7UczIA6natLOPVFgnxHckGT/AHgdQfLbpVFeH3yAHvrbG2VdwOk7/KtrXBLM695d/D9PlRehLdnH9TK7RJe7RWxsS3kN/hvUJ4vff+ysn1bQfP8ASimHwBAhLSIOp/TQVYHDXPtOY6KI/ChcfCEl1M35F65w/EOZuXVtg8hWtrgtke073D5T/sKZbfCEB2J0mTr16TNR/wAQtAHKJyiTAAgSBOpncgbU6c5cEJZPdg7D4MD+zsAebVZ+pXTuwQdFEUYwIF1UcSAwOk9CR5dKBnGXTde2SQFF0yvh9i3mB0jSa0ccpN/BJzSNr3CoBksxOmsx86M4XhSgDQVR7PAvZckye8/9in8TTWtoQI203o9vTJpgcm0L+LU27bvvk1jYQJnbU6edAX4k121cMABTbUgKCTnkzJk6RTPxtgLF0bTKydgWBGp8pBpXw9tVsXlN2Zez7EyIDact/hVcag4uxJXYL/h73Inw21BEjfNJg9Tr191BGw7FvEc0FtVGhUH2oMaE8/0p2W/GFIUd4PEqr1LGCJHuMD8qULVguJeFGvxA8z0G1cEoKM2ooNA5UAJ8jPnrspJ5eVbNJILbHUemvwGlasZdkAaQdCw1MxHP869vRnKjZYAPWJ/Okkne4jROijy+Ne1ElvSsqdi0VcHYIcXAwQazqZOh1jSfMT+NNeC7hc38u2xdi4YJcKi5lGikMrKftZZjrOlJ/DOP3LQCzntTma0wldxPpIG4ohw/jZDXQCVsXXL90CTDZvBBP2vMdJO1WzYskvJaUWGjwVL7A+O3cBiQQA5yz18LwABHtVewPZ1sxJUBetzxGeem2tVcNxEvhyL05nIVDKsQV2kCCvISNNdq6Dw/BRZAJzHmTz3/AO1HBCaVS8ATF/DcPtlgpfOeg20npoNqu8SsGyAEC6uF22mNfOpODYMB0C/1CAOj3Pz5UZ7S8OdFVmWP5icp+0J9DFdigkw6mwBxDBFks7+JkzBdAcygmR6xU2PwwFmzyyvbO08l0+dFuLcHb6vh3kb231MABVWSSdOoqjxbi+CFi1b76bi5C3dhn1UDQQIiRyNFbINNhXsMfrNmzcCkKwDGeQE6E7cq6BjcIlxSHEjT19x3rkvB+2lzDYa3h8LhjltjKHvNEjMTJiIOvnRBvpNxeRh9Wts2gDBvCCSYLGfug6Abj3UkmnsViqC3azA2cLaNzOZOioYJZhyB5Abk8q5xhLAVzduw7NuWMADkAOg6CK3xr4i+5e/eUMd8up9ABoNhyrS3wJDuty6erGB8KlHTFcllOMd6N8T2gtqCFIJ5QJ+Q3qouJuXP7Ow+msuxAnmxAiSepn4ACjWG4Sw9lbaeiyfjVm3wrNALM3v0+AoqVcI08zlyLxwt4+3dVB0XU+7p8K2s8EtncXbp8zA/fupoHDAhgKNp9Trp5VTwHETdKQgVWcoZJnRZnkP+1MtcuCMsr8lXD8MK6Jbt2/dJq5/CyfadjPuGm9ZxhWV7IViquYI6+Jf1NXOz+H8DTOly4NfICt2/TqYmvegcHsIJHij7oLfPb50ZwuE1I0gbaUEGBhb58Il+Z0jvLnw3puwtrU+gpnBKqF1NlB8IM49KV7ry19WYsUDxMmIuIo35w0e+nq4niHpSkyt3mJIFsQH8QAme9t+185HkKfFFW7BJ8BPgtubFs9bZ/wDdS9YwDTidAoYPBJH/AM8EHfaOfmKbuDCbNszJKHXqfFS7hsCVbEkKfEHgtoCe/mBMDYTVMbpy+4r3oN8Cw+WzaEgwG1G3tOfzoCMMv1m6YYsVxE6jL/ZwQANdRzpu4NgX7q3CkiG2Ej2n2Iqha7OXTcdsrAN3kAwsd4sfaYbelLGVNsOltFLgNoCw0KF8e0n7i7z7vhThb4NciYAEcz+lDML2dNiw0trmzRqdIUbwB7tad7fsj0H4VO7m2vgdR23ELtBwl1sXGKqynQiZkEHUD0JpFawFUghlJdDrsRMAsT+9K7FxnhpujLICSGiDMjoQw69DSZ/CsrtGUEPAUL4CYBUCB4V8jrJnUVLu6dimgX+F4IMhVjlC54IIgsPZMyAANdeoPWgPaTCtZJzbaQcoCnmzgAnmCY03GlHsRYsG6qXGywR3iwXVhmlQmaAFEgkaZtoFRcTt2HdBdW2y+JQbfhZtgHOkgT8joKRy3tBcdqEku2TOxDl20afFsNSB6wCehqFLQIq7xm0O9ZLa5VDMqr0AMT6nc+tZfsBFiNdz+QrmlJNnHLZ0RW8ASNAayqNnid5Ro5E6xHX12rKr2V/sPoXuCrFwGe82ygAiJ0EKPTT9zV/AWrjXFVVa4R7JEEwoO0kaARqfZigi6UewPHCrp3P8p1AAZS0zsSpnQkRry5V15EyskFeBYQuz3DJUmAzhymdtRLKfCTEgtIn3Gus9m+0uCNllu5hdQkZCGJOX7kDxba8/KuJ4e7cS5BUiZC5jlYg66RAM70ycIwJdA9k5b67LEZkBEkNsCI91c05uG6J3Q2YbtMLbh7Nm5cKkkNchE1JOvMjU9PyrzivbLF4ggNctWgNltJnYe8zr51Ss2rbXhbbO1xpnMDAIEmeUx0ojxDBG0koF3UajTUwdv3pXRcmPqS4AzYJrplxdunrec/hNWrXDio9pLY/pAHzNXcVh2NgMC2YssldCfGAflNRJgCMCgue0pElzrIunUn0FDQ3yzaizgeCo/i9vzJJ5kflVTiXCQrrA9po6a6/pTVwi14f8TD/jbSrPangItPhiJIa5rMaHK3+9LKCSDFtsUOHYlGuNaRTNshWJAEEhiI3n2fnU2MuXFulFIAFsuDHikTpr6VLgMEFxV06ktcQbiNLbnQct6m4ppf0jWyx2ltAdP9qrGKsVsg4/gjlTLPt8uhDbgcpiiHBcHlBER/MuR6TpWvaCyWRAu+eYBjSDPu2+VFuCcLdiYWAbjmTMQdqP8aNTsivWdfcfzpd4RaUFIB/tjv8A3d9BtT5iOAuDIZToeu/LrVDh/Y8IQWaQGz6Dn6z+VBTjG7G0Ni9xwlXw8Rq0bTzXbp/2q1wQkh5J0uONekD5U03OzdpiCcxyjQZvnIgg+h5VcwvDUtiFEazrJMkQTJk/Ol7sdNB7bObWsGT34UAlnkQc0gO5OgnkadsBwZyTIy6Df3UaWyAIG3Tl8Nqmw6wfd+Yod3U0N20gRiOAQQcw26c9fPzodb7HrLFmnPOaFABkgn2i+kgGmy/yqGKSU5JtIZQQOw/BbaoFCjQFdehmdoA35AVJa4TaXZFH+FZ+MT86vBahv4pE9t0T+86j8TS3JhpI3Fobb+uv41mQCvcNcW4oZGV1bZlMgwY0I86Xr/bzDAkL3rsJJASNpmcxHQ/ChobDaQT4z/Yv7v8AmFFrY0HoPwpascZXFYS5cVGTK+SGIJPsmdOWtMy+yPT8qtjWltMRu+AbxLDhs65WIaMxGg5DeZmBypA45Ze00IRlzAjKSTmygMwkakgHQToDTd2zxty1Yc23yuGUyDBC6j4VyPiL3bwFzvbhAbSbhjUAQVM8yaRY7dh1UW8UUytbxFwW8pDFB4n1UZuR1jMYkDMeVAcRxpEDZFLTJzN4vCPCoAGxg9Y1kRRC9wC59Xs3RcksMqo0B3bvDPdDdvs6mIM60E4iqpnyZpbWWOonSCo0kbbn5Uj9LaZKU2Zw/Hi4ztdJDTJJk9dTXvGcSmhRgQR7XIAb786D3FKwQ2cHKMwDBQDpBG/XTfTSrdrs1evBySAtu211tiPCuigTq8ZRG4mfKp9mOvVZLRbtg2+VnxHWB58q9qoBc5KTHUSayurRRXSVxbLQNB+/zqe/ayMADmJAIMEe7zqraYq0yQRz6VbsX8twNOmmrCRM77++aeV38Bdhvh1zvsou6i3Hg0JNsjMYJiFG+41PM0zW7kInczcdW8LNqF8Khl1mdAAIj7Q6UD4PKkult81xsiuhhXDsoyZVmN9d943iXnhHYzHYlb7eLDm3l7tDIRmgyFJOg9mG8Qk8tq8vNrlLTBbEWn4JOELmvJccoSBl8OrZjIMxvt5nrRvjtubTQJMAjSec7VHwv6Oboa1cZ7alwO+TKJVihByESpIYyNtRuaebHA7dq0luA4SYLgE6knpyJMdKt0spwjU+F+0OoMRcVgmexlRSSW0yg8rhO4HQVfudnrt2wUy5SxO/LxlhKnXppFOQUARpAqQDyrpeX2KLGvIJ4FwDu9XMkMWgbe0xgkjXfoKK8ZwYuKgPJ1IPmA35T8amsCtOJ3YFvzuID6GhNt47f7uNFJMA2eySK5diWJYMeWoEDry86tngNkmSsnbUsRy5Exy6VduY62GCl1DE5QPMmIqjxTtHZsMVctmABIA2BEiT6UPWw+lF7uxp+/3/ALVvZXUUG7RdpBhbKXe7e4LkRl5SoYTqN5qbsxxo4pGc2+7K3CkGJ0VTJgnrWUHyG1wGL67VGENS4q2SCAYJDAHoSDBrmvCXxbYi2bty4wXEIrAIAsZ2B1IJjw9afQpSYrlR0J7qr7TKPU1lm6r+ywMGDHxpT+kLhL3BZuIzCMyMBcCAjVhMsBvUv0b8N7hcQned4Rf1OfNHhAjy22OtZQjQdTss4nt7g0n+arZdwpkj1CZjTHhnBIYbMoI98GuTcZs2LN3HKbpATIxVLRlM95QJJIBksBptM11XhTA27RGxtIRPmiUzilTQE35LbjUVzPiPGsYL1+2b7AWluMMsKfAbcEwOj1019xSDxjEkYvFAJZBFu8cxUFjCWD4sxIgggER9kUY8sEuBk7KsbmDtZ2LllYFiSSfG4kk+Vc/udn2zYoBXbIrwInVbyiF0OsT7q6D2RYnC2CY2bYQP7R9gKBY+4T9bzXHIVbkanw5byRuRqBpWTpsV8IM9ikK4OwCCCM+h3/tX8qVsVwKMXfk21U/WI8SzHdkqSASYBZpkaDXamzsg04SyZn29/wD7jedAMVwxjjr7Lacz9YEwYObDqBrA3Om9FcsL4R72as5cDeGZW/mjVDI9m15CndNh6Ckrs/hXt4G8rqUPejQ7+zaHWnZNhW/k/wCgrgBcfwNtMHflWZVQmAzAkTMBpJpFxFi39XuMuHRQL1pSDmbMO7YhpJBGUaQNDzmuj8dsZ8Petyym4pUFUdiCRvCCaU37O/ynts10lrq3ZNsL7CFcv8xxvMzWhSRpJvgC8S4Mt/hViGs2D/6lxiBlQPcOUEnUl8sKSBzNc74xbNkIi5e9VR3mqO+xBTwZgFCEGM25J3roXFeAPdOEs3jZbB2SmZReVbsu8OxyHZRBgHbnNLHHuG2v4l3WHvWrKM0AWVLBAAYViBJY+KdSBMbDSE36m17k2thOfFu0BQAROoidZ5z5kT56UMSznKiWgkmIEBQNSJOpid45dYpuxPZ+7aayp9u82ZWGYMrbFSVg+EEEkSBO9XONfR/et2gypeuuczXCLeW2ttYgCNWYkzoAIXbnTRlRlsJGZlAAKxGkgTqSdfD1/LbavKb8X9GeJJB8KkqpK3GAZSVBIiNBPWvKe0E54orqnYr6JvrmFW/cuqiurhQgObPmKjvMwiARsNfOuY4VZb9dqcOzvHrtoWm7zOLTlgj6kMzAnLp5E+orZpUGToP4LE3+GXzkw9sdyEs3e9ugm9LkI4UE92JAbwg5TqTqZ612Q7ZWcZmUELeX2rczp95WgZgZ8j1FJ3CeL4XE3jcv2lfOVYggQGDghjOxBUbbgnrQjgfCcRhLZvoSxXEW1WzYusFcOzIczaFhKZQB96dpB48eaMna5ApWdJ4n2pFnHWcIbbk3ipDiMoDZ99ZGqERRHtNjLlnDPdtKHdBOVtBGk/Kh/FMMWxuHc21IhCGKAssG6XAJ2iUOm2vWj+LWbbCYlWEzGpGmvKuxJUOJ+G4zicRww37WVL4YmFBIKjYcjMMNulZZw+Iv8LfvHdbwLNm9kwIIHinkSKJ8BtH6my3CQWEeJgdTatzqDp482nWak4Phu7wrqwgNoIk6m1bU+viDa1jUQ9gMO6Ydld857xiCWDQrLbYCR0miXaS5C2QNzet/CdT7gaq9nSli3ld7Y9nmB7Nm0m09UPyqPtNxe0bSFLqlluAgAzsDuNzrFTztLGwoC8U7O2Ex4umJF+xcACEnMzqBr0zN7q1+kTgFq69p3RmJt3V8OWCEtO0EkGPKOZFGMXet3nD520NsnLJ1t3EeSFVt8u08zVTtFxvDXAM4dlth9QjiMylGnVeRI35+VHWkrsGxPxmwrcLXwKwFuyQrEj7KAagg6A9ak7IMP50BVAvCMs87No6yTrrHIaUu3vpCsi2LHcubYVVhssFVAAkEmBp51Uw30kZARZww1IJk9AFGiqo2CiZqffj4/dxdas6i+49fypJuYe59YJK3SFxlkgmYC95fkifsjwzy9nypd4h9KGMIIFq0g15EmDzBJoDhOL4stnBEg+Fmkka7+LnHuH4L9Qk7SA5o6d29w7XMKFti21wMSFd1X7DidWHMgVnY7COt3Gs2QrcxJdCjZpU5tSQTB6jlXOL/ABvHOPFfbpoY3167T0r3BcWuSvf37j9QbrAEegbWAZ9TS/UJKjdxew2ce7Iveu4txdyLiFQKDaYEZLltzOYKDIQjfnTlw/EW7aW1a7blbaqZdd1VQefUGk7h1/hpYHNmbcgqzGeY5zzHupgscXwaABLRPpaA/wCaKvGdoopWFrnGLMj+YpjpJ/AUBvYS09x7nd5muBlbw3mkMqKwjwgSEX4edXT2stj2LT+/Iv4E17/4o/8Apj/9hP4JTpmN+H3DatKiWbpyggeAKNSTsznr8qiFi8ST3bid/FZWZ3mLZO+tYe0Fw+zaHwc/6a0bi+JOyKP/AMbfm9HYJbw1q+ihVt21An2rjMdSSdRHMmoH4LdO/c/4u8f/AJ2NRfW8WevuW2P+aa0a5iubsPU2x/yqDW2AT3eHXbaQLiKpZfClpAJLDXbfT5VS4bjfrGIeyr4xlQGbwBWyWBAKK0QSJj3HpVTiV+6qnNdYneBcY+yyzImOdVeDcIJUvmtjOZgidPSOf5CsjUNdzs9a+21w/wB+4Y+dQHhWCXfuffcH+qgfELNqyoa7dtWwTGY2YEwTEjyBqj/F8IB/5ox/QjR6TqKJqGtXwS7NY9xDfhNL/DeGWrOLu4k4m4Q7lhaSwwthYjK0Wzm5eIZfZ8zVrCYNL1tbivedHAKmVAIPPUUrYvtVgUum231g3A2TKQAcxaANDzI3oNW+AUHb30kYU3j3RW6lpGLMFcXA06okrBlRMTy5ClvGfSa+Jw91rbfV3RWLLP2DADC4XRhdBMQAZ2gyTS1c7vGcQW1hLj2S7uGzLlZSi5mIdWJZtOcCYp+7RcIw9vB3ibFt4SDDQ5E7g5faB8W24pGpeQeaOfdnu0HERbZrdrvluOXLsTJMKpkg6+yK8rSz9IlrDolvD4SwLeWR3pzuSSZLNAk/vaK9qlP2BpQp4fC2mIcSIgFMrH8NgRHPrV/C4QJm8S2u8I7sMTqNxOh0IM6zBI8414di0tWhmyFWfVYLORtP9IA850qO4rXXLWmC2TLQ85Fy6Rmgxvp/eiuR6pN+xLdhazxoW2JuK+cPlGRhHkco2gQRuDR7gnae+t5Ga4EEwpZZCknxFiy6HygGV08wFs21XLchUIBd2Uzm2W2YUsunLeADvtSu4G8ts3CkqHK5pbK7KoII1EyvMjrUoYFJ2tvkEY3ujr69vcLmAbHsxGhyrdiddYFsRRzhHaDD3rX/AJq7cIJB8JGu4Bm2PsxXF/o2LX8WUKWvDba4MyEjSBlALRrm+VdD7Hm6cD9YcW1Z7b3It2hGwKkgKZgKY11zeVehJaXR0sb/AOJ4Yc7r/wCNj/7xXn8RsfZwxbzIB/1UEwnF7l3h73kLZwHKnIR7LDZdOUjeveDYy/iOHs5dheIfKxEGQfDpnMbR76AoT4ris9ll+rsoJX2Ha2ZzCBmRVaJ3E6ihHbKy64FSUZmR1JYe0ZZhBaT97pOgq12SFxsMhxBLXA5bxBQdNpB5c6N8Qwy3LBU5YMfd+8D0qeVXFphSsRcN9JmJCItvDIq+yNzJj+8POgvEO1GIvFswQzEqRv0AExz/ABrfF9nXS/MDLFt9XUDTEITpPQn1251txrs4c+GfwxntHxHLuFkCYzE5vZHlXP2tVJsnpYHxF26LeZggDdIkwZgZjHwNUk4hckeLaTM7rsfZEjXT86asbw5W4VaMqGVkUkklT4BOvSeYpWu4LKE1BlLYmTlOZBqD6xHXypHCCVoElRl266R4ywjYz7tzvt56ipsIguNlzFnDLaXTQFyCoIiNY38q9wGGNxgq7tEACDJ9nXltvMaUWwPCltYlgbpDLiMKSvdnQ94yqCx0OaYnlHnT4YKVmirA/EbAtKGecqyfCAdB1B3Ok1ewPAluvdnXJuDpzA0I8z8qL9s+HIuFbvCbZAlu7Cswm3AAGZRuG50Y7H4ZLl3GwSSLqA5jHIHwgEyNNzG/lVYwtWhtIuXO0PcPdT6oGayskFjDS6JoYB3uT7qfuF4+y4QEKHfKAFt6EsNh6RH7NKHa7BWFxWPLW77E4cM2VwEjvcGfBNskN4lJmft+Ua9ncUhvIxC/yrcRDamByB9obe+nk9KVDPY6dat6SAY8gg2MVzLifbDH279+ybqDurd5wclsNNtFYT7yZ91dLw2XLAg5fCf5Z3XQ6nzBrnvapkGPxY+q2mP1bEkuTdXMBhLbZSouBQGHhJABESCDNUiOOHZ7FNfwdp3eXdDLd5HizMJEaCCK5+/F76jEC5ibn8lHb22+zcVQTH96KfexD5sFYIUqCG8KiQP5jDQkknrSTxjiBF/iQ7nCeCxfMlLeZ4xFkRclvZMyZjxBdqZVYrVoc+yN4XcHZZirFlMswYkw7DUnXYVzG+CuJxNjOf5SYojfTurAcHX7pad66b2HuFsBYaIlTomUKPG2wHX8zSnxbi10cRxaBrIC28aQTbtd5KYVGUs2SW1Os6EAAyKy5f8AYa2o07DW+9warnJHfMCY5RhzAM7yZ9+1dHtKYEZ9hpCjlSF2CxbXMMrOVLd648MKI/8Ahz7KgAak6x0p9EQPZ25ua0uTJC39I3Dzd4df8Nxyq5oGWeY0gEzr0rl+I4Te+pk9ze0xt1SIaQotaHRfZJ0HKa6x2zulOH4t0cW3S0Sro7ZlOZdQVEjflXMuMY5zgGY4i4SOIX0DTcnItknu9SDlEA9KML/fuZrg6V2NskcPwoKQRZSQzsCNNiI0pE4/2SxDcWLrhybX1jDN3gkrl3dgcwkKTB0p67HsP4fhSWQk2LZJIliSoMk5t6Re0aKeOxmafreA8IXw62pMePZtzpTRvX++4P4kHZ3gV21xcM9pVTvcU2c5SpDK2RpzHQ10fjVkXMNeQNZlrVwCYAzZDAJLQBManQVy7smAeOEjMIu437Og9vSAT+FdE412hw5sYhPrFsk4fEAKIGaLLgqpIgny8qWT4+xlycl/8IXVABuYOcqzOJtAyQJ2aN68oBxC3aJTwXD/ACrWoZB/6a/0GsqmiL5FpBbCcPtskm8veZiWthlWFGxEg58xE5TBAA3zaX+K9l3tB5EEPazrnUkNduEIxaZZjB8OntTtQ7shYwty+frSF0ZQLaN3gm4XA3t68iBy18q6D9Ia4dcMbiBBda7Z1AgsVuAyepAnXeM3WuWWJxklZtIJwnYfEXrlo3luJbZLmYvlYJGltGXNJYciTBBERU/arsiuFW4bTjuXVG7oRC3To7QCY22mRmjYU8nimH72M9vvY0+/Gu2sxE0A4pgbbpdUOX79yyi2gnQ5WG8CCIJJFTglGqGUUtkKH0UrHE462X//AJmun9mFVcLaBgKttFMxEBQDMilDsV2YaxxEszCEtmI1JF3Mo10Hhya06YZFw1vK7iF5nQR566RVckk5WhvBY4Zat20IzKbYd5YsGGU3GiWgj2I56TXvAwlq1oy5EZpZWzLGcwSwB+zGk6VFa4xZKFhcUqN2Gqj1OaBUicXslS4uKVG7CCBG8mYFCwbEnBrYVCFIIDNGQtl1Ykbc4Iq7cuXQQAoNrKxY+LOHDLkAE7EZp9BVOxxSy2qurcpAB6dK94hxZEw9xhBKidQBzHTXalk9hovcGdp8B3r+ErPdMjBkukki6rqBCkRvz5irXHMGrJaQmDbu2rhm1caVRhIBAbxELGtSXe0GHDBTdQNp4SbYbXbQmdZ+de4vjWHSA9xEzTGY2xPIxPrRAc8wuLXuBhndQAVjQkCIkgbkwNqEYrKvgDC6ES2JygDwoAI56lZ12ph7Q4OyERw0ZxAOmpJU6EcoJpVyquZdIU7rJ1EayInUc+lec4tWmc79ibC34ZWUwB7JGoEeztzEyJ6028Qx2HZrl36w5dzYfuxbAhrLKzLOf7Rkbc+dJ6BTs5JLTOwiCPh5mifCsNbYt41nb21OuwIUHfQmOWnlTY9S3iGNhW5cGIS8MS91O9yxcthT7GmXLI5GOe1F+E8TTCtfe2t64L7Jc8RChcq5I3kzvXuCu2FtYdbj5YQasyj7zMNT1imi1xLDvbARlYCBplMR6c664Rko0nsUQpdpbFm53t+6uIQ4i0bUBrWUQbLSJMzOHXcfaaqnA+CoRmSRkYIJ3nwkkxvy+E03YnjuGbwNcTwyILppyjegfD8QmEUq3eNmuCIOm2hkt0gUzTdIL+Rvw5ARRpsNy28c9Ov40v8AEuzlu/euX3sNnuW7lpoxEDLdtLaaB3Z1yKPfRtOIoABmbQRuP9Va/wAUTq3+b/eqWNaIOC4D6vh0thV8AMA5m+0TBbKJ33ihWK7M23e+5wq5sQjpcPf3tQ7KzQBb08SqdOlHDxJOrf5v+qoP47Z+/wD8Y/1VtRrR5wXAixh0tBUGQEABHYbkjxHU+sVSxHZ9HvPebDWDcuC4rt3mI8Qu2xbuCAkCUAGg5daJLxK31b/N/wBVeniCf1fH/qrajWBOHcIGFCW1VUBd2hA5Gpsjd9SYA02pkV9B/opL7T9pwmJs2rcSYnOWMBnXYBp0gH3mmL+PW+8CDPy5nYgn73QU1vlmexY4nZNy21vLbdHEOt22xUjQx4Y5jnQbEdnA9s2+6wgQubkDDuRnYQziX9ojSelGm4gkbt8f+qtP4in9fx/6q1mtGYCwbVlLYLeBQoy2wBoIAA5DymkDHYq7xDGXcOoshUINzEJh1zyphGlmzSCrKCpn3TD62Ptnm/7/AMVDMFhcLYLGzbNvNocvPWYPi11mklbYr+DnvYfgaYjF3RcZmFkMVCqozB2dZZgdJJmBMidTRvgn0d3Ld0NfdLgtzkU2s6gkyMqMwyZSNtab1xNqSQGkwCeZA2BM6xNSHG2/6/if9VFLgCSQj8a+jV7t03FvRm1M21USSfZVZAERpXtOhx6f1/E/6qyjSNSOPcOWyiqBbYhDKlritHizfZXkav8AH+JHFWDbW0S0qwOVuREkSoExPxo8I6N8f1U1jOf3H6Cne7s2oFvxhe+F04a8bigqCFMQZ0Jj+o8+dXrPF2IIWy6ZiSSSoPiYsftT7TE7c6s2lbkk+4/lWMzAwfD8fzNJpRrZYwHEzbbNGbQaH1PP8oqxxPi4vAqU0YMpBM6MIoeLhP2h+/ca2I5SD7v1FLoRrZ5w2xas2GsAFkYNOZR9oQRHTSvOH4OzZsvZEtbfNMqB7SwRA9K3XD9QPiv+qpPqs7L+vyNGjWzzgtm3hVKWySpObVQusAbD0qxxLiIezcUbspUaaaitbeEPIN8GrxsNrqR7z+ooOKbthUmCOLcJS9fW/myuoT7EyUII1nTYCr/F8LaxWTOYKHwnu8+5EiOWw1qyMOvUf5v+mt1wyz7R90fqKKfHwZtgPtRwUvhkwxBVrQUDMpXYASQROqjT1oDw/sy9u2VMEyNBsfCBPLYyafr6NcMsXcwBJEmBtrNRfUT0P+U1mtqAK2B4aypBHiEgazIjSPid6iw/ZUpiRdzIVF0PHMCWJ6dabhhvT4H9K9FgdR8x+IoQWl2grYFcd4OuJtJbGQFNi+2wn5irfZjC/VUuISsNcZxl0EMB576VZZAPP0I/EV6APuj3mm3ao1gHjPYpLt25eRrXjE5Sdc2ZWOwjUg/GjvFTm7vKAcryY6EVtB5KPcK0JNZ6mawkLy84qK445R8aptZH3h8G0/4aje1GxnzE/mAaGg1l4v6fKkviP0bXs2IZbdplbKUi4MxAdSZHI5QdKZCvrWrIaeFx4DZdwjKqINoVRoeYArZ2HX5ihzMBvFRNjUHMfChobBZS7QWV+s2X+0Y156MKLBV+sDqQv/KapNi7ZIPhJG0gEj0kVl3iyLBJ16wabSzOSDly2KrNE8vjQW7x1PvGq540n3m+Brdtm1IZ8w6/v4VzTivAjcxl4i3cKm42qg5ftTy6x8qPjjYO2YCtk4yjfZE+aLv8KeMZRdhUkUfo74eQ98EMulow+h2udadrmEEaNS5Z4ggJICqTvAgmJiY33Pxqf+Jj79CSlJ2BtBC5gzPtDTz/AN6yqDcSH36ytpZtQRuYdwIKgT0CT8d6wYU81/4j+tZWVByYtGBUG5+BJ/FfzrZO7B0Lj0UfjmFeVlFGJu9Xkx/xf7A1sqsdhbPu/UCvKygE37lwJyJHoPyIrQ3hz+TGsrKZAMzLyz/5v9q3W4PvOPXX8DWVlajHj3R96f8ACPzrUXz/AE/5R+lZWUoT17vRV+f5tFRgmsrKJj1nY7kn1JrwCsrK1mPctYU6gGvayj4MagAch8K2UA7V7WVrMWXwNxQCVgctR+RqNW+8ze7/AHNZWUFIJrduKT9r3wf0rV7gOkx/gWsrKdAKWKwStzX/ACgfgDQvEcOA1zJ8G/IVlZTRkwMpXcJBJUp7s/56VoMHc+6Dz9qPzrKync2kAhu4JvuN10cfnUj2BbMXGdCfsggsffGUes1lZTqTaMDb0HXx+UlZjzgVHcaNl85J/SaysqyAari2XbMAemX/AL1I19zGpjzA/GTXlZTUY2XjJUREx0NeVlZW0oJ//9k="/>
          <p:cNvSpPr>
            <a:spLocks noChangeAspect="1" noChangeArrowheads="1"/>
          </p:cNvSpPr>
          <p:nvPr/>
        </p:nvSpPr>
        <p:spPr bwMode="auto">
          <a:xfrm>
            <a:off x="69850" y="-614363"/>
            <a:ext cx="2124075" cy="14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90000"/>
              </a:lnSpc>
              <a:spcBef>
                <a:spcPct val="50000"/>
              </a:spcBef>
              <a:spcAft>
                <a:spcPct val="0"/>
              </a:spcAft>
            </a:pPr>
            <a:endParaRPr lang="de-DE" sz="2000">
              <a:solidFill>
                <a:srgbClr val="000000"/>
              </a:solidFill>
            </a:endParaRPr>
          </a:p>
        </p:txBody>
      </p:sp>
      <p:pic>
        <p:nvPicPr>
          <p:cNvPr id="44042" name="Picture 10" descr="http://www.bayernmarke.de/images/business-rucksack-delux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2388" y="5661025"/>
            <a:ext cx="6286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3" name="Textfeld 21"/>
          <p:cNvSpPr txBox="1">
            <a:spLocks noChangeArrowheads="1"/>
          </p:cNvSpPr>
          <p:nvPr/>
        </p:nvSpPr>
        <p:spPr bwMode="auto">
          <a:xfrm>
            <a:off x="827088" y="1773238"/>
            <a:ext cx="431800" cy="935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b="1">
              <a:solidFill>
                <a:srgbClr val="000000"/>
              </a:solidFill>
            </a:endParaRPr>
          </a:p>
        </p:txBody>
      </p:sp>
      <p:sp>
        <p:nvSpPr>
          <p:cNvPr id="25" name="Textfeld 24"/>
          <p:cNvSpPr txBox="1">
            <a:spLocks noChangeArrowheads="1"/>
          </p:cNvSpPr>
          <p:nvPr/>
        </p:nvSpPr>
        <p:spPr bwMode="auto">
          <a:xfrm>
            <a:off x="1619250" y="3968750"/>
            <a:ext cx="2160588" cy="118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t" hangingPunct="1">
              <a:lnSpc>
                <a:spcPct val="90000"/>
              </a:lnSpc>
              <a:spcBef>
                <a:spcPct val="50000"/>
              </a:spcBef>
              <a:spcAft>
                <a:spcPct val="0"/>
              </a:spcAft>
              <a:tabLst>
                <a:tab pos="360363" algn="l"/>
              </a:tabLst>
            </a:pPr>
            <a:r>
              <a:rPr lang="de-DE" sz="1600" dirty="0" smtClean="0">
                <a:solidFill>
                  <a:srgbClr val="000000"/>
                </a:solidFill>
              </a:rPr>
              <a:t>12.	Kl. </a:t>
            </a:r>
            <a:r>
              <a:rPr lang="de-DE" sz="1600" dirty="0">
                <a:solidFill>
                  <a:srgbClr val="000000"/>
                </a:solidFill>
              </a:rPr>
              <a:t>&amp; </a:t>
            </a:r>
            <a:r>
              <a:rPr lang="de-DE" sz="1600" b="1" i="1" dirty="0">
                <a:solidFill>
                  <a:srgbClr val="000000"/>
                </a:solidFill>
              </a:rPr>
              <a:t>Abitur</a:t>
            </a:r>
          </a:p>
          <a:p>
            <a:pPr eaLnBrk="1" fontAlgn="t" hangingPunct="1">
              <a:lnSpc>
                <a:spcPct val="90000"/>
              </a:lnSpc>
              <a:spcBef>
                <a:spcPct val="50000"/>
              </a:spcBef>
              <a:spcAft>
                <a:spcPct val="0"/>
              </a:spcAft>
              <a:tabLst>
                <a:tab pos="360363" algn="l"/>
              </a:tabLst>
            </a:pPr>
            <a:endParaRPr lang="de-DE" sz="800" dirty="0">
              <a:solidFill>
                <a:srgbClr val="000000"/>
              </a:solidFill>
            </a:endParaRPr>
          </a:p>
          <a:p>
            <a:pPr eaLnBrk="1" fontAlgn="t" hangingPunct="1">
              <a:lnSpc>
                <a:spcPct val="90000"/>
              </a:lnSpc>
              <a:spcBef>
                <a:spcPct val="50000"/>
              </a:spcBef>
              <a:spcAft>
                <a:spcPct val="0"/>
              </a:spcAft>
              <a:tabLst>
                <a:tab pos="360363" algn="l"/>
              </a:tabLst>
            </a:pPr>
            <a:r>
              <a:rPr lang="de-DE" sz="1600" dirty="0" smtClean="0">
                <a:solidFill>
                  <a:srgbClr val="000000"/>
                </a:solidFill>
              </a:rPr>
              <a:t>11.	Kl. </a:t>
            </a:r>
            <a:r>
              <a:rPr lang="de-DE" sz="1600" dirty="0">
                <a:solidFill>
                  <a:srgbClr val="000000"/>
                </a:solidFill>
              </a:rPr>
              <a:t>&amp; </a:t>
            </a:r>
            <a:r>
              <a:rPr lang="de-DE" sz="1600" i="1" dirty="0" err="1">
                <a:solidFill>
                  <a:srgbClr val="000000"/>
                </a:solidFill>
              </a:rPr>
              <a:t>schul</a:t>
            </a:r>
            <a:r>
              <a:rPr lang="de-DE" sz="1600" i="1" dirty="0">
                <a:solidFill>
                  <a:srgbClr val="000000"/>
                </a:solidFill>
              </a:rPr>
              <a:t>.</a:t>
            </a:r>
            <a:br>
              <a:rPr lang="de-DE" sz="1600" i="1" dirty="0">
                <a:solidFill>
                  <a:srgbClr val="000000"/>
                </a:solidFill>
              </a:rPr>
            </a:br>
            <a:r>
              <a:rPr lang="de-DE" sz="1600" i="1" dirty="0">
                <a:solidFill>
                  <a:srgbClr val="000000"/>
                </a:solidFill>
              </a:rPr>
              <a:t>              Teil FH-Reife</a:t>
            </a:r>
          </a:p>
          <a:p>
            <a:pPr eaLnBrk="1" fontAlgn="base" hangingPunct="1">
              <a:lnSpc>
                <a:spcPct val="90000"/>
              </a:lnSpc>
              <a:spcBef>
                <a:spcPct val="50000"/>
              </a:spcBef>
              <a:spcAft>
                <a:spcPct val="0"/>
              </a:spcAft>
            </a:pPr>
            <a:endParaRPr lang="de-DE" sz="1600" b="1" dirty="0">
              <a:solidFill>
                <a:srgbClr val="000000"/>
              </a:solidFill>
            </a:endParaRPr>
          </a:p>
        </p:txBody>
      </p:sp>
      <p:sp>
        <p:nvSpPr>
          <p:cNvPr id="27" name="Textfeld 26"/>
          <p:cNvSpPr txBox="1">
            <a:spLocks noChangeArrowheads="1"/>
          </p:cNvSpPr>
          <p:nvPr/>
        </p:nvSpPr>
        <p:spPr bwMode="auto">
          <a:xfrm>
            <a:off x="1655763" y="1881188"/>
            <a:ext cx="2124075" cy="1619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t" hangingPunct="1">
              <a:lnSpc>
                <a:spcPct val="90000"/>
              </a:lnSpc>
              <a:spcBef>
                <a:spcPct val="50000"/>
              </a:spcBef>
              <a:spcAft>
                <a:spcPct val="0"/>
              </a:spcAft>
            </a:pPr>
            <a:r>
              <a:rPr lang="de-DE" sz="1600">
                <a:solidFill>
                  <a:srgbClr val="000000"/>
                </a:solidFill>
              </a:rPr>
              <a:t>5. + 6. Sem. &amp; </a:t>
            </a:r>
            <a:r>
              <a:rPr lang="de-DE" sz="1600" b="1" i="1">
                <a:solidFill>
                  <a:srgbClr val="000000"/>
                </a:solidFill>
              </a:rPr>
              <a:t>Bachelor</a:t>
            </a:r>
          </a:p>
          <a:p>
            <a:pPr eaLnBrk="1" fontAlgn="t" hangingPunct="1">
              <a:lnSpc>
                <a:spcPct val="90000"/>
              </a:lnSpc>
              <a:spcBef>
                <a:spcPct val="50000"/>
              </a:spcBef>
              <a:spcAft>
                <a:spcPct val="0"/>
              </a:spcAft>
            </a:pPr>
            <a:r>
              <a:rPr lang="de-DE" sz="1600">
                <a:solidFill>
                  <a:srgbClr val="000000"/>
                </a:solidFill>
              </a:rPr>
              <a:t>3. + 4. Sem. Uni GÖ</a:t>
            </a:r>
          </a:p>
          <a:p>
            <a:pPr eaLnBrk="1" fontAlgn="t" hangingPunct="1">
              <a:lnSpc>
                <a:spcPct val="90000"/>
              </a:lnSpc>
              <a:spcBef>
                <a:spcPct val="50000"/>
              </a:spcBef>
              <a:spcAft>
                <a:spcPct val="0"/>
              </a:spcAft>
            </a:pPr>
            <a:endParaRPr lang="de-DE" sz="800">
              <a:solidFill>
                <a:srgbClr val="000000"/>
              </a:solidFill>
            </a:endParaRPr>
          </a:p>
          <a:p>
            <a:pPr eaLnBrk="1" fontAlgn="t" hangingPunct="1">
              <a:lnSpc>
                <a:spcPct val="90000"/>
              </a:lnSpc>
              <a:spcBef>
                <a:spcPct val="50000"/>
              </a:spcBef>
              <a:spcAft>
                <a:spcPct val="0"/>
              </a:spcAft>
            </a:pPr>
            <a:r>
              <a:rPr lang="de-DE" sz="1600">
                <a:solidFill>
                  <a:srgbClr val="000000"/>
                </a:solidFill>
              </a:rPr>
              <a:t>1. + 2. Sem. Uni GÖ</a:t>
            </a:r>
          </a:p>
          <a:p>
            <a:pPr eaLnBrk="1" fontAlgn="base" hangingPunct="1">
              <a:lnSpc>
                <a:spcPct val="90000"/>
              </a:lnSpc>
              <a:spcBef>
                <a:spcPct val="50000"/>
              </a:spcBef>
              <a:spcAft>
                <a:spcPct val="0"/>
              </a:spcAft>
            </a:pPr>
            <a:endParaRPr lang="de-DE" b="1">
              <a:solidFill>
                <a:srgbClr val="000000"/>
              </a:solidFill>
            </a:endParaRPr>
          </a:p>
        </p:txBody>
      </p:sp>
      <p:sp>
        <p:nvSpPr>
          <p:cNvPr id="30" name="Textfeld 29"/>
          <p:cNvSpPr txBox="1">
            <a:spLocks noChangeArrowheads="1"/>
          </p:cNvSpPr>
          <p:nvPr/>
        </p:nvSpPr>
        <p:spPr bwMode="auto">
          <a:xfrm>
            <a:off x="3995738" y="3465513"/>
            <a:ext cx="24130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Bufdi bei Johannitern</a:t>
            </a:r>
          </a:p>
          <a:p>
            <a:pPr eaLnBrk="1" fontAlgn="base" hangingPunct="1">
              <a:lnSpc>
                <a:spcPct val="90000"/>
              </a:lnSpc>
              <a:spcBef>
                <a:spcPct val="50000"/>
              </a:spcBef>
              <a:spcAft>
                <a:spcPct val="0"/>
              </a:spcAft>
            </a:pPr>
            <a:endParaRPr lang="de-DE" b="1">
              <a:solidFill>
                <a:srgbClr val="000000"/>
              </a:solidFill>
            </a:endParaRPr>
          </a:p>
        </p:txBody>
      </p:sp>
      <p:sp>
        <p:nvSpPr>
          <p:cNvPr id="32" name="Textfeld 31"/>
          <p:cNvSpPr txBox="1">
            <a:spLocks noChangeArrowheads="1"/>
          </p:cNvSpPr>
          <p:nvPr/>
        </p:nvSpPr>
        <p:spPr bwMode="auto">
          <a:xfrm>
            <a:off x="6732588" y="3357563"/>
            <a:ext cx="2411412" cy="1655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t" hangingPunct="1">
              <a:spcBef>
                <a:spcPct val="50000"/>
              </a:spcBef>
              <a:spcAft>
                <a:spcPct val="0"/>
              </a:spcAft>
            </a:pPr>
            <a:r>
              <a:rPr lang="de-DE" sz="1600">
                <a:solidFill>
                  <a:srgbClr val="000000"/>
                </a:solidFill>
              </a:rPr>
              <a:t>3. Jahr &amp;</a:t>
            </a:r>
            <a:br>
              <a:rPr lang="de-DE" sz="1600">
                <a:solidFill>
                  <a:srgbClr val="000000"/>
                </a:solidFill>
              </a:rPr>
            </a:br>
            <a:r>
              <a:rPr lang="de-DE" sz="1600" b="1" i="1">
                <a:solidFill>
                  <a:srgbClr val="000000"/>
                </a:solidFill>
              </a:rPr>
              <a:t>Speditionskaufmann</a:t>
            </a:r>
          </a:p>
          <a:p>
            <a:pPr eaLnBrk="1" fontAlgn="t" hangingPunct="1">
              <a:spcBef>
                <a:spcPct val="50000"/>
              </a:spcBef>
              <a:spcAft>
                <a:spcPct val="0"/>
              </a:spcAft>
            </a:pPr>
            <a:r>
              <a:rPr lang="de-DE" sz="1600">
                <a:solidFill>
                  <a:srgbClr val="000000"/>
                </a:solidFill>
              </a:rPr>
              <a:t>2. Ausbildungsjahr</a:t>
            </a:r>
          </a:p>
          <a:p>
            <a:pPr eaLnBrk="1" fontAlgn="t" hangingPunct="1">
              <a:spcBef>
                <a:spcPct val="50000"/>
              </a:spcBef>
              <a:spcAft>
                <a:spcPct val="0"/>
              </a:spcAft>
            </a:pPr>
            <a:endParaRPr lang="de-DE" sz="800">
              <a:solidFill>
                <a:srgbClr val="000000"/>
              </a:solidFill>
            </a:endParaRPr>
          </a:p>
          <a:p>
            <a:pPr eaLnBrk="1" fontAlgn="t" hangingPunct="1">
              <a:spcBef>
                <a:spcPct val="50000"/>
              </a:spcBef>
              <a:spcAft>
                <a:spcPct val="0"/>
              </a:spcAft>
            </a:pPr>
            <a:r>
              <a:rPr lang="de-DE" sz="1600">
                <a:solidFill>
                  <a:srgbClr val="000000"/>
                </a:solidFill>
              </a:rPr>
              <a:t>1. Ausbildungsjahr</a:t>
            </a:r>
          </a:p>
          <a:p>
            <a:pPr eaLnBrk="1" fontAlgn="base" hangingPunct="1">
              <a:lnSpc>
                <a:spcPct val="90000"/>
              </a:lnSpc>
              <a:spcBef>
                <a:spcPct val="50000"/>
              </a:spcBef>
              <a:spcAft>
                <a:spcPct val="0"/>
              </a:spcAft>
            </a:pPr>
            <a:endParaRPr lang="de-DE" sz="1400" b="1">
              <a:solidFill>
                <a:srgbClr val="000000"/>
              </a:solidFill>
            </a:endParaRPr>
          </a:p>
        </p:txBody>
      </p:sp>
      <p:sp>
        <p:nvSpPr>
          <p:cNvPr id="33" name="Textfeld 32"/>
          <p:cNvSpPr txBox="1">
            <a:spLocks noChangeArrowheads="1"/>
          </p:cNvSpPr>
          <p:nvPr/>
        </p:nvSpPr>
        <p:spPr bwMode="auto">
          <a:xfrm>
            <a:off x="6696075" y="2960688"/>
            <a:ext cx="2447925"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a:solidFill>
                  <a:srgbClr val="000000"/>
                </a:solidFill>
              </a:rPr>
              <a:t>12 FOS Wirt. &amp; </a:t>
            </a:r>
            <a:r>
              <a:rPr lang="de-DE" sz="1600" b="1" i="1">
                <a:solidFill>
                  <a:srgbClr val="000000"/>
                </a:solidFill>
              </a:rPr>
              <a:t>FH-Reife</a:t>
            </a:r>
          </a:p>
          <a:p>
            <a:pPr eaLnBrk="1" fontAlgn="base" hangingPunct="1">
              <a:lnSpc>
                <a:spcPct val="90000"/>
              </a:lnSpc>
              <a:spcBef>
                <a:spcPct val="50000"/>
              </a:spcBef>
              <a:spcAft>
                <a:spcPct val="0"/>
              </a:spcAft>
            </a:pPr>
            <a:endParaRPr lang="de-DE" b="1">
              <a:solidFill>
                <a:srgbClr val="000000"/>
              </a:solidFill>
            </a:endParaRPr>
          </a:p>
        </p:txBody>
      </p:sp>
      <p:sp>
        <p:nvSpPr>
          <p:cNvPr id="66579" name="Textfeld 33"/>
          <p:cNvSpPr txBox="1">
            <a:spLocks noChangeArrowheads="1"/>
          </p:cNvSpPr>
          <p:nvPr/>
        </p:nvSpPr>
        <p:spPr bwMode="auto">
          <a:xfrm>
            <a:off x="6696075" y="908050"/>
            <a:ext cx="1476375" cy="1008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b="1">
              <a:solidFill>
                <a:srgbClr val="000000"/>
              </a:solidFill>
            </a:endParaRPr>
          </a:p>
        </p:txBody>
      </p:sp>
      <p:graphicFrame>
        <p:nvGraphicFramePr>
          <p:cNvPr id="35" name="Tabelle 34"/>
          <p:cNvGraphicFramePr>
            <a:graphicFrameLocks noGrp="1"/>
          </p:cNvGraphicFramePr>
          <p:nvPr/>
        </p:nvGraphicFramePr>
        <p:xfrm>
          <a:off x="6723063" y="1390650"/>
          <a:ext cx="2420937" cy="1533525"/>
        </p:xfrm>
        <a:graphic>
          <a:graphicData uri="http://schemas.openxmlformats.org/drawingml/2006/table">
            <a:tbl>
              <a:tblPr firstRow="1" bandRow="1">
                <a:tableStyleId>{C083E6E3-FA7D-4D7B-A595-EF9225AFEA82}</a:tableStyleId>
              </a:tblPr>
              <a:tblGrid>
                <a:gridCol w="2420937"/>
              </a:tblGrid>
              <a:tr h="511175">
                <a:tc>
                  <a:txBody>
                    <a:bodyPr/>
                    <a:lstStyle/>
                    <a:p>
                      <a:r>
                        <a:rPr lang="de-DE" sz="1600" b="0" dirty="0" smtClean="0"/>
                        <a:t>5. + 6. Sem.</a:t>
                      </a:r>
                      <a:r>
                        <a:rPr lang="de-DE" sz="1600" b="0" baseline="0" dirty="0" smtClean="0"/>
                        <a:t> &amp; </a:t>
                      </a:r>
                      <a:r>
                        <a:rPr lang="de-DE" sz="1600" i="1" baseline="0" dirty="0" smtClean="0"/>
                        <a:t>Bachelor</a:t>
                      </a:r>
                      <a:endParaRPr lang="de-DE" sz="1600" b="1" i="1" dirty="0">
                        <a:solidFill>
                          <a:schemeClr val="tx1"/>
                        </a:solidFill>
                      </a:endParaRPr>
                    </a:p>
                  </a:txBody>
                  <a:tcPr marL="91447" marR="91447" marT="45708" marB="45708"/>
                </a:tc>
              </a:tr>
              <a:tr h="511175">
                <a:tc>
                  <a:txBody>
                    <a:bodyPr/>
                    <a:lstStyle/>
                    <a:p>
                      <a:r>
                        <a:rPr lang="de-DE" sz="1600" dirty="0" smtClean="0"/>
                        <a:t>3. + 4. Sem. FH</a:t>
                      </a:r>
                      <a:endParaRPr lang="de-DE" sz="1600" dirty="0"/>
                    </a:p>
                  </a:txBody>
                  <a:tcPr marL="91447" marR="91447" marT="45708" marB="45708"/>
                </a:tc>
              </a:tr>
              <a:tr h="511175">
                <a:tc>
                  <a:txBody>
                    <a:bodyPr/>
                    <a:lstStyle/>
                    <a:p>
                      <a:r>
                        <a:rPr lang="de-DE" sz="1600" dirty="0" smtClean="0"/>
                        <a:t>1.</a:t>
                      </a:r>
                      <a:r>
                        <a:rPr lang="de-DE" sz="1600" baseline="0" dirty="0" smtClean="0"/>
                        <a:t> + 2. Sem. FH</a:t>
                      </a:r>
                      <a:endParaRPr lang="de-DE" sz="1600" dirty="0"/>
                    </a:p>
                  </a:txBody>
                  <a:tcPr marL="91447" marR="91447" marT="45708" marB="45708"/>
                </a:tc>
              </a:tr>
            </a:tbl>
          </a:graphicData>
        </a:graphic>
      </p:graphicFrame>
      <p:sp>
        <p:nvSpPr>
          <p:cNvPr id="36" name="Textfeld 35"/>
          <p:cNvSpPr txBox="1">
            <a:spLocks noChangeArrowheads="1"/>
          </p:cNvSpPr>
          <p:nvPr/>
        </p:nvSpPr>
        <p:spPr bwMode="auto">
          <a:xfrm>
            <a:off x="287338" y="3860800"/>
            <a:ext cx="1368425" cy="118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t" hangingPunct="1">
              <a:spcBef>
                <a:spcPct val="0"/>
              </a:spcBef>
              <a:spcAft>
                <a:spcPct val="0"/>
              </a:spcAft>
            </a:pPr>
            <a:r>
              <a:rPr lang="de-DE" sz="1400">
                <a:solidFill>
                  <a:srgbClr val="E2001A"/>
                </a:solidFill>
              </a:rPr>
              <a:t>Juli 2016</a:t>
            </a:r>
          </a:p>
          <a:p>
            <a:pPr eaLnBrk="1" fontAlgn="t" hangingPunct="1">
              <a:spcBef>
                <a:spcPct val="0"/>
              </a:spcBef>
              <a:spcAft>
                <a:spcPct val="0"/>
              </a:spcAft>
            </a:pPr>
            <a:r>
              <a:rPr lang="de-DE" sz="1400">
                <a:solidFill>
                  <a:srgbClr val="E2001A"/>
                </a:solidFill>
              </a:rPr>
              <a:t>Aug. 2015 -</a:t>
            </a:r>
          </a:p>
          <a:p>
            <a:pPr eaLnBrk="1" fontAlgn="t" hangingPunct="1">
              <a:spcBef>
                <a:spcPct val="0"/>
              </a:spcBef>
              <a:spcAft>
                <a:spcPct val="0"/>
              </a:spcAft>
            </a:pPr>
            <a:endParaRPr lang="de-DE" sz="800">
              <a:solidFill>
                <a:srgbClr val="E2001A"/>
              </a:solidFill>
            </a:endParaRPr>
          </a:p>
          <a:p>
            <a:pPr eaLnBrk="1" fontAlgn="t" hangingPunct="1">
              <a:spcBef>
                <a:spcPct val="0"/>
              </a:spcBef>
              <a:spcAft>
                <a:spcPct val="0"/>
              </a:spcAft>
            </a:pPr>
            <a:r>
              <a:rPr lang="de-DE" sz="1400">
                <a:solidFill>
                  <a:srgbClr val="E2001A"/>
                </a:solidFill>
              </a:rPr>
              <a:t>Juli 2015</a:t>
            </a:r>
          </a:p>
          <a:p>
            <a:pPr eaLnBrk="1" fontAlgn="t" hangingPunct="1">
              <a:spcBef>
                <a:spcPct val="0"/>
              </a:spcBef>
              <a:spcAft>
                <a:spcPct val="0"/>
              </a:spcAft>
            </a:pPr>
            <a:r>
              <a:rPr lang="de-DE" sz="1400">
                <a:solidFill>
                  <a:srgbClr val="E2001A"/>
                </a:solidFill>
              </a:rPr>
              <a:t>Aug. 2014 - </a:t>
            </a:r>
          </a:p>
        </p:txBody>
      </p:sp>
      <p:sp>
        <p:nvSpPr>
          <p:cNvPr id="37" name="Textfeld 36"/>
          <p:cNvSpPr txBox="1">
            <a:spLocks noChangeArrowheads="1"/>
          </p:cNvSpPr>
          <p:nvPr/>
        </p:nvSpPr>
        <p:spPr bwMode="auto">
          <a:xfrm>
            <a:off x="287338" y="3392488"/>
            <a:ext cx="1189037"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400">
                <a:solidFill>
                  <a:srgbClr val="E2001A"/>
                </a:solidFill>
              </a:rPr>
              <a:t>Juli 2017 -</a:t>
            </a:r>
            <a:br>
              <a:rPr lang="de-DE" sz="1400">
                <a:solidFill>
                  <a:srgbClr val="E2001A"/>
                </a:solidFill>
              </a:rPr>
            </a:br>
            <a:r>
              <a:rPr lang="de-DE" sz="1400">
                <a:solidFill>
                  <a:srgbClr val="E2001A"/>
                </a:solidFill>
              </a:rPr>
              <a:t>Aug. 2016</a:t>
            </a:r>
          </a:p>
        </p:txBody>
      </p:sp>
      <p:graphicFrame>
        <p:nvGraphicFramePr>
          <p:cNvPr id="38" name="Tabelle 37"/>
          <p:cNvGraphicFramePr>
            <a:graphicFrameLocks noGrp="1"/>
          </p:cNvGraphicFramePr>
          <p:nvPr/>
        </p:nvGraphicFramePr>
        <p:xfrm>
          <a:off x="287338" y="1808163"/>
          <a:ext cx="1157287" cy="1554312"/>
        </p:xfrm>
        <a:graphic>
          <a:graphicData uri="http://schemas.openxmlformats.org/drawingml/2006/table">
            <a:tbl>
              <a:tblPr firstRow="1" bandRow="1">
                <a:tableStyleId>{C083E6E3-FA7D-4D7B-A595-EF9225AFEA82}</a:tableStyleId>
              </a:tblPr>
              <a:tblGrid>
                <a:gridCol w="1157287"/>
              </a:tblGrid>
              <a:tr h="518054">
                <a:tc>
                  <a:txBody>
                    <a:bodyPr/>
                    <a:lstStyle/>
                    <a:p>
                      <a:r>
                        <a:rPr lang="de-DE" sz="1400" b="1" dirty="0" smtClean="0">
                          <a:solidFill>
                            <a:schemeClr val="accent1"/>
                          </a:solidFill>
                          <a:latin typeface="+mn-lt"/>
                        </a:rPr>
                        <a:t>Juli</a:t>
                      </a:r>
                      <a:r>
                        <a:rPr lang="de-DE" sz="1400" b="1" baseline="0" dirty="0" smtClean="0">
                          <a:solidFill>
                            <a:schemeClr val="accent1"/>
                          </a:solidFill>
                          <a:latin typeface="+mn-lt"/>
                        </a:rPr>
                        <a:t> 2020 </a:t>
                      </a:r>
                      <a:r>
                        <a:rPr lang="de-DE" sz="1400" b="0" baseline="0" dirty="0" smtClean="0">
                          <a:solidFill>
                            <a:schemeClr val="accent1"/>
                          </a:solidFill>
                          <a:latin typeface="+mn-lt"/>
                        </a:rPr>
                        <a:t>-</a:t>
                      </a:r>
                    </a:p>
                    <a:p>
                      <a:r>
                        <a:rPr lang="de-DE" sz="1400" b="0" baseline="0" dirty="0" smtClean="0">
                          <a:solidFill>
                            <a:schemeClr val="accent1"/>
                          </a:solidFill>
                          <a:latin typeface="+mn-lt"/>
                        </a:rPr>
                        <a:t> Aug. 2019</a:t>
                      </a:r>
                      <a:endParaRPr lang="de-DE" sz="1400" b="0" dirty="0">
                        <a:solidFill>
                          <a:schemeClr val="accent1"/>
                        </a:solidFill>
                        <a:latin typeface="+mn-lt"/>
                      </a:endParaRPr>
                    </a:p>
                  </a:txBody>
                  <a:tcPr marL="91475" marR="91475" marT="45692" marB="45692"/>
                </a:tc>
              </a:tr>
              <a:tr h="518054">
                <a:tc>
                  <a:txBody>
                    <a:bodyPr/>
                    <a:lstStyle/>
                    <a:p>
                      <a:r>
                        <a:rPr lang="de-DE" sz="1400" dirty="0" smtClean="0">
                          <a:solidFill>
                            <a:schemeClr val="accent1"/>
                          </a:solidFill>
                          <a:latin typeface="+mn-lt"/>
                        </a:rPr>
                        <a:t>Juli 2019 -</a:t>
                      </a:r>
                    </a:p>
                    <a:p>
                      <a:r>
                        <a:rPr lang="de-DE" sz="1400" dirty="0" smtClean="0">
                          <a:solidFill>
                            <a:schemeClr val="accent1"/>
                          </a:solidFill>
                          <a:latin typeface="+mn-lt"/>
                        </a:rPr>
                        <a:t>Aug. 2018</a:t>
                      </a:r>
                      <a:endParaRPr lang="de-DE" sz="1400" dirty="0">
                        <a:solidFill>
                          <a:schemeClr val="accent1"/>
                        </a:solidFill>
                        <a:latin typeface="+mn-lt"/>
                      </a:endParaRPr>
                    </a:p>
                  </a:txBody>
                  <a:tcPr marL="91475" marR="91475" marT="45692" marB="45692"/>
                </a:tc>
              </a:tr>
              <a:tr h="518054">
                <a:tc>
                  <a:txBody>
                    <a:bodyPr/>
                    <a:lstStyle/>
                    <a:p>
                      <a:r>
                        <a:rPr lang="de-DE" sz="1400" dirty="0" smtClean="0">
                          <a:solidFill>
                            <a:schemeClr val="accent1"/>
                          </a:solidFill>
                          <a:latin typeface="+mn-lt"/>
                        </a:rPr>
                        <a:t>Juli 2018 -</a:t>
                      </a:r>
                    </a:p>
                    <a:p>
                      <a:r>
                        <a:rPr lang="de-DE" sz="1400" dirty="0" smtClean="0">
                          <a:solidFill>
                            <a:schemeClr val="accent1"/>
                          </a:solidFill>
                          <a:latin typeface="+mn-lt"/>
                        </a:rPr>
                        <a:t>Aug. 2017</a:t>
                      </a:r>
                      <a:endParaRPr lang="de-DE" sz="1400" dirty="0">
                        <a:solidFill>
                          <a:schemeClr val="accent1"/>
                        </a:solidFill>
                        <a:latin typeface="+mn-lt"/>
                      </a:endParaRPr>
                    </a:p>
                  </a:txBody>
                  <a:tcPr marL="91475" marR="91475" marT="45692" marB="45692"/>
                </a:tc>
              </a:tr>
            </a:tbl>
          </a:graphicData>
        </a:graphic>
      </p:graphicFrame>
      <p:sp>
        <p:nvSpPr>
          <p:cNvPr id="39" name="Rechteck 38"/>
          <p:cNvSpPr>
            <a:spLocks noChangeArrowheads="1"/>
          </p:cNvSpPr>
          <p:nvPr/>
        </p:nvSpPr>
        <p:spPr bwMode="auto">
          <a:xfrm>
            <a:off x="323850" y="1249363"/>
            <a:ext cx="1096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de-DE" sz="1400" b="1">
                <a:solidFill>
                  <a:srgbClr val="E2001A"/>
                </a:solidFill>
              </a:rPr>
              <a:t>Juli 2021 </a:t>
            </a:r>
            <a:r>
              <a:rPr lang="de-DE" sz="1400">
                <a:solidFill>
                  <a:srgbClr val="E2001A"/>
                </a:solidFill>
              </a:rPr>
              <a:t>-</a:t>
            </a:r>
          </a:p>
          <a:p>
            <a:pPr fontAlgn="base">
              <a:spcBef>
                <a:spcPct val="0"/>
              </a:spcBef>
              <a:spcAft>
                <a:spcPct val="0"/>
              </a:spcAft>
            </a:pPr>
            <a:r>
              <a:rPr lang="de-DE" sz="1400">
                <a:solidFill>
                  <a:srgbClr val="E2001A"/>
                </a:solidFill>
              </a:rPr>
              <a:t>Aug. 2020</a:t>
            </a:r>
          </a:p>
        </p:txBody>
      </p:sp>
      <p:sp>
        <p:nvSpPr>
          <p:cNvPr id="26" name="Textfeld 25"/>
          <p:cNvSpPr txBox="1">
            <a:spLocks noChangeArrowheads="1"/>
          </p:cNvSpPr>
          <p:nvPr/>
        </p:nvSpPr>
        <p:spPr bwMode="auto">
          <a:xfrm>
            <a:off x="1655763" y="3465513"/>
            <a:ext cx="2339975" cy="468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dirty="0" err="1">
                <a:solidFill>
                  <a:srgbClr val="000000"/>
                </a:solidFill>
              </a:rPr>
              <a:t>Work&amp;travel</a:t>
            </a:r>
            <a:r>
              <a:rPr lang="de-DE" sz="1600" dirty="0">
                <a:solidFill>
                  <a:srgbClr val="000000"/>
                </a:solidFill>
              </a:rPr>
              <a:t> Australien</a:t>
            </a:r>
          </a:p>
          <a:p>
            <a:pPr eaLnBrk="1" fontAlgn="base" hangingPunct="1">
              <a:lnSpc>
                <a:spcPct val="90000"/>
              </a:lnSpc>
              <a:spcBef>
                <a:spcPct val="50000"/>
              </a:spcBef>
              <a:spcAft>
                <a:spcPct val="0"/>
              </a:spcAft>
            </a:pPr>
            <a:endParaRPr lang="de-DE" b="1" dirty="0">
              <a:solidFill>
                <a:srgbClr val="000000"/>
              </a:solidFill>
            </a:endParaRPr>
          </a:p>
        </p:txBody>
      </p:sp>
      <p:cxnSp>
        <p:nvCxnSpPr>
          <p:cNvPr id="42" name="Gerade Verbindung mit Pfeil 41"/>
          <p:cNvCxnSpPr>
            <a:cxnSpLocks noChangeShapeType="1"/>
          </p:cNvCxnSpPr>
          <p:nvPr/>
        </p:nvCxnSpPr>
        <p:spPr bwMode="auto">
          <a:xfrm flipH="1" flipV="1">
            <a:off x="2951163" y="5121275"/>
            <a:ext cx="1081087" cy="57626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4" name="Textfeld 53"/>
          <p:cNvSpPr txBox="1">
            <a:spLocks noChangeArrowheads="1"/>
          </p:cNvSpPr>
          <p:nvPr/>
        </p:nvSpPr>
        <p:spPr bwMode="auto">
          <a:xfrm>
            <a:off x="4859338" y="6381750"/>
            <a:ext cx="12969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sz="1600" b="1">
                <a:solidFill>
                  <a:srgbClr val="E2001A"/>
                </a:solidFill>
              </a:rPr>
              <a:t>10. Klasse</a:t>
            </a:r>
          </a:p>
        </p:txBody>
      </p:sp>
      <p:cxnSp>
        <p:nvCxnSpPr>
          <p:cNvPr id="67" name="Gerade Verbindung 66"/>
          <p:cNvCxnSpPr>
            <a:cxnSpLocks noChangeShapeType="1"/>
          </p:cNvCxnSpPr>
          <p:nvPr/>
        </p:nvCxnSpPr>
        <p:spPr bwMode="auto">
          <a:xfrm>
            <a:off x="287338" y="3897313"/>
            <a:ext cx="86772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 name="Gerade Verbindung 70"/>
          <p:cNvCxnSpPr>
            <a:cxnSpLocks noChangeShapeType="1"/>
          </p:cNvCxnSpPr>
          <p:nvPr/>
        </p:nvCxnSpPr>
        <p:spPr bwMode="auto">
          <a:xfrm>
            <a:off x="287338" y="1808163"/>
            <a:ext cx="8677275"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50" name="Gerade Verbindung mit Pfeil 49"/>
          <p:cNvCxnSpPr>
            <a:cxnSpLocks noChangeShapeType="1"/>
          </p:cNvCxnSpPr>
          <p:nvPr/>
        </p:nvCxnSpPr>
        <p:spPr bwMode="auto">
          <a:xfrm flipV="1">
            <a:off x="4859338" y="5013325"/>
            <a:ext cx="1800225" cy="3952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 name="Gerade Verbindung mit Pfeil 46"/>
          <p:cNvCxnSpPr>
            <a:cxnSpLocks noChangeShapeType="1"/>
          </p:cNvCxnSpPr>
          <p:nvPr/>
        </p:nvCxnSpPr>
        <p:spPr bwMode="auto">
          <a:xfrm flipV="1">
            <a:off x="4859338" y="4941888"/>
            <a:ext cx="144462" cy="4667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38" name="Wolkenförmige Legende 9"/>
          <p:cNvSpPr>
            <a:spLocks noChangeArrowheads="1"/>
          </p:cNvSpPr>
          <p:nvPr/>
        </p:nvSpPr>
        <p:spPr bwMode="auto">
          <a:xfrm>
            <a:off x="2916238" y="-26988"/>
            <a:ext cx="2808287" cy="1871663"/>
          </a:xfrm>
          <a:prstGeom prst="cloudCallout">
            <a:avLst>
              <a:gd name="adj1" fmla="val 8519"/>
              <a:gd name="adj2" fmla="val 22568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7575" fontAlgn="base">
              <a:lnSpc>
                <a:spcPct val="90000"/>
              </a:lnSpc>
              <a:spcBef>
                <a:spcPct val="50000"/>
              </a:spcBef>
              <a:spcAft>
                <a:spcPct val="0"/>
              </a:spcAft>
            </a:pPr>
            <a:endParaRPr lang="de-DE" sz="2000">
              <a:solidFill>
                <a:srgbClr val="000000"/>
              </a:solidFill>
            </a:endParaRPr>
          </a:p>
        </p:txBody>
      </p:sp>
      <p:graphicFrame>
        <p:nvGraphicFramePr>
          <p:cNvPr id="29" name="Tabelle 28"/>
          <p:cNvGraphicFramePr>
            <a:graphicFrameLocks noGrp="1"/>
          </p:cNvGraphicFramePr>
          <p:nvPr/>
        </p:nvGraphicFramePr>
        <p:xfrm>
          <a:off x="3959225" y="3933825"/>
          <a:ext cx="2711450" cy="993775"/>
        </p:xfrm>
        <a:graphic>
          <a:graphicData uri="http://schemas.openxmlformats.org/drawingml/2006/table">
            <a:tbl>
              <a:tblPr firstRow="1" bandRow="1">
                <a:tableStyleId>{C083E6E3-FA7D-4D7B-A595-EF9225AFEA82}</a:tableStyleId>
              </a:tblPr>
              <a:tblGrid>
                <a:gridCol w="2711450"/>
              </a:tblGrid>
              <a:tr h="579551">
                <a:tc>
                  <a:txBody>
                    <a:bodyPr/>
                    <a:lstStyle/>
                    <a:p>
                      <a:r>
                        <a:rPr lang="de-DE" sz="1600" b="0" dirty="0" smtClean="0"/>
                        <a:t>12 FOS Wirt. &amp;</a:t>
                      </a:r>
                      <a:r>
                        <a:rPr lang="de-DE" sz="1600" b="0" baseline="0" dirty="0" smtClean="0"/>
                        <a:t> </a:t>
                      </a:r>
                      <a:r>
                        <a:rPr lang="de-DE" sz="1600" i="1" baseline="0" dirty="0" smtClean="0"/>
                        <a:t>FH-Reife</a:t>
                      </a:r>
                    </a:p>
                    <a:p>
                      <a:endParaRPr lang="de-DE" sz="1600" b="1" i="1" dirty="0"/>
                    </a:p>
                  </a:txBody>
                  <a:tcPr marL="91443" marR="91443" marT="45754" marB="45754">
                    <a:solidFill>
                      <a:schemeClr val="accent3"/>
                    </a:solidFill>
                  </a:tcPr>
                </a:tc>
              </a:tr>
              <a:tr h="414224">
                <a:tc>
                  <a:txBody>
                    <a:bodyPr/>
                    <a:lstStyle/>
                    <a:p>
                      <a:r>
                        <a:rPr lang="de-DE" sz="1600" dirty="0" smtClean="0"/>
                        <a:t>11 FOS Wirt. Praktikum</a:t>
                      </a:r>
                      <a:endParaRPr lang="de-DE" sz="1600" dirty="0"/>
                    </a:p>
                  </a:txBody>
                  <a:tcPr marL="91443" marR="91443" marT="45754" marB="45754"/>
                </a:tc>
              </a:tr>
            </a:tbl>
          </a:graphicData>
        </a:graphic>
      </p:graphicFrame>
      <p:cxnSp>
        <p:nvCxnSpPr>
          <p:cNvPr id="56" name="Gerade Verbindung 55"/>
          <p:cNvCxnSpPr>
            <a:cxnSpLocks noChangeShapeType="1"/>
          </p:cNvCxnSpPr>
          <p:nvPr/>
        </p:nvCxnSpPr>
        <p:spPr bwMode="auto">
          <a:xfrm>
            <a:off x="287338" y="4400550"/>
            <a:ext cx="86772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 name="Textfeld 30"/>
          <p:cNvSpPr txBox="1">
            <a:spLocks noChangeArrowheads="1"/>
          </p:cNvSpPr>
          <p:nvPr/>
        </p:nvSpPr>
        <p:spPr bwMode="auto">
          <a:xfrm>
            <a:off x="3995738" y="1881188"/>
            <a:ext cx="2232025" cy="154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t" hangingPunct="1">
              <a:lnSpc>
                <a:spcPct val="90000"/>
              </a:lnSpc>
              <a:spcBef>
                <a:spcPct val="50000"/>
              </a:spcBef>
              <a:spcAft>
                <a:spcPct val="0"/>
              </a:spcAft>
            </a:pPr>
            <a:r>
              <a:rPr lang="de-DE" sz="1600">
                <a:solidFill>
                  <a:srgbClr val="000000"/>
                </a:solidFill>
              </a:rPr>
              <a:t>5. + 6. Sem. &amp; </a:t>
            </a:r>
            <a:r>
              <a:rPr lang="de-DE" sz="1600" b="1" i="1">
                <a:solidFill>
                  <a:srgbClr val="000000"/>
                </a:solidFill>
              </a:rPr>
              <a:t>Bachelor</a:t>
            </a:r>
          </a:p>
          <a:p>
            <a:pPr eaLnBrk="1" fontAlgn="t" hangingPunct="1">
              <a:lnSpc>
                <a:spcPct val="90000"/>
              </a:lnSpc>
              <a:spcBef>
                <a:spcPct val="50000"/>
              </a:spcBef>
              <a:spcAft>
                <a:spcPct val="0"/>
              </a:spcAft>
            </a:pPr>
            <a:r>
              <a:rPr lang="de-DE" sz="1600">
                <a:solidFill>
                  <a:srgbClr val="000000"/>
                </a:solidFill>
              </a:rPr>
              <a:t>3. + 4. Sem. FH</a:t>
            </a:r>
          </a:p>
          <a:p>
            <a:pPr eaLnBrk="1" fontAlgn="t" hangingPunct="1">
              <a:lnSpc>
                <a:spcPct val="90000"/>
              </a:lnSpc>
              <a:spcBef>
                <a:spcPct val="50000"/>
              </a:spcBef>
              <a:spcAft>
                <a:spcPct val="0"/>
              </a:spcAft>
            </a:pPr>
            <a:endParaRPr lang="de-DE" sz="800">
              <a:solidFill>
                <a:srgbClr val="000000"/>
              </a:solidFill>
            </a:endParaRPr>
          </a:p>
          <a:p>
            <a:pPr eaLnBrk="1" fontAlgn="t" hangingPunct="1">
              <a:lnSpc>
                <a:spcPct val="90000"/>
              </a:lnSpc>
              <a:spcBef>
                <a:spcPct val="50000"/>
              </a:spcBef>
              <a:spcAft>
                <a:spcPct val="0"/>
              </a:spcAft>
            </a:pPr>
            <a:r>
              <a:rPr lang="de-DE" sz="1600">
                <a:solidFill>
                  <a:srgbClr val="000000"/>
                </a:solidFill>
              </a:rPr>
              <a:t>1. + 2. Sem. FH</a:t>
            </a:r>
          </a:p>
          <a:p>
            <a:pPr eaLnBrk="1" fontAlgn="base" hangingPunct="1">
              <a:lnSpc>
                <a:spcPct val="90000"/>
              </a:lnSpc>
              <a:spcBef>
                <a:spcPct val="50000"/>
              </a:spcBef>
              <a:spcAft>
                <a:spcPct val="0"/>
              </a:spcAft>
            </a:pPr>
            <a:endParaRPr lang="de-DE" b="1">
              <a:solidFill>
                <a:srgbClr val="000000"/>
              </a:solidFill>
            </a:endParaRPr>
          </a:p>
        </p:txBody>
      </p:sp>
      <p:cxnSp>
        <p:nvCxnSpPr>
          <p:cNvPr id="70" name="Gerade Verbindung 69"/>
          <p:cNvCxnSpPr>
            <a:cxnSpLocks noChangeShapeType="1"/>
          </p:cNvCxnSpPr>
          <p:nvPr/>
        </p:nvCxnSpPr>
        <p:spPr bwMode="auto">
          <a:xfrm>
            <a:off x="287338" y="2349500"/>
            <a:ext cx="86772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9" name="Gerade Verbindung 68"/>
          <p:cNvCxnSpPr>
            <a:cxnSpLocks noChangeShapeType="1"/>
          </p:cNvCxnSpPr>
          <p:nvPr/>
        </p:nvCxnSpPr>
        <p:spPr bwMode="auto">
          <a:xfrm>
            <a:off x="250825" y="2852738"/>
            <a:ext cx="87137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 name="Gerade Verbindung 67"/>
          <p:cNvCxnSpPr>
            <a:cxnSpLocks noChangeShapeType="1"/>
          </p:cNvCxnSpPr>
          <p:nvPr/>
        </p:nvCxnSpPr>
        <p:spPr bwMode="auto">
          <a:xfrm>
            <a:off x="287338" y="3392488"/>
            <a:ext cx="86772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20101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blinds(horizontal)">
                                      <p:cBhvr>
                                        <p:cTn id="12" dur="500"/>
                                        <p:tgtEl>
                                          <p:spTgt spid="44038"/>
                                        </p:tgtEl>
                                      </p:cBhvr>
                                    </p:animEffect>
                                  </p:childTnLst>
                                </p:cTn>
                              </p:par>
                              <p:par>
                                <p:cTn id="13" presetID="3" presetClass="entr" presetSubtype="10" fill="hold" nodeType="withEffect">
                                  <p:stCondLst>
                                    <p:cond delay="0"/>
                                  </p:stCondLst>
                                  <p:childTnLst>
                                    <p:set>
                                      <p:cBhvr>
                                        <p:cTn id="14" dur="1" fill="hold">
                                          <p:stCondLst>
                                            <p:cond delay="0"/>
                                          </p:stCondLst>
                                        </p:cTn>
                                        <p:tgtEl>
                                          <p:spTgt spid="44037"/>
                                        </p:tgtEl>
                                        <p:attrNameLst>
                                          <p:attrName>style.visibility</p:attrName>
                                        </p:attrNameLst>
                                      </p:cBhvr>
                                      <p:to>
                                        <p:strVal val="visible"/>
                                      </p:to>
                                    </p:set>
                                    <p:animEffect transition="in" filter="blinds(horizontal)">
                                      <p:cBhvr>
                                        <p:cTn id="15" dur="500"/>
                                        <p:tgtEl>
                                          <p:spTgt spid="440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4042"/>
                                        </p:tgtEl>
                                        <p:attrNameLst>
                                          <p:attrName>style.visibility</p:attrName>
                                        </p:attrNameLst>
                                      </p:cBhvr>
                                      <p:to>
                                        <p:strVal val="visible"/>
                                      </p:to>
                                    </p:set>
                                    <p:anim calcmode="lin" valueType="num">
                                      <p:cBhvr additive="base">
                                        <p:cTn id="20" dur="500" fill="hold"/>
                                        <p:tgtEl>
                                          <p:spTgt spid="44042"/>
                                        </p:tgtEl>
                                        <p:attrNameLst>
                                          <p:attrName>ppt_x</p:attrName>
                                        </p:attrNameLst>
                                      </p:cBhvr>
                                      <p:tavLst>
                                        <p:tav tm="0">
                                          <p:val>
                                            <p:strVal val="#ppt_x"/>
                                          </p:val>
                                        </p:tav>
                                        <p:tav tm="100000">
                                          <p:val>
                                            <p:strVal val="#ppt_x"/>
                                          </p:val>
                                        </p:tav>
                                      </p:tavLst>
                                    </p:anim>
                                    <p:anim calcmode="lin" valueType="num">
                                      <p:cBhvr additive="base">
                                        <p:cTn id="21" dur="500" fill="hold"/>
                                        <p:tgtEl>
                                          <p:spTgt spid="4404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4043"/>
                                        </p:tgtEl>
                                        <p:attrNameLst>
                                          <p:attrName>style.visibility</p:attrName>
                                        </p:attrNameLst>
                                      </p:cBhvr>
                                      <p:to>
                                        <p:strVal val="visible"/>
                                      </p:to>
                                    </p:set>
                                    <p:anim calcmode="lin" valueType="num">
                                      <p:cBhvr additive="base">
                                        <p:cTn id="24" dur="500" fill="hold"/>
                                        <p:tgtEl>
                                          <p:spTgt spid="44043"/>
                                        </p:tgtEl>
                                        <p:attrNameLst>
                                          <p:attrName>ppt_x</p:attrName>
                                        </p:attrNameLst>
                                      </p:cBhvr>
                                      <p:tavLst>
                                        <p:tav tm="0">
                                          <p:val>
                                            <p:strVal val="#ppt_x"/>
                                          </p:val>
                                        </p:tav>
                                        <p:tav tm="100000">
                                          <p:val>
                                            <p:strVal val="#ppt_x"/>
                                          </p:val>
                                        </p:tav>
                                      </p:tavLst>
                                    </p:anim>
                                    <p:anim calcmode="lin" valueType="num">
                                      <p:cBhvr additive="base">
                                        <p:cTn id="25" dur="500" fill="hold"/>
                                        <p:tgtEl>
                                          <p:spTgt spid="4404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4040"/>
                                        </p:tgtEl>
                                        <p:attrNameLst>
                                          <p:attrName>style.visibility</p:attrName>
                                        </p:attrNameLst>
                                      </p:cBhvr>
                                      <p:to>
                                        <p:strVal val="visible"/>
                                      </p:to>
                                    </p:set>
                                    <p:anim calcmode="lin" valueType="num">
                                      <p:cBhvr additive="base">
                                        <p:cTn id="30" dur="500" fill="hold"/>
                                        <p:tgtEl>
                                          <p:spTgt spid="44040"/>
                                        </p:tgtEl>
                                        <p:attrNameLst>
                                          <p:attrName>ppt_x</p:attrName>
                                        </p:attrNameLst>
                                      </p:cBhvr>
                                      <p:tavLst>
                                        <p:tav tm="0">
                                          <p:val>
                                            <p:strVal val="#ppt_x"/>
                                          </p:val>
                                        </p:tav>
                                        <p:tav tm="100000">
                                          <p:val>
                                            <p:strVal val="#ppt_x"/>
                                          </p:val>
                                        </p:tav>
                                      </p:tavLst>
                                    </p:anim>
                                    <p:anim calcmode="lin" valueType="num">
                                      <p:cBhvr additive="base">
                                        <p:cTn id="31" dur="500" fill="hold"/>
                                        <p:tgtEl>
                                          <p:spTgt spid="4404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4041"/>
                                        </p:tgtEl>
                                        <p:attrNameLst>
                                          <p:attrName>style.visibility</p:attrName>
                                        </p:attrNameLst>
                                      </p:cBhvr>
                                      <p:to>
                                        <p:strVal val="visible"/>
                                      </p:to>
                                    </p:set>
                                    <p:anim calcmode="lin" valueType="num">
                                      <p:cBhvr additive="base">
                                        <p:cTn id="34" dur="500" fill="hold"/>
                                        <p:tgtEl>
                                          <p:spTgt spid="44041"/>
                                        </p:tgtEl>
                                        <p:attrNameLst>
                                          <p:attrName>ppt_x</p:attrName>
                                        </p:attrNameLst>
                                      </p:cBhvr>
                                      <p:tavLst>
                                        <p:tav tm="0">
                                          <p:val>
                                            <p:strVal val="#ppt_x"/>
                                          </p:val>
                                        </p:tav>
                                        <p:tav tm="100000">
                                          <p:val>
                                            <p:strVal val="#ppt_x"/>
                                          </p:val>
                                        </p:tav>
                                      </p:tavLst>
                                    </p:anim>
                                    <p:anim calcmode="lin" valueType="num">
                                      <p:cBhvr additive="base">
                                        <p:cTn id="35"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linds(horizontal)">
                                      <p:cBhvr>
                                        <p:cTn id="40" dur="500"/>
                                        <p:tgtEl>
                                          <p:spTgt spid="4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linds(horizontal)">
                                      <p:cBhvr>
                                        <p:cTn id="46" dur="500"/>
                                        <p:tgtEl>
                                          <p:spTgt spid="2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linds(horizontal)">
                                      <p:cBhvr>
                                        <p:cTn id="51" dur="500"/>
                                        <p:tgtEl>
                                          <p:spTgt spid="3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linds(horizontal)">
                                      <p:cBhvr>
                                        <p:cTn id="54" dur="500"/>
                                        <p:tgtEl>
                                          <p:spTgt spid="2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linds(horizontal)">
                                      <p:cBhvr>
                                        <p:cTn id="59" dur="500"/>
                                        <p:tgtEl>
                                          <p:spTgt spid="3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blinds(horizontal)">
                                      <p:cBhvr>
                                        <p:cTn id="67" dur="500"/>
                                        <p:tgtEl>
                                          <p:spTgt spid="47"/>
                                        </p:tgtEl>
                                      </p:cBhvr>
                                    </p:animEffect>
                                  </p:childTnLst>
                                </p:cTn>
                              </p:par>
                              <p:par>
                                <p:cTn id="68" presetID="3" presetClass="entr" presetSubtype="1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linds(horizontal)">
                                      <p:cBhvr>
                                        <p:cTn id="70" dur="500"/>
                                        <p:tgtEl>
                                          <p:spTgt spid="2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30">
                                            <p:txEl>
                                              <p:pRg st="0" end="0"/>
                                            </p:txEl>
                                          </p:spTgt>
                                        </p:tgtEl>
                                        <p:attrNameLst>
                                          <p:attrName>style.visibility</p:attrName>
                                        </p:attrNameLst>
                                      </p:cBhvr>
                                      <p:to>
                                        <p:strVal val="visible"/>
                                      </p:to>
                                    </p:set>
                                    <p:animEffect transition="in" filter="blinds(horizontal)">
                                      <p:cBhvr>
                                        <p:cTn id="75" dur="500"/>
                                        <p:tgtEl>
                                          <p:spTgt spid="30">
                                            <p:txEl>
                                              <p:pRg st="0" end="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blinds(horizontal)">
                                      <p:cBhvr>
                                        <p:cTn id="80" dur="500"/>
                                        <p:tgtEl>
                                          <p:spTgt spid="31">
                                            <p:txEl>
                                              <p:pRg st="0" end="0"/>
                                            </p:txEl>
                                          </p:spTgt>
                                        </p:tgtEl>
                                      </p:cBhvr>
                                    </p:animEffect>
                                  </p:childTnLst>
                                </p:cTn>
                              </p:par>
                              <p:par>
                                <p:cTn id="81" presetID="3" presetClass="entr" presetSubtype="10" fill="hold" nodeType="with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blinds(horizontal)">
                                      <p:cBhvr>
                                        <p:cTn id="83" dur="500"/>
                                        <p:tgtEl>
                                          <p:spTgt spid="31">
                                            <p:txEl>
                                              <p:pRg st="1" end="1"/>
                                            </p:txEl>
                                          </p:spTgt>
                                        </p:tgtEl>
                                      </p:cBhvr>
                                    </p:animEffect>
                                  </p:childTnLst>
                                </p:cTn>
                              </p:par>
                              <p:par>
                                <p:cTn id="84" presetID="3" presetClass="entr" presetSubtype="10" fill="hold" nodeType="withEffect">
                                  <p:stCondLst>
                                    <p:cond delay="0"/>
                                  </p:stCondLst>
                                  <p:childTnLst>
                                    <p:set>
                                      <p:cBhvr>
                                        <p:cTn id="85" dur="1" fill="hold">
                                          <p:stCondLst>
                                            <p:cond delay="0"/>
                                          </p:stCondLst>
                                        </p:cTn>
                                        <p:tgtEl>
                                          <p:spTgt spid="31">
                                            <p:txEl>
                                              <p:pRg st="3" end="3"/>
                                            </p:txEl>
                                          </p:spTgt>
                                        </p:tgtEl>
                                        <p:attrNameLst>
                                          <p:attrName>style.visibility</p:attrName>
                                        </p:attrNameLst>
                                      </p:cBhvr>
                                      <p:to>
                                        <p:strVal val="visible"/>
                                      </p:to>
                                    </p:set>
                                    <p:animEffect transition="in" filter="blinds(horizontal)">
                                      <p:cBhvr>
                                        <p:cTn id="86" dur="500"/>
                                        <p:tgtEl>
                                          <p:spTgt spid="31">
                                            <p:txEl>
                                              <p:pRg st="3" end="3"/>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blinds(horizontal)">
                                      <p:cBhvr>
                                        <p:cTn id="91" dur="500"/>
                                        <p:tgtEl>
                                          <p:spTgt spid="50"/>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blinds(horizontal)">
                                      <p:cBhvr>
                                        <p:cTn id="94" dur="500"/>
                                        <p:tgtEl>
                                          <p:spTgt spid="3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nodeType="clickEffect">
                                  <p:stCondLst>
                                    <p:cond delay="0"/>
                                  </p:stCondLst>
                                  <p:childTnLst>
                                    <p:set>
                                      <p:cBhvr>
                                        <p:cTn id="98" dur="1" fill="hold">
                                          <p:stCondLst>
                                            <p:cond delay="0"/>
                                          </p:stCondLst>
                                        </p:cTn>
                                        <p:tgtEl>
                                          <p:spTgt spid="33">
                                            <p:txEl>
                                              <p:pRg st="0" end="0"/>
                                            </p:txEl>
                                          </p:spTgt>
                                        </p:tgtEl>
                                        <p:attrNameLst>
                                          <p:attrName>style.visibility</p:attrName>
                                        </p:attrNameLst>
                                      </p:cBhvr>
                                      <p:to>
                                        <p:strVal val="visible"/>
                                      </p:to>
                                    </p:set>
                                    <p:animEffect transition="in" filter="blinds(horizontal)">
                                      <p:cBhvr>
                                        <p:cTn id="99" dur="500"/>
                                        <p:tgtEl>
                                          <p:spTgt spid="33">
                                            <p:txEl>
                                              <p:pRg st="0" end="0"/>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linds(horizontal)">
                                      <p:cBhvr>
                                        <p:cTn id="104" dur="500"/>
                                        <p:tgtEl>
                                          <p:spTgt spid="35"/>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blinds(horizontal)">
                                      <p:cBhvr>
                                        <p:cTn id="107" dur="500"/>
                                        <p:tgtEl>
                                          <p:spTgt spid="3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8" fill="hold" nodeType="clickEffect">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cBhvr additive="base">
                                        <p:cTn id="112" dur="500" fill="hold"/>
                                        <p:tgtEl>
                                          <p:spTgt spid="56"/>
                                        </p:tgtEl>
                                        <p:attrNameLst>
                                          <p:attrName>ppt_x</p:attrName>
                                        </p:attrNameLst>
                                      </p:cBhvr>
                                      <p:tavLst>
                                        <p:tav tm="0">
                                          <p:val>
                                            <p:strVal val="0-#ppt_w/2"/>
                                          </p:val>
                                        </p:tav>
                                        <p:tav tm="100000">
                                          <p:val>
                                            <p:strVal val="#ppt_x"/>
                                          </p:val>
                                        </p:tav>
                                      </p:tavLst>
                                    </p:anim>
                                    <p:anim calcmode="lin" valueType="num">
                                      <p:cBhvr additive="base">
                                        <p:cTn id="113" dur="500" fill="hold"/>
                                        <p:tgtEl>
                                          <p:spTgt spid="56"/>
                                        </p:tgtEl>
                                        <p:attrNameLst>
                                          <p:attrName>ppt_y</p:attrName>
                                        </p:attrNameLst>
                                      </p:cBhvr>
                                      <p:tavLst>
                                        <p:tav tm="0">
                                          <p:val>
                                            <p:strVal val="#ppt_y"/>
                                          </p:val>
                                        </p:tav>
                                        <p:tav tm="100000">
                                          <p:val>
                                            <p:strVal val="#ppt_y"/>
                                          </p:val>
                                        </p:tav>
                                      </p:tavLst>
                                    </p:anim>
                                  </p:childTnLst>
                                </p:cTn>
                              </p:par>
                              <p:par>
                                <p:cTn id="114" presetID="2" presetClass="entr" presetSubtype="8" fill="hold" nodeType="withEffect">
                                  <p:stCondLst>
                                    <p:cond delay="0"/>
                                  </p:stCondLst>
                                  <p:childTnLst>
                                    <p:set>
                                      <p:cBhvr>
                                        <p:cTn id="115" dur="1" fill="hold">
                                          <p:stCondLst>
                                            <p:cond delay="0"/>
                                          </p:stCondLst>
                                        </p:cTn>
                                        <p:tgtEl>
                                          <p:spTgt spid="67"/>
                                        </p:tgtEl>
                                        <p:attrNameLst>
                                          <p:attrName>style.visibility</p:attrName>
                                        </p:attrNameLst>
                                      </p:cBhvr>
                                      <p:to>
                                        <p:strVal val="visible"/>
                                      </p:to>
                                    </p:set>
                                    <p:anim calcmode="lin" valueType="num">
                                      <p:cBhvr additive="base">
                                        <p:cTn id="116" dur="500" fill="hold"/>
                                        <p:tgtEl>
                                          <p:spTgt spid="67"/>
                                        </p:tgtEl>
                                        <p:attrNameLst>
                                          <p:attrName>ppt_x</p:attrName>
                                        </p:attrNameLst>
                                      </p:cBhvr>
                                      <p:tavLst>
                                        <p:tav tm="0">
                                          <p:val>
                                            <p:strVal val="0-#ppt_w/2"/>
                                          </p:val>
                                        </p:tav>
                                        <p:tav tm="100000">
                                          <p:val>
                                            <p:strVal val="#ppt_x"/>
                                          </p:val>
                                        </p:tav>
                                      </p:tavLst>
                                    </p:anim>
                                    <p:anim calcmode="lin" valueType="num">
                                      <p:cBhvr additive="base">
                                        <p:cTn id="117" dur="500" fill="hold"/>
                                        <p:tgtEl>
                                          <p:spTgt spid="67"/>
                                        </p:tgtEl>
                                        <p:attrNameLst>
                                          <p:attrName>ppt_y</p:attrName>
                                        </p:attrNameLst>
                                      </p:cBhvr>
                                      <p:tavLst>
                                        <p:tav tm="0">
                                          <p:val>
                                            <p:strVal val="#ppt_y"/>
                                          </p:val>
                                        </p:tav>
                                        <p:tav tm="100000">
                                          <p:val>
                                            <p:strVal val="#ppt_y"/>
                                          </p:val>
                                        </p:tav>
                                      </p:tavLst>
                                    </p:anim>
                                  </p:childTnLst>
                                </p:cTn>
                              </p:par>
                              <p:par>
                                <p:cTn id="118" presetID="2" presetClass="entr" presetSubtype="8" fill="hold" nodeType="withEffect">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cBhvr additive="base">
                                        <p:cTn id="120" dur="500" fill="hold"/>
                                        <p:tgtEl>
                                          <p:spTgt spid="68"/>
                                        </p:tgtEl>
                                        <p:attrNameLst>
                                          <p:attrName>ppt_x</p:attrName>
                                        </p:attrNameLst>
                                      </p:cBhvr>
                                      <p:tavLst>
                                        <p:tav tm="0">
                                          <p:val>
                                            <p:strVal val="0-#ppt_w/2"/>
                                          </p:val>
                                        </p:tav>
                                        <p:tav tm="100000">
                                          <p:val>
                                            <p:strVal val="#ppt_x"/>
                                          </p:val>
                                        </p:tav>
                                      </p:tavLst>
                                    </p:anim>
                                    <p:anim calcmode="lin" valueType="num">
                                      <p:cBhvr additive="base">
                                        <p:cTn id="121" dur="500" fill="hold"/>
                                        <p:tgtEl>
                                          <p:spTgt spid="6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69"/>
                                        </p:tgtEl>
                                        <p:attrNameLst>
                                          <p:attrName>style.visibility</p:attrName>
                                        </p:attrNameLst>
                                      </p:cBhvr>
                                      <p:to>
                                        <p:strVal val="visible"/>
                                      </p:to>
                                    </p:set>
                                    <p:anim calcmode="lin" valueType="num">
                                      <p:cBhvr additive="base">
                                        <p:cTn id="124" dur="500" fill="hold"/>
                                        <p:tgtEl>
                                          <p:spTgt spid="69"/>
                                        </p:tgtEl>
                                        <p:attrNameLst>
                                          <p:attrName>ppt_x</p:attrName>
                                        </p:attrNameLst>
                                      </p:cBhvr>
                                      <p:tavLst>
                                        <p:tav tm="0">
                                          <p:val>
                                            <p:strVal val="0-#ppt_w/2"/>
                                          </p:val>
                                        </p:tav>
                                        <p:tav tm="100000">
                                          <p:val>
                                            <p:strVal val="#ppt_x"/>
                                          </p:val>
                                        </p:tav>
                                      </p:tavLst>
                                    </p:anim>
                                    <p:anim calcmode="lin" valueType="num">
                                      <p:cBhvr additive="base">
                                        <p:cTn id="125" dur="500" fill="hold"/>
                                        <p:tgtEl>
                                          <p:spTgt spid="69"/>
                                        </p:tgtEl>
                                        <p:attrNameLst>
                                          <p:attrName>ppt_y</p:attrName>
                                        </p:attrNameLst>
                                      </p:cBhvr>
                                      <p:tavLst>
                                        <p:tav tm="0">
                                          <p:val>
                                            <p:strVal val="#ppt_y"/>
                                          </p:val>
                                        </p:tav>
                                        <p:tav tm="100000">
                                          <p:val>
                                            <p:strVal val="#ppt_y"/>
                                          </p:val>
                                        </p:tav>
                                      </p:tavLst>
                                    </p:anim>
                                  </p:childTnLst>
                                </p:cTn>
                              </p:par>
                              <p:par>
                                <p:cTn id="126" presetID="2" presetClass="entr" presetSubtype="8"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500" fill="hold"/>
                                        <p:tgtEl>
                                          <p:spTgt spid="70"/>
                                        </p:tgtEl>
                                        <p:attrNameLst>
                                          <p:attrName>ppt_x</p:attrName>
                                        </p:attrNameLst>
                                      </p:cBhvr>
                                      <p:tavLst>
                                        <p:tav tm="0">
                                          <p:val>
                                            <p:strVal val="0-#ppt_w/2"/>
                                          </p:val>
                                        </p:tav>
                                        <p:tav tm="100000">
                                          <p:val>
                                            <p:strVal val="#ppt_x"/>
                                          </p:val>
                                        </p:tav>
                                      </p:tavLst>
                                    </p:anim>
                                    <p:anim calcmode="lin" valueType="num">
                                      <p:cBhvr additive="base">
                                        <p:cTn id="129" dur="500" fill="hold"/>
                                        <p:tgtEl>
                                          <p:spTgt spid="70"/>
                                        </p:tgtEl>
                                        <p:attrNameLst>
                                          <p:attrName>ppt_y</p:attrName>
                                        </p:attrNameLst>
                                      </p:cBhvr>
                                      <p:tavLst>
                                        <p:tav tm="0">
                                          <p:val>
                                            <p:strVal val="#ppt_y"/>
                                          </p:val>
                                        </p:tav>
                                        <p:tav tm="100000">
                                          <p:val>
                                            <p:strVal val="#ppt_y"/>
                                          </p:val>
                                        </p:tav>
                                      </p:tavLst>
                                    </p:anim>
                                  </p:childTnLst>
                                </p:cTn>
                              </p:par>
                              <p:par>
                                <p:cTn id="130" presetID="2" presetClass="entr" presetSubtype="8" fill="hold" nodeType="withEffect">
                                  <p:stCondLst>
                                    <p:cond delay="0"/>
                                  </p:stCondLst>
                                  <p:childTnLst>
                                    <p:set>
                                      <p:cBhvr>
                                        <p:cTn id="131" dur="1" fill="hold">
                                          <p:stCondLst>
                                            <p:cond delay="0"/>
                                          </p:stCondLst>
                                        </p:cTn>
                                        <p:tgtEl>
                                          <p:spTgt spid="71"/>
                                        </p:tgtEl>
                                        <p:attrNameLst>
                                          <p:attrName>style.visibility</p:attrName>
                                        </p:attrNameLst>
                                      </p:cBhvr>
                                      <p:to>
                                        <p:strVal val="visible"/>
                                      </p:to>
                                    </p:set>
                                    <p:anim calcmode="lin" valueType="num">
                                      <p:cBhvr additive="base">
                                        <p:cTn id="132" dur="500" fill="hold"/>
                                        <p:tgtEl>
                                          <p:spTgt spid="71"/>
                                        </p:tgtEl>
                                        <p:attrNameLst>
                                          <p:attrName>ppt_x</p:attrName>
                                        </p:attrNameLst>
                                      </p:cBhvr>
                                      <p:tavLst>
                                        <p:tav tm="0">
                                          <p:val>
                                            <p:strVal val="0-#ppt_w/2"/>
                                          </p:val>
                                        </p:tav>
                                        <p:tav tm="100000">
                                          <p:val>
                                            <p:strVal val="#ppt_x"/>
                                          </p:val>
                                        </p:tav>
                                      </p:tavLst>
                                    </p:anim>
                                    <p:anim calcmode="lin" valueType="num">
                                      <p:cBhvr additive="base">
                                        <p:cTn id="133" dur="500" fill="hold"/>
                                        <p:tgtEl>
                                          <p:spTgt spid="71"/>
                                        </p:tgtEl>
                                        <p:attrNameLst>
                                          <p:attrName>ppt_y</p:attrName>
                                        </p:attrNameLst>
                                      </p:cBhvr>
                                      <p:tavLst>
                                        <p:tav tm="0">
                                          <p:val>
                                            <p:strVal val="#ppt_y"/>
                                          </p:val>
                                        </p:tav>
                                        <p:tav tm="100000">
                                          <p:val>
                                            <p:strVal val="#ppt_y"/>
                                          </p:val>
                                        </p:tav>
                                      </p:tavLst>
                                    </p:anim>
                                  </p:childTnLst>
                                </p:cTn>
                              </p:par>
                              <p:par>
                                <p:cTn id="134" presetID="3" presetClass="exit" presetSubtype="10" fill="hold" grpId="0" nodeType="withEffect">
                                  <p:stCondLst>
                                    <p:cond delay="0"/>
                                  </p:stCondLst>
                                  <p:childTnLst>
                                    <p:animEffect transition="out" filter="blinds(horizontal)">
                                      <p:cBhvr>
                                        <p:cTn id="135" dur="500"/>
                                        <p:tgtEl>
                                          <p:spTgt spid="44038"/>
                                        </p:tgtEl>
                                      </p:cBhvr>
                                    </p:animEffect>
                                    <p:set>
                                      <p:cBhvr>
                                        <p:cTn id="136" dur="1" fill="hold">
                                          <p:stCondLst>
                                            <p:cond delay="499"/>
                                          </p:stCondLst>
                                        </p:cTn>
                                        <p:tgtEl>
                                          <p:spTgt spid="440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animBg="1"/>
      <p:bldP spid="44043" grpId="0" animBg="1"/>
      <p:bldP spid="25" grpId="0" animBg="1"/>
      <p:bldP spid="27" grpId="0" animBg="1"/>
      <p:bldP spid="32" grpId="0" animBg="1"/>
      <p:bldP spid="36" grpId="0" animBg="1"/>
      <p:bldP spid="37" grpId="0" animBg="1"/>
      <p:bldP spid="39" grpId="0"/>
      <p:bldP spid="26" grpId="0" animBg="1"/>
      <p:bldP spid="54" grpId="0"/>
      <p:bldP spid="44038" grpId="0" animBg="1"/>
      <p:bldP spid="44038"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86"/>
            <a:ext cx="7897886" cy="304699"/>
          </a:xfrm>
        </p:spPr>
        <p:txBody>
          <a:bodyPr/>
          <a:lstStyle/>
          <a:p>
            <a:r>
              <a:rPr lang="de-DE" sz="2200" dirty="0" smtClean="0"/>
              <a:t>Ist ein ausbildungsintegrierendes Studium nur positiv?</a:t>
            </a:r>
            <a:endParaRPr lang="de-DE" sz="2200" dirty="0"/>
          </a:p>
        </p:txBody>
      </p:sp>
      <p:sp>
        <p:nvSpPr>
          <p:cNvPr id="3" name="Textplatzhalter 2"/>
          <p:cNvSpPr>
            <a:spLocks noGrp="1"/>
          </p:cNvSpPr>
          <p:nvPr>
            <p:ph type="body" sz="half" idx="1"/>
          </p:nvPr>
        </p:nvSpPr>
        <p:spPr>
          <a:xfrm>
            <a:off x="509588" y="2146211"/>
            <a:ext cx="7446787" cy="1569660"/>
          </a:xfrm>
        </p:spPr>
        <p:txBody>
          <a:bodyPr/>
          <a:lstStyle/>
          <a:p>
            <a:r>
              <a:rPr lang="de-DE" dirty="0" smtClean="0"/>
              <a:t>3-5 Jahre, zwei Abschlüsse;</a:t>
            </a:r>
          </a:p>
          <a:p>
            <a:r>
              <a:rPr lang="de-DE" dirty="0" smtClean="0"/>
              <a:t>Theorie und Praxis sind gleichzeitig erfahrbar; </a:t>
            </a:r>
          </a:p>
          <a:p>
            <a:r>
              <a:rPr lang="de-DE" dirty="0" smtClean="0"/>
              <a:t>Finanzierung durch das Unternehmen;</a:t>
            </a:r>
          </a:p>
          <a:p>
            <a:r>
              <a:rPr lang="de-DE" dirty="0" smtClean="0"/>
              <a:t>gute Arbeitsmarktchancen.</a:t>
            </a:r>
            <a:endParaRPr lang="de-DE" dirty="0"/>
          </a:p>
        </p:txBody>
      </p:sp>
      <p:sp>
        <p:nvSpPr>
          <p:cNvPr id="6" name="Fußzeilenplatzhalter 5"/>
          <p:cNvSpPr>
            <a:spLocks noGrp="1"/>
          </p:cNvSpPr>
          <p:nvPr>
            <p:ph type="ftr" sz="quarter" idx="10"/>
          </p:nvPr>
        </p:nvSpPr>
        <p:spPr/>
        <p:txBody>
          <a:bodyPr/>
          <a:lstStyle/>
          <a:p>
            <a:pPr>
              <a:buClr>
                <a:srgbClr val="E2001A"/>
              </a:buClr>
              <a:defRPr/>
            </a:pPr>
            <a:r>
              <a:rPr lang="de-DE" smtClean="0">
                <a:solidFill>
                  <a:srgbClr val="000000"/>
                </a:solidFill>
              </a:rPr>
              <a:t>Markus Bremer, Dienstbesprechung Jobcenter, Fragen rund ums Studium</a:t>
            </a:r>
            <a:endParaRPr lang="de-DE" dirty="0">
              <a:solidFill>
                <a:srgbClr val="000000"/>
              </a:solidFill>
            </a:endParaRPr>
          </a:p>
        </p:txBody>
      </p:sp>
      <p:sp>
        <p:nvSpPr>
          <p:cNvPr id="7" name="Textplatzhalter 2"/>
          <p:cNvSpPr txBox="1">
            <a:spLocks/>
          </p:cNvSpPr>
          <p:nvPr/>
        </p:nvSpPr>
        <p:spPr bwMode="auto">
          <a:xfrm>
            <a:off x="467544" y="4667652"/>
            <a:ext cx="7992888" cy="15696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861" indent="-342861" eaLnBrk="0" fontAlgn="base" hangingPunct="0">
              <a:lnSpc>
                <a:spcPct val="90000"/>
              </a:lnSpc>
              <a:spcBef>
                <a:spcPct val="50000"/>
              </a:spcBef>
              <a:spcAft>
                <a:spcPct val="0"/>
              </a:spcAft>
              <a:buSzPct val="80000"/>
              <a:buFontTx/>
              <a:buBlip>
                <a:blip r:embed="rId3"/>
              </a:buBlip>
              <a:defRPr/>
            </a:pPr>
            <a:r>
              <a:rPr lang="de-DE" sz="2000" kern="0" dirty="0" smtClean="0">
                <a:solidFill>
                  <a:srgbClr val="000000"/>
                </a:solidFill>
              </a:rPr>
              <a:t>weniger Wissenschaftlichkeit;</a:t>
            </a:r>
            <a:endParaRPr lang="de-DE" sz="2000" kern="0" dirty="0">
              <a:solidFill>
                <a:srgbClr val="000000"/>
              </a:solidFill>
            </a:endParaRPr>
          </a:p>
          <a:p>
            <a:pPr marL="342861" indent="-342861" eaLnBrk="0" fontAlgn="base" hangingPunct="0">
              <a:lnSpc>
                <a:spcPct val="90000"/>
              </a:lnSpc>
              <a:spcBef>
                <a:spcPct val="50000"/>
              </a:spcBef>
              <a:spcAft>
                <a:spcPct val="0"/>
              </a:spcAft>
              <a:buSzPct val="80000"/>
              <a:buFontTx/>
              <a:buBlip>
                <a:blip r:embed="rId3"/>
              </a:buBlip>
              <a:defRPr/>
            </a:pPr>
            <a:r>
              <a:rPr lang="de-DE" sz="2000" kern="0" dirty="0">
                <a:solidFill>
                  <a:srgbClr val="000000"/>
                </a:solidFill>
              </a:rPr>
              <a:t>hoher Aufwand / weniger Freizeit;</a:t>
            </a:r>
          </a:p>
          <a:p>
            <a:pPr marL="342861" indent="-342861" eaLnBrk="0" fontAlgn="base" hangingPunct="0">
              <a:lnSpc>
                <a:spcPct val="90000"/>
              </a:lnSpc>
              <a:spcBef>
                <a:spcPct val="50000"/>
              </a:spcBef>
              <a:spcAft>
                <a:spcPct val="0"/>
              </a:spcAft>
              <a:buSzPct val="80000"/>
              <a:buFontTx/>
              <a:buBlip>
                <a:blip r:embed="rId3"/>
              </a:buBlip>
              <a:defRPr/>
            </a:pPr>
            <a:r>
              <a:rPr lang="de-DE" sz="2000" kern="0" dirty="0">
                <a:solidFill>
                  <a:srgbClr val="000000"/>
                </a:solidFill>
              </a:rPr>
              <a:t>aufwendige Auswahlverfahren der Unternehmen;</a:t>
            </a:r>
          </a:p>
          <a:p>
            <a:pPr marL="342861" indent="-342861" eaLnBrk="0" fontAlgn="base" hangingPunct="0">
              <a:lnSpc>
                <a:spcPct val="90000"/>
              </a:lnSpc>
              <a:spcBef>
                <a:spcPct val="50000"/>
              </a:spcBef>
              <a:spcAft>
                <a:spcPct val="0"/>
              </a:spcAft>
              <a:buSzPct val="80000"/>
              <a:buFontTx/>
              <a:buBlip>
                <a:blip r:embed="rId3"/>
              </a:buBlip>
              <a:defRPr/>
            </a:pPr>
            <a:r>
              <a:rPr lang="de-DE" sz="2000" kern="0" dirty="0" smtClean="0">
                <a:solidFill>
                  <a:srgbClr val="000000"/>
                </a:solidFill>
              </a:rPr>
              <a:t>stärkere Festlegung auf einen Arbeitsbereich.</a:t>
            </a:r>
            <a:endParaRPr lang="de-DE" sz="2000" kern="0" dirty="0">
              <a:solidFill>
                <a:srgbClr val="000000"/>
              </a:solidFill>
            </a:endParaRPr>
          </a:p>
        </p:txBody>
      </p:sp>
      <p:sp>
        <p:nvSpPr>
          <p:cNvPr id="8" name="Textfeld 7"/>
          <p:cNvSpPr txBox="1"/>
          <p:nvPr/>
        </p:nvSpPr>
        <p:spPr>
          <a:xfrm>
            <a:off x="395536" y="1599183"/>
            <a:ext cx="2376264" cy="430887"/>
          </a:xfrm>
          <a:prstGeom prst="rect">
            <a:avLst/>
          </a:prstGeom>
          <a:noFill/>
        </p:spPr>
        <p:txBody>
          <a:bodyPr wrap="square" rtlCol="0">
            <a:spAutoFit/>
          </a:bodyPr>
          <a:lstStyle/>
          <a:p>
            <a:pPr eaLnBrk="0" fontAlgn="base" hangingPunct="0">
              <a:spcBef>
                <a:spcPct val="20000"/>
              </a:spcBef>
              <a:spcAft>
                <a:spcPct val="0"/>
              </a:spcAft>
              <a:buClr>
                <a:srgbClr val="E2001A"/>
              </a:buClr>
            </a:pPr>
            <a:r>
              <a:rPr lang="de-DE" sz="2200" b="1" i="1" dirty="0">
                <a:solidFill>
                  <a:srgbClr val="000000"/>
                </a:solidFill>
              </a:rPr>
              <a:t>Vorteile</a:t>
            </a:r>
          </a:p>
        </p:txBody>
      </p:sp>
      <p:sp>
        <p:nvSpPr>
          <p:cNvPr id="9" name="Textfeld 8"/>
          <p:cNvSpPr txBox="1"/>
          <p:nvPr/>
        </p:nvSpPr>
        <p:spPr>
          <a:xfrm>
            <a:off x="395536" y="4119463"/>
            <a:ext cx="2376264" cy="430887"/>
          </a:xfrm>
          <a:prstGeom prst="rect">
            <a:avLst/>
          </a:prstGeom>
          <a:noFill/>
        </p:spPr>
        <p:txBody>
          <a:bodyPr wrap="square" rtlCol="0">
            <a:spAutoFit/>
          </a:bodyPr>
          <a:lstStyle/>
          <a:p>
            <a:pPr eaLnBrk="0" fontAlgn="base" hangingPunct="0">
              <a:spcBef>
                <a:spcPct val="20000"/>
              </a:spcBef>
              <a:spcAft>
                <a:spcPct val="0"/>
              </a:spcAft>
              <a:buClr>
                <a:srgbClr val="E2001A"/>
              </a:buClr>
            </a:pPr>
            <a:r>
              <a:rPr lang="de-DE" sz="2200" b="1" i="1" dirty="0">
                <a:solidFill>
                  <a:srgbClr val="000000"/>
                </a:solidFill>
              </a:rPr>
              <a:t>Aber auch …</a:t>
            </a:r>
          </a:p>
        </p:txBody>
      </p:sp>
    </p:spTree>
    <p:extLst>
      <p:ext uri="{BB962C8B-B14F-4D97-AF65-F5344CB8AC3E}">
        <p14:creationId xmlns:p14="http://schemas.microsoft.com/office/powerpoint/2010/main" val="355045281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linds(horizontal)">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blinds(horizontal)">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blinds(horizontal)">
                                      <p:cBhvr>
                                        <p:cTn id="4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ußzeilenplatzhalter 5"/>
          <p:cNvSpPr>
            <a:spLocks noGrp="1"/>
          </p:cNvSpPr>
          <p:nvPr>
            <p:ph type="ftr" sz="quarter" idx="10"/>
          </p:nvPr>
        </p:nvSpPr>
        <p:spPr>
          <a:noFill/>
        </p:spPr>
        <p:txBody>
          <a:bodyPr/>
          <a:lstStyle/>
          <a:p>
            <a:pPr defTabSz="912416">
              <a:buClr>
                <a:srgbClr val="E2001A"/>
              </a:buClr>
            </a:pPr>
            <a:r>
              <a:rPr lang="de-DE" smtClean="0">
                <a:solidFill>
                  <a:srgbClr val="000000"/>
                </a:solidFill>
              </a:rPr>
              <a:t>Markus Bremer, Dienstbesprechung Jobcenter, Fragen rund ums Studium</a:t>
            </a:r>
            <a:endParaRPr lang="de-DE" dirty="0" smtClean="0">
              <a:solidFill>
                <a:srgbClr val="000000"/>
              </a:solidFill>
            </a:endParaRPr>
          </a:p>
        </p:txBody>
      </p:sp>
      <p:sp>
        <p:nvSpPr>
          <p:cNvPr id="62467" name="Textfeld 9"/>
          <p:cNvSpPr txBox="1">
            <a:spLocks noChangeArrowheads="1"/>
          </p:cNvSpPr>
          <p:nvPr/>
        </p:nvSpPr>
        <p:spPr bwMode="auto">
          <a:xfrm>
            <a:off x="6971450" y="1167252"/>
            <a:ext cx="1366145" cy="368523"/>
          </a:xfrm>
          <a:prstGeom prst="rect">
            <a:avLst/>
          </a:prstGeom>
          <a:solidFill>
            <a:schemeClr val="bg1"/>
          </a:solidFill>
          <a:ln w="9525">
            <a:noFill/>
            <a:miter lim="800000"/>
            <a:headEnd/>
            <a:tailEnd/>
          </a:ln>
        </p:spPr>
        <p:txBody>
          <a:bodyPr lIns="91083" tIns="45542" rIns="91083" bIns="45542">
            <a:spAutoFit/>
          </a:bodyPr>
          <a:lstStyle/>
          <a:p>
            <a:pPr fontAlgn="base">
              <a:lnSpc>
                <a:spcPct val="90000"/>
              </a:lnSpc>
              <a:spcBef>
                <a:spcPct val="50000"/>
              </a:spcBef>
              <a:spcAft>
                <a:spcPct val="0"/>
              </a:spcAft>
            </a:pPr>
            <a:endParaRPr lang="de-DE" sz="2000">
              <a:solidFill>
                <a:srgbClr val="000000"/>
              </a:solidFill>
            </a:endParaRPr>
          </a:p>
        </p:txBody>
      </p:sp>
      <p:pic>
        <p:nvPicPr>
          <p:cNvPr id="6246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l="9868" r="9901" b="14391"/>
          <a:stretch>
            <a:fillRect/>
          </a:stretch>
        </p:blipFill>
        <p:spPr bwMode="auto">
          <a:xfrm>
            <a:off x="496493" y="490310"/>
            <a:ext cx="7093201" cy="6057689"/>
          </a:xfrm>
          <a:prstGeom prst="rect">
            <a:avLst/>
          </a:prstGeom>
          <a:noFill/>
          <a:ln w="9525" algn="ctr">
            <a:noFill/>
            <a:miter lim="800000"/>
            <a:headEnd/>
            <a:tailEnd/>
          </a:ln>
        </p:spPr>
      </p:pic>
      <p:sp>
        <p:nvSpPr>
          <p:cNvPr id="62469" name="Textfeld 9"/>
          <p:cNvSpPr txBox="1">
            <a:spLocks noChangeArrowheads="1"/>
          </p:cNvSpPr>
          <p:nvPr/>
        </p:nvSpPr>
        <p:spPr bwMode="auto">
          <a:xfrm>
            <a:off x="5319111" y="1519959"/>
            <a:ext cx="2520411" cy="634000"/>
          </a:xfrm>
          <a:prstGeom prst="rect">
            <a:avLst/>
          </a:prstGeom>
          <a:noFill/>
          <a:ln w="9525">
            <a:noFill/>
            <a:miter lim="800000"/>
            <a:headEnd/>
            <a:tailEnd/>
          </a:ln>
        </p:spPr>
        <p:txBody>
          <a:bodyPr lIns="91418" tIns="45710" rIns="91418" bIns="45710">
            <a:spAutoFit/>
          </a:bodyPr>
          <a:lstStyle/>
          <a:p>
            <a:pPr eaLnBrk="0" fontAlgn="base" hangingPunct="0">
              <a:lnSpc>
                <a:spcPct val="90000"/>
              </a:lnSpc>
              <a:spcBef>
                <a:spcPct val="20000"/>
              </a:spcBef>
              <a:spcAft>
                <a:spcPct val="0"/>
              </a:spcAft>
              <a:buClr>
                <a:srgbClr val="E2001A"/>
              </a:buClr>
            </a:pPr>
            <a:r>
              <a:rPr lang="de-DE" sz="1600" b="1" dirty="0">
                <a:solidFill>
                  <a:srgbClr val="000000"/>
                </a:solidFill>
                <a:hlinkClick r:id="rId4"/>
              </a:rPr>
              <a:t>www.ba-goettingen.de</a:t>
            </a:r>
            <a:endParaRPr lang="de-DE" sz="1600" b="1" dirty="0">
              <a:solidFill>
                <a:srgbClr val="000000"/>
              </a:solidFill>
            </a:endParaRPr>
          </a:p>
          <a:p>
            <a:pPr eaLnBrk="0" fontAlgn="base" hangingPunct="0">
              <a:lnSpc>
                <a:spcPct val="90000"/>
              </a:lnSpc>
              <a:spcBef>
                <a:spcPct val="20000"/>
              </a:spcBef>
              <a:spcAft>
                <a:spcPct val="0"/>
              </a:spcAft>
              <a:buClr>
                <a:srgbClr val="E2001A"/>
              </a:buClr>
            </a:pPr>
            <a:endParaRPr lang="de-DE" sz="1600" dirty="0">
              <a:solidFill>
                <a:srgbClr val="000000"/>
              </a:solidFill>
            </a:endParaRPr>
          </a:p>
        </p:txBody>
      </p:sp>
      <p:grpSp>
        <p:nvGrpSpPr>
          <p:cNvPr id="2" name="Gruppieren 12"/>
          <p:cNvGrpSpPr>
            <a:grpSpLocks/>
          </p:cNvGrpSpPr>
          <p:nvPr/>
        </p:nvGrpSpPr>
        <p:grpSpPr bwMode="auto">
          <a:xfrm>
            <a:off x="5916799" y="2149452"/>
            <a:ext cx="2888828" cy="4461812"/>
            <a:chOff x="5986836" y="2157051"/>
            <a:chExt cx="2901204" cy="4478208"/>
          </a:xfrm>
        </p:grpSpPr>
        <p:pic>
          <p:nvPicPr>
            <p:cNvPr id="62471"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87440" y="2508738"/>
              <a:ext cx="2900600" cy="4126521"/>
            </a:xfrm>
            <a:prstGeom prst="rect">
              <a:avLst/>
            </a:prstGeom>
            <a:noFill/>
            <a:ln w="9525" algn="ctr">
              <a:noFill/>
              <a:miter lim="800000"/>
              <a:headEnd/>
              <a:tailEnd/>
            </a:ln>
          </p:spPr>
        </p:pic>
        <p:pic>
          <p:nvPicPr>
            <p:cNvPr id="62472"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86836" y="2157051"/>
              <a:ext cx="2900600" cy="363410"/>
            </a:xfrm>
            <a:prstGeom prst="rect">
              <a:avLst/>
            </a:prstGeom>
            <a:noFill/>
            <a:ln w="9525" algn="ctr">
              <a:noFill/>
              <a:miter lim="800000"/>
              <a:headEnd/>
              <a:tailEnd/>
            </a:ln>
          </p:spPr>
        </p:pic>
      </p:grpSp>
    </p:spTree>
    <p:extLst>
      <p:ext uri="{BB962C8B-B14F-4D97-AF65-F5344CB8AC3E}">
        <p14:creationId xmlns:p14="http://schemas.microsoft.com/office/powerpoint/2010/main" val="369077679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891" eaLnBrk="0" hangingPunct="0">
              <a:buSzPct val="80000"/>
              <a:buBlip>
                <a:blip r:embed="rId3"/>
              </a:buBlip>
              <a:defRPr sz="2000">
                <a:solidFill>
                  <a:schemeClr val="tx1"/>
                </a:solidFill>
                <a:latin typeface="Arial" charset="0"/>
              </a:defRPr>
            </a:lvl1pPr>
            <a:lvl2pPr marL="739967" indent="-284604" algn="l" defTabSz="913891"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defTabSz="913891"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defTabSz="913891" eaLnBrk="0" hangingPunct="0">
              <a:spcBef>
                <a:spcPct val="20000"/>
              </a:spcBef>
              <a:buChar char="–"/>
              <a:defRPr sz="2000">
                <a:solidFill>
                  <a:schemeClr val="tx1"/>
                </a:solidFill>
                <a:latin typeface="Arial" charset="0"/>
              </a:defRPr>
            </a:lvl4pPr>
            <a:lvl5pPr marL="2049141" indent="-227682" algn="l" defTabSz="913891" eaLnBrk="0" hangingPunct="0">
              <a:spcBef>
                <a:spcPct val="20000"/>
              </a:spcBef>
              <a:buChar char="»"/>
              <a:defRPr sz="2000">
                <a:solidFill>
                  <a:schemeClr val="tx1"/>
                </a:solidFill>
                <a:latin typeface="Arial" charset="0"/>
              </a:defRPr>
            </a:lvl5pPr>
            <a:lvl6pPr marL="2504505" indent="-227682" defTabSz="913891" eaLnBrk="0" fontAlgn="base" hangingPunct="0">
              <a:spcBef>
                <a:spcPct val="20000"/>
              </a:spcBef>
              <a:spcAft>
                <a:spcPct val="0"/>
              </a:spcAft>
              <a:buChar char="»"/>
              <a:defRPr sz="2000">
                <a:solidFill>
                  <a:schemeClr val="tx1"/>
                </a:solidFill>
                <a:latin typeface="Arial" charset="0"/>
              </a:defRPr>
            </a:lvl6pPr>
            <a:lvl7pPr marL="2959870" indent="-227682" defTabSz="913891" eaLnBrk="0" fontAlgn="base" hangingPunct="0">
              <a:spcBef>
                <a:spcPct val="20000"/>
              </a:spcBef>
              <a:spcAft>
                <a:spcPct val="0"/>
              </a:spcAft>
              <a:buChar char="»"/>
              <a:defRPr sz="2000">
                <a:solidFill>
                  <a:schemeClr val="tx1"/>
                </a:solidFill>
                <a:latin typeface="Arial" charset="0"/>
              </a:defRPr>
            </a:lvl7pPr>
            <a:lvl8pPr marL="3415234" indent="-227682" defTabSz="913891" eaLnBrk="0" fontAlgn="base" hangingPunct="0">
              <a:spcBef>
                <a:spcPct val="20000"/>
              </a:spcBef>
              <a:spcAft>
                <a:spcPct val="0"/>
              </a:spcAft>
              <a:buChar char="»"/>
              <a:defRPr sz="2000">
                <a:solidFill>
                  <a:schemeClr val="tx1"/>
                </a:solidFill>
                <a:latin typeface="Arial" charset="0"/>
              </a:defRPr>
            </a:lvl8pPr>
            <a:lvl9pPr marL="3870600" indent="-227682" defTabSz="913891" eaLnBrk="0" fontAlgn="base" hangingPunct="0">
              <a:spcBef>
                <a:spcPct val="20000"/>
              </a:spcBef>
              <a:spcAft>
                <a:spcPct val="0"/>
              </a:spcAft>
              <a:buChar char="»"/>
              <a:defRPr sz="2000">
                <a:solidFill>
                  <a:schemeClr val="tx1"/>
                </a:solidFill>
                <a:latin typeface="Arial" charset="0"/>
              </a:defRPr>
            </a:lvl9pPr>
          </a:lstStyle>
          <a:p>
            <a:pP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sp>
        <p:nvSpPr>
          <p:cNvPr id="32771" name="Rectangle 2"/>
          <p:cNvSpPr>
            <a:spLocks noGrp="1" noChangeArrowheads="1"/>
          </p:cNvSpPr>
          <p:nvPr>
            <p:ph type="title"/>
          </p:nvPr>
        </p:nvSpPr>
        <p:spPr>
          <a:xfrm>
            <a:off x="490169" y="969294"/>
            <a:ext cx="7689309" cy="332399"/>
          </a:xfrm>
        </p:spPr>
        <p:txBody>
          <a:bodyPr/>
          <a:lstStyle/>
          <a:p>
            <a:pPr eaLnBrk="1" hangingPunct="1"/>
            <a:r>
              <a:rPr lang="de-DE" altLang="de-DE" smtClean="0"/>
              <a:t>Studienmöglichkeiten vor Ort</a:t>
            </a:r>
          </a:p>
        </p:txBody>
      </p:sp>
      <p:pic>
        <p:nvPicPr>
          <p:cNvPr id="32772" name="Picture 5"/>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5274838" y="1456693"/>
            <a:ext cx="3290449" cy="2554351"/>
          </a:xfrm>
          <a:noFill/>
          <a:extLst>
            <a:ext uri="{91240B29-F687-4F45-9708-019B960494DF}">
              <a14:hiddenLine xmlns:a14="http://schemas.microsoft.com/office/drawing/2010/main" w="9525" cap="flat" algn="ctr">
                <a:solidFill>
                  <a:srgbClr val="000000"/>
                </a:solidFill>
                <a:miter lim="800000"/>
                <a:headEnd/>
                <a:tailEnd/>
              </a14:hiddenLine>
            </a:ext>
          </a:extLst>
        </p:spPr>
      </p:pic>
      <p:sp>
        <p:nvSpPr>
          <p:cNvPr id="2" name="Textfeld 1"/>
          <p:cNvSpPr txBox="1">
            <a:spLocks noChangeArrowheads="1"/>
          </p:cNvSpPr>
          <p:nvPr/>
        </p:nvSpPr>
        <p:spPr bwMode="auto">
          <a:xfrm>
            <a:off x="613500" y="1681286"/>
            <a:ext cx="4447877" cy="146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7" rIns="91072" bIns="45537">
            <a:spAutoFit/>
          </a:bodyPr>
          <a:lstStyle>
            <a:lvl1pPr marL="457200" indent="-457200" algn="l" eaLnBrk="0" hangingPunct="0">
              <a:buSzPct val="80000"/>
              <a:buBlip>
                <a:blip r:embed="rId3"/>
              </a:buBlip>
              <a:defRPr sz="2000">
                <a:solidFill>
                  <a:schemeClr val="tx1"/>
                </a:solidFill>
                <a:latin typeface="Arial" charset="0"/>
              </a:defRPr>
            </a:lvl1pPr>
            <a:lvl2pPr marL="742950" indent="-285750" algn="l"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0834" eaLnBrk="1" fontAlgn="base" hangingPunct="1">
              <a:lnSpc>
                <a:spcPct val="90000"/>
              </a:lnSpc>
              <a:spcBef>
                <a:spcPct val="50000"/>
              </a:spcBef>
              <a:spcAft>
                <a:spcPct val="0"/>
              </a:spcAft>
              <a:buSzTx/>
              <a:buFontTx/>
              <a:buChar char="•"/>
            </a:pPr>
            <a:r>
              <a:rPr lang="de-DE" altLang="de-DE" sz="2800">
                <a:solidFill>
                  <a:srgbClr val="000000"/>
                </a:solidFill>
              </a:rPr>
              <a:t>Business Administration</a:t>
            </a:r>
          </a:p>
          <a:p>
            <a:pPr defTabSz="910834" eaLnBrk="1" fontAlgn="base" hangingPunct="1">
              <a:lnSpc>
                <a:spcPct val="90000"/>
              </a:lnSpc>
              <a:spcBef>
                <a:spcPct val="50000"/>
              </a:spcBef>
              <a:spcAft>
                <a:spcPct val="0"/>
              </a:spcAft>
              <a:buSzTx/>
              <a:buFontTx/>
              <a:buChar char="•"/>
            </a:pPr>
            <a:r>
              <a:rPr lang="de-DE" altLang="de-DE" sz="2800">
                <a:solidFill>
                  <a:srgbClr val="000000"/>
                </a:solidFill>
              </a:rPr>
              <a:t>Health Care Management</a:t>
            </a:r>
          </a:p>
        </p:txBody>
      </p:sp>
      <p:pic>
        <p:nvPicPr>
          <p:cNvPr id="32773" name="Picture 5">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54284" y="4235639"/>
            <a:ext cx="3323653" cy="219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Textfeld 2"/>
          <p:cNvSpPr txBox="1">
            <a:spLocks noChangeArrowheads="1"/>
          </p:cNvSpPr>
          <p:nvPr/>
        </p:nvSpPr>
        <p:spPr bwMode="auto">
          <a:xfrm>
            <a:off x="858585" y="4327374"/>
            <a:ext cx="3957708" cy="206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7" rIns="91072" bIns="45537">
            <a:spAutoFit/>
          </a:bodyPr>
          <a:lstStyle>
            <a:lvl1pPr marL="457200" indent="-457200" algn="l" eaLnBrk="0" hangingPunct="0">
              <a:buSzPct val="80000"/>
              <a:buBlip>
                <a:blip r:embed="rId3"/>
              </a:buBlip>
              <a:defRPr sz="2000">
                <a:solidFill>
                  <a:schemeClr val="tx1"/>
                </a:solidFill>
                <a:latin typeface="Arial" charset="0"/>
              </a:defRPr>
            </a:lvl1pPr>
            <a:lvl2pPr marL="742950" indent="-285750" algn="l"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0834" eaLnBrk="1" fontAlgn="base" hangingPunct="1">
              <a:lnSpc>
                <a:spcPct val="90000"/>
              </a:lnSpc>
              <a:spcBef>
                <a:spcPct val="50000"/>
              </a:spcBef>
              <a:spcAft>
                <a:spcPct val="0"/>
              </a:spcAft>
              <a:buSzTx/>
              <a:buFontTx/>
              <a:buChar char="•"/>
            </a:pPr>
            <a:r>
              <a:rPr lang="de-DE" altLang="de-DE" sz="2800">
                <a:solidFill>
                  <a:srgbClr val="000000"/>
                </a:solidFill>
              </a:rPr>
              <a:t>Präzisionsfertigung</a:t>
            </a:r>
          </a:p>
          <a:p>
            <a:pPr defTabSz="910834" eaLnBrk="1" fontAlgn="base" hangingPunct="1">
              <a:lnSpc>
                <a:spcPct val="90000"/>
              </a:lnSpc>
              <a:spcBef>
                <a:spcPct val="50000"/>
              </a:spcBef>
              <a:spcAft>
                <a:spcPct val="0"/>
              </a:spcAft>
              <a:buSzTx/>
              <a:buFontTx/>
              <a:buChar char="•"/>
            </a:pPr>
            <a:r>
              <a:rPr lang="de-DE" altLang="de-DE" sz="2800">
                <a:solidFill>
                  <a:srgbClr val="000000"/>
                </a:solidFill>
              </a:rPr>
              <a:t>Elektrotechnik</a:t>
            </a:r>
          </a:p>
          <a:p>
            <a:pPr defTabSz="910834" eaLnBrk="1" fontAlgn="base" hangingPunct="1">
              <a:lnSpc>
                <a:spcPct val="90000"/>
              </a:lnSpc>
              <a:spcBef>
                <a:spcPct val="50000"/>
              </a:spcBef>
              <a:spcAft>
                <a:spcPct val="0"/>
              </a:spcAft>
              <a:buSzTx/>
              <a:buFontTx/>
              <a:buChar char="•"/>
            </a:pPr>
            <a:r>
              <a:rPr lang="de-DE" altLang="de-DE" sz="2800">
                <a:solidFill>
                  <a:srgbClr val="000000"/>
                </a:solidFill>
              </a:rPr>
              <a:t>Physikalische Technologien</a:t>
            </a:r>
          </a:p>
        </p:txBody>
      </p:sp>
    </p:spTree>
    <p:extLst>
      <p:ext uri="{BB962C8B-B14F-4D97-AF65-F5344CB8AC3E}">
        <p14:creationId xmlns:p14="http://schemas.microsoft.com/office/powerpoint/2010/main" val="4136844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500"/>
                                        <p:tgtEl>
                                          <p:spTgt spid="327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32773"/>
                                        </p:tgtEl>
                                        <p:attrNameLst>
                                          <p:attrName>style.visibility</p:attrName>
                                        </p:attrNameLst>
                                      </p:cBhvr>
                                      <p:to>
                                        <p:strVal val="visible"/>
                                      </p:to>
                                    </p:set>
                                    <p:animEffect transition="in" filter="fade">
                                      <p:cBhvr>
                                        <p:cTn id="18"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891" eaLnBrk="0" hangingPunct="0">
              <a:buSzPct val="80000"/>
              <a:buBlip>
                <a:blip r:embed="rId3"/>
              </a:buBlip>
              <a:defRPr sz="2000">
                <a:solidFill>
                  <a:schemeClr val="tx1"/>
                </a:solidFill>
                <a:latin typeface="Arial" charset="0"/>
              </a:defRPr>
            </a:lvl1pPr>
            <a:lvl2pPr marL="739967" indent="-284604" algn="l" defTabSz="913891"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defTabSz="913891"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defTabSz="913891" eaLnBrk="0" hangingPunct="0">
              <a:spcBef>
                <a:spcPct val="20000"/>
              </a:spcBef>
              <a:buChar char="–"/>
              <a:defRPr sz="2000">
                <a:solidFill>
                  <a:schemeClr val="tx1"/>
                </a:solidFill>
                <a:latin typeface="Arial" charset="0"/>
              </a:defRPr>
            </a:lvl4pPr>
            <a:lvl5pPr marL="2049141" indent="-227682" algn="l" defTabSz="913891" eaLnBrk="0" hangingPunct="0">
              <a:spcBef>
                <a:spcPct val="20000"/>
              </a:spcBef>
              <a:buChar char="»"/>
              <a:defRPr sz="2000">
                <a:solidFill>
                  <a:schemeClr val="tx1"/>
                </a:solidFill>
                <a:latin typeface="Arial" charset="0"/>
              </a:defRPr>
            </a:lvl5pPr>
            <a:lvl6pPr marL="2504505" indent="-227682" defTabSz="913891" eaLnBrk="0" fontAlgn="base" hangingPunct="0">
              <a:spcBef>
                <a:spcPct val="20000"/>
              </a:spcBef>
              <a:spcAft>
                <a:spcPct val="0"/>
              </a:spcAft>
              <a:buChar char="»"/>
              <a:defRPr sz="2000">
                <a:solidFill>
                  <a:schemeClr val="tx1"/>
                </a:solidFill>
                <a:latin typeface="Arial" charset="0"/>
              </a:defRPr>
            </a:lvl6pPr>
            <a:lvl7pPr marL="2959870" indent="-227682" defTabSz="913891" eaLnBrk="0" fontAlgn="base" hangingPunct="0">
              <a:spcBef>
                <a:spcPct val="20000"/>
              </a:spcBef>
              <a:spcAft>
                <a:spcPct val="0"/>
              </a:spcAft>
              <a:buChar char="»"/>
              <a:defRPr sz="2000">
                <a:solidFill>
                  <a:schemeClr val="tx1"/>
                </a:solidFill>
                <a:latin typeface="Arial" charset="0"/>
              </a:defRPr>
            </a:lvl7pPr>
            <a:lvl8pPr marL="3415234" indent="-227682" defTabSz="913891" eaLnBrk="0" fontAlgn="base" hangingPunct="0">
              <a:spcBef>
                <a:spcPct val="20000"/>
              </a:spcBef>
              <a:spcAft>
                <a:spcPct val="0"/>
              </a:spcAft>
              <a:buChar char="»"/>
              <a:defRPr sz="2000">
                <a:solidFill>
                  <a:schemeClr val="tx1"/>
                </a:solidFill>
                <a:latin typeface="Arial" charset="0"/>
              </a:defRPr>
            </a:lvl8pPr>
            <a:lvl9pPr marL="3870600" indent="-227682" defTabSz="913891" eaLnBrk="0" fontAlgn="base" hangingPunct="0">
              <a:spcBef>
                <a:spcPct val="20000"/>
              </a:spcBef>
              <a:spcAft>
                <a:spcPct val="0"/>
              </a:spcAft>
              <a:buChar char="»"/>
              <a:defRPr sz="2000">
                <a:solidFill>
                  <a:schemeClr val="tx1"/>
                </a:solidFill>
                <a:latin typeface="Arial" charset="0"/>
              </a:defRPr>
            </a:lvl9pPr>
          </a:lstStyle>
          <a:p>
            <a:pP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sp>
        <p:nvSpPr>
          <p:cNvPr id="33795" name="Rectangle 2"/>
          <p:cNvSpPr>
            <a:spLocks noGrp="1" noChangeArrowheads="1"/>
          </p:cNvSpPr>
          <p:nvPr>
            <p:ph type="title"/>
          </p:nvPr>
        </p:nvSpPr>
        <p:spPr>
          <a:xfrm>
            <a:off x="490169" y="971128"/>
            <a:ext cx="7689309" cy="330564"/>
          </a:xfrm>
        </p:spPr>
        <p:txBody>
          <a:bodyPr/>
          <a:lstStyle/>
          <a:p>
            <a:pPr eaLnBrk="1" hangingPunct="1"/>
            <a:r>
              <a:rPr lang="de-DE" altLang="de-DE" smtClean="0"/>
              <a:t>Studienmöglichkeiten vor Ort (Beispiele)</a:t>
            </a:r>
          </a:p>
        </p:txBody>
      </p:sp>
      <p:sp>
        <p:nvSpPr>
          <p:cNvPr id="33796" name="Inhaltsplatzhalter 1"/>
          <p:cNvSpPr txBox="1">
            <a:spLocks/>
          </p:cNvSpPr>
          <p:nvPr/>
        </p:nvSpPr>
        <p:spPr bwMode="auto">
          <a:xfrm>
            <a:off x="4882705" y="1624348"/>
            <a:ext cx="3962452" cy="466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4488" indent="-344488"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fontAlgn="base">
              <a:lnSpc>
                <a:spcPct val="90000"/>
              </a:lnSpc>
              <a:spcBef>
                <a:spcPct val="50000"/>
              </a:spcBef>
              <a:spcAft>
                <a:spcPct val="0"/>
              </a:spcAft>
            </a:pPr>
            <a:r>
              <a:rPr lang="de-DE" altLang="de-DE" sz="1600" b="1">
                <a:solidFill>
                  <a:srgbClr val="000000"/>
                </a:solidFill>
              </a:rPr>
              <a:t>Renold GmbH</a:t>
            </a:r>
            <a:endParaRPr lang="de-DE" altLang="de-DE" sz="1600">
              <a:solidFill>
                <a:srgbClr val="000000"/>
              </a:solidFill>
            </a:endParaRPr>
          </a:p>
          <a:p>
            <a:pPr fontAlgn="base">
              <a:lnSpc>
                <a:spcPct val="90000"/>
              </a:lnSpc>
              <a:spcBef>
                <a:spcPct val="50000"/>
              </a:spcBef>
              <a:spcAft>
                <a:spcPct val="0"/>
              </a:spcAft>
            </a:pPr>
            <a:r>
              <a:rPr lang="de-DE" altLang="de-DE" sz="1600" b="1">
                <a:solidFill>
                  <a:srgbClr val="000000"/>
                </a:solidFill>
              </a:rPr>
              <a:t>Robert Bosch GmbH</a:t>
            </a:r>
            <a:endParaRPr lang="de-DE" altLang="de-DE" sz="1600">
              <a:solidFill>
                <a:srgbClr val="000000"/>
              </a:solidFill>
            </a:endParaRPr>
          </a:p>
          <a:p>
            <a:pPr fontAlgn="base">
              <a:lnSpc>
                <a:spcPct val="90000"/>
              </a:lnSpc>
              <a:spcBef>
                <a:spcPct val="50000"/>
              </a:spcBef>
              <a:spcAft>
                <a:spcPct val="0"/>
              </a:spcAft>
            </a:pPr>
            <a:r>
              <a:rPr lang="de-DE" altLang="de-DE" sz="1600" b="1">
                <a:solidFill>
                  <a:srgbClr val="000000"/>
                </a:solidFill>
              </a:rPr>
              <a:t>Sartorius AG</a:t>
            </a:r>
            <a:endParaRPr lang="de-DE" altLang="de-DE" sz="1600">
              <a:solidFill>
                <a:srgbClr val="000000"/>
              </a:solidFill>
            </a:endParaRPr>
          </a:p>
          <a:p>
            <a:pPr fontAlgn="base">
              <a:lnSpc>
                <a:spcPct val="90000"/>
              </a:lnSpc>
              <a:spcBef>
                <a:spcPct val="50000"/>
              </a:spcBef>
              <a:spcAft>
                <a:spcPct val="0"/>
              </a:spcAft>
            </a:pPr>
            <a:r>
              <a:rPr lang="de-DE" altLang="de-DE" sz="1600" b="1">
                <a:solidFill>
                  <a:srgbClr val="000000"/>
                </a:solidFill>
              </a:rPr>
              <a:t>Smurfit Kappa Herzberger Papierfabrik</a:t>
            </a:r>
            <a:endParaRPr lang="de-DE" altLang="de-DE" sz="1600">
              <a:solidFill>
                <a:srgbClr val="000000"/>
              </a:solidFill>
            </a:endParaRPr>
          </a:p>
          <a:p>
            <a:pPr fontAlgn="base">
              <a:lnSpc>
                <a:spcPct val="90000"/>
              </a:lnSpc>
              <a:spcBef>
                <a:spcPct val="50000"/>
              </a:spcBef>
              <a:spcAft>
                <a:spcPct val="0"/>
              </a:spcAft>
            </a:pPr>
            <a:r>
              <a:rPr lang="de-DE" altLang="de-DE" sz="1600" b="1">
                <a:solidFill>
                  <a:srgbClr val="000000"/>
                </a:solidFill>
              </a:rPr>
              <a:t>SWN Stadtwerke Northeim GmbH</a:t>
            </a:r>
            <a:endParaRPr lang="de-DE" altLang="de-DE" sz="1600">
              <a:solidFill>
                <a:srgbClr val="000000"/>
              </a:solidFill>
            </a:endParaRPr>
          </a:p>
          <a:p>
            <a:pPr fontAlgn="base">
              <a:lnSpc>
                <a:spcPct val="90000"/>
              </a:lnSpc>
              <a:spcBef>
                <a:spcPct val="50000"/>
              </a:spcBef>
              <a:spcAft>
                <a:spcPct val="0"/>
              </a:spcAft>
            </a:pPr>
            <a:r>
              <a:rPr lang="de-DE" altLang="de-DE" sz="1600" b="1">
                <a:solidFill>
                  <a:srgbClr val="000000"/>
                </a:solidFill>
              </a:rPr>
              <a:t>Symrise AG</a:t>
            </a:r>
            <a:endParaRPr lang="de-DE" altLang="de-DE" sz="1600">
              <a:solidFill>
                <a:srgbClr val="000000"/>
              </a:solidFill>
            </a:endParaRPr>
          </a:p>
          <a:p>
            <a:pPr fontAlgn="base">
              <a:lnSpc>
                <a:spcPct val="90000"/>
              </a:lnSpc>
              <a:spcBef>
                <a:spcPct val="50000"/>
              </a:spcBef>
              <a:spcAft>
                <a:spcPct val="0"/>
              </a:spcAft>
            </a:pPr>
            <a:r>
              <a:rPr lang="de-DE" altLang="de-DE" sz="1600" b="1">
                <a:solidFill>
                  <a:srgbClr val="000000"/>
                </a:solidFill>
              </a:rPr>
              <a:t>THIMM Schertler Verpackungssysteme GmbH + Co. KG</a:t>
            </a:r>
            <a:endParaRPr lang="de-DE" altLang="de-DE" sz="1600">
              <a:solidFill>
                <a:srgbClr val="000000"/>
              </a:solidFill>
            </a:endParaRPr>
          </a:p>
          <a:p>
            <a:pPr fontAlgn="base">
              <a:lnSpc>
                <a:spcPct val="90000"/>
              </a:lnSpc>
              <a:spcBef>
                <a:spcPct val="50000"/>
              </a:spcBef>
              <a:spcAft>
                <a:spcPct val="0"/>
              </a:spcAft>
            </a:pPr>
            <a:r>
              <a:rPr lang="de-DE" altLang="de-DE" sz="1600" b="1">
                <a:solidFill>
                  <a:srgbClr val="000000"/>
                </a:solidFill>
              </a:rPr>
              <a:t>Universitätsmedizin Göttingen</a:t>
            </a:r>
            <a:endParaRPr lang="de-DE" altLang="de-DE" sz="1600">
              <a:solidFill>
                <a:srgbClr val="000000"/>
              </a:solidFill>
            </a:endParaRPr>
          </a:p>
          <a:p>
            <a:pPr fontAlgn="base">
              <a:lnSpc>
                <a:spcPct val="90000"/>
              </a:lnSpc>
              <a:spcBef>
                <a:spcPct val="50000"/>
              </a:spcBef>
              <a:spcAft>
                <a:spcPct val="0"/>
              </a:spcAft>
            </a:pPr>
            <a:r>
              <a:rPr lang="de-DE" altLang="de-DE" sz="1600" b="1">
                <a:solidFill>
                  <a:srgbClr val="000000"/>
                </a:solidFill>
              </a:rPr>
              <a:t>Volkswagenzentrum Göttingen </a:t>
            </a:r>
          </a:p>
          <a:p>
            <a:pPr fontAlgn="base">
              <a:lnSpc>
                <a:spcPct val="90000"/>
              </a:lnSpc>
              <a:spcBef>
                <a:spcPct val="50000"/>
              </a:spcBef>
              <a:spcAft>
                <a:spcPct val="0"/>
              </a:spcAft>
            </a:pPr>
            <a:r>
              <a:rPr lang="de-DE" altLang="de-DE" sz="1600" b="1">
                <a:solidFill>
                  <a:srgbClr val="000000"/>
                </a:solidFill>
              </a:rPr>
              <a:t>Wilvorst - Herrenmoden GmbH</a:t>
            </a:r>
          </a:p>
          <a:p>
            <a:pPr fontAlgn="base">
              <a:lnSpc>
                <a:spcPct val="90000"/>
              </a:lnSpc>
              <a:spcBef>
                <a:spcPct val="50000"/>
              </a:spcBef>
              <a:spcAft>
                <a:spcPct val="0"/>
              </a:spcAft>
            </a:pPr>
            <a:r>
              <a:rPr lang="de-DE" altLang="de-DE" sz="1600" b="1">
                <a:solidFill>
                  <a:srgbClr val="000000"/>
                </a:solidFill>
              </a:rPr>
              <a:t>…</a:t>
            </a:r>
            <a:endParaRPr lang="de-DE" altLang="de-DE" sz="1600">
              <a:solidFill>
                <a:srgbClr val="000000"/>
              </a:solidFill>
            </a:endParaRPr>
          </a:p>
          <a:p>
            <a:pPr fontAlgn="base">
              <a:lnSpc>
                <a:spcPct val="90000"/>
              </a:lnSpc>
              <a:spcBef>
                <a:spcPct val="50000"/>
              </a:spcBef>
              <a:spcAft>
                <a:spcPct val="0"/>
              </a:spcAft>
            </a:pPr>
            <a:endParaRPr lang="de-DE" altLang="de-DE" sz="1600">
              <a:solidFill>
                <a:srgbClr val="000000"/>
              </a:solidFill>
            </a:endParaRPr>
          </a:p>
        </p:txBody>
      </p:sp>
      <p:sp>
        <p:nvSpPr>
          <p:cNvPr id="33797" name="Inhaltsplatzhalter 2"/>
          <p:cNvSpPr>
            <a:spLocks noGrp="1"/>
          </p:cNvSpPr>
          <p:nvPr>
            <p:ph idx="1"/>
          </p:nvPr>
        </p:nvSpPr>
        <p:spPr>
          <a:xfrm>
            <a:off x="494912" y="1614857"/>
            <a:ext cx="3957708" cy="6709326"/>
          </a:xfrm>
        </p:spPr>
        <p:txBody>
          <a:bodyPr/>
          <a:lstStyle/>
          <a:p>
            <a:r>
              <a:rPr lang="en-US" altLang="de-DE" sz="1600" b="1"/>
              <a:t>Carl Zeiss Microscopy GmbH</a:t>
            </a:r>
            <a:endParaRPr lang="de-DE" altLang="de-DE" sz="1600"/>
          </a:p>
          <a:p>
            <a:r>
              <a:rPr lang="de-DE" altLang="de-DE" sz="1600" b="1"/>
              <a:t>ContiTech Schlauch GmbH</a:t>
            </a:r>
          </a:p>
          <a:p>
            <a:r>
              <a:rPr lang="de-DE" altLang="de-DE" sz="1600" b="1"/>
              <a:t>Einbecker Brauhaus AG</a:t>
            </a:r>
          </a:p>
          <a:p>
            <a:r>
              <a:rPr lang="de-DE" altLang="de-DE" sz="1600" b="1"/>
              <a:t>Fischer Automaten-Drehteile</a:t>
            </a:r>
          </a:p>
          <a:p>
            <a:r>
              <a:rPr lang="de-DE" altLang="de-DE" sz="1600" b="1"/>
              <a:t>Haendler &amp; Natermann GmbH</a:t>
            </a:r>
          </a:p>
          <a:p>
            <a:r>
              <a:rPr lang="de-DE" altLang="de-DE" sz="1600" b="1"/>
              <a:t>Harz Energie GmbH &amp; Co. KG</a:t>
            </a:r>
          </a:p>
          <a:p>
            <a:r>
              <a:rPr lang="de-DE" altLang="de-DE" sz="1600" b="1"/>
              <a:t>Kunststoff-Fröhlich GmbH</a:t>
            </a:r>
          </a:p>
          <a:p>
            <a:r>
              <a:rPr lang="de-DE" altLang="de-DE" sz="1600" b="1"/>
              <a:t>Kurth-Holz GmbH</a:t>
            </a:r>
          </a:p>
          <a:p>
            <a:r>
              <a:rPr lang="de-DE" altLang="de-DE" sz="1600" b="1"/>
              <a:t>KWS SAAT AG</a:t>
            </a:r>
          </a:p>
          <a:p>
            <a:r>
              <a:rPr lang="de-DE" altLang="de-DE" sz="1600" b="1"/>
              <a:t>Lünemann GmbH &amp; Co. KG</a:t>
            </a:r>
          </a:p>
          <a:p>
            <a:r>
              <a:rPr lang="de-DE" altLang="de-DE" sz="1600" b="1"/>
              <a:t>Mahr GmbH</a:t>
            </a:r>
          </a:p>
          <a:p>
            <a:r>
              <a:rPr lang="de-DE" altLang="de-DE" sz="1600" b="1"/>
              <a:t>Max-Planck-Institut für Sonnensystemforschung</a:t>
            </a:r>
          </a:p>
          <a:p>
            <a:r>
              <a:rPr lang="de-DE" altLang="de-DE" sz="1600" b="1"/>
              <a:t>Novelis Deutschland GmbH</a:t>
            </a:r>
          </a:p>
          <a:p>
            <a:r>
              <a:rPr lang="de-DE" altLang="de-DE" sz="1600" b="1"/>
              <a:t>Otto Bock HealthCare GmbH</a:t>
            </a:r>
          </a:p>
          <a:p>
            <a:endParaRPr lang="de-DE" altLang="de-DE" sz="1600"/>
          </a:p>
          <a:p>
            <a:endParaRPr lang="de-DE" altLang="de-DE" sz="1600"/>
          </a:p>
          <a:p>
            <a:endParaRPr lang="de-DE" altLang="de-DE" sz="1600" b="1"/>
          </a:p>
          <a:p>
            <a:endParaRPr lang="de-DE" altLang="de-DE" sz="1600"/>
          </a:p>
          <a:p>
            <a:endParaRPr lang="de-DE" altLang="de-DE" smtClean="0"/>
          </a:p>
        </p:txBody>
      </p:sp>
    </p:spTree>
    <p:extLst>
      <p:ext uri="{BB962C8B-B14F-4D97-AF65-F5344CB8AC3E}">
        <p14:creationId xmlns:p14="http://schemas.microsoft.com/office/powerpoint/2010/main" val="3924102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891" eaLnBrk="0" hangingPunct="0">
              <a:buSzPct val="80000"/>
              <a:buBlip>
                <a:blip r:embed="rId3"/>
              </a:buBlip>
              <a:defRPr sz="2000">
                <a:solidFill>
                  <a:schemeClr val="tx1"/>
                </a:solidFill>
                <a:latin typeface="Arial" charset="0"/>
              </a:defRPr>
            </a:lvl1pPr>
            <a:lvl2pPr marL="739967" indent="-284604" algn="l" defTabSz="913891"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defTabSz="913891"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defTabSz="913891" eaLnBrk="0" hangingPunct="0">
              <a:spcBef>
                <a:spcPct val="20000"/>
              </a:spcBef>
              <a:buChar char="–"/>
              <a:defRPr sz="2000">
                <a:solidFill>
                  <a:schemeClr val="tx1"/>
                </a:solidFill>
                <a:latin typeface="Arial" charset="0"/>
              </a:defRPr>
            </a:lvl4pPr>
            <a:lvl5pPr marL="2049141" indent="-227682" algn="l" defTabSz="913891" eaLnBrk="0" hangingPunct="0">
              <a:spcBef>
                <a:spcPct val="20000"/>
              </a:spcBef>
              <a:buChar char="»"/>
              <a:defRPr sz="2000">
                <a:solidFill>
                  <a:schemeClr val="tx1"/>
                </a:solidFill>
                <a:latin typeface="Arial" charset="0"/>
              </a:defRPr>
            </a:lvl5pPr>
            <a:lvl6pPr marL="2504505" indent="-227682" defTabSz="913891" eaLnBrk="0" fontAlgn="base" hangingPunct="0">
              <a:spcBef>
                <a:spcPct val="20000"/>
              </a:spcBef>
              <a:spcAft>
                <a:spcPct val="0"/>
              </a:spcAft>
              <a:buChar char="»"/>
              <a:defRPr sz="2000">
                <a:solidFill>
                  <a:schemeClr val="tx1"/>
                </a:solidFill>
                <a:latin typeface="Arial" charset="0"/>
              </a:defRPr>
            </a:lvl6pPr>
            <a:lvl7pPr marL="2959870" indent="-227682" defTabSz="913891" eaLnBrk="0" fontAlgn="base" hangingPunct="0">
              <a:spcBef>
                <a:spcPct val="20000"/>
              </a:spcBef>
              <a:spcAft>
                <a:spcPct val="0"/>
              </a:spcAft>
              <a:buChar char="»"/>
              <a:defRPr sz="2000">
                <a:solidFill>
                  <a:schemeClr val="tx1"/>
                </a:solidFill>
                <a:latin typeface="Arial" charset="0"/>
              </a:defRPr>
            </a:lvl7pPr>
            <a:lvl8pPr marL="3415234" indent="-227682" defTabSz="913891" eaLnBrk="0" fontAlgn="base" hangingPunct="0">
              <a:spcBef>
                <a:spcPct val="20000"/>
              </a:spcBef>
              <a:spcAft>
                <a:spcPct val="0"/>
              </a:spcAft>
              <a:buChar char="»"/>
              <a:defRPr sz="2000">
                <a:solidFill>
                  <a:schemeClr val="tx1"/>
                </a:solidFill>
                <a:latin typeface="Arial" charset="0"/>
              </a:defRPr>
            </a:lvl8pPr>
            <a:lvl9pPr marL="3870600" indent="-227682" defTabSz="913891" eaLnBrk="0" fontAlgn="base" hangingPunct="0">
              <a:spcBef>
                <a:spcPct val="20000"/>
              </a:spcBef>
              <a:spcAft>
                <a:spcPct val="0"/>
              </a:spcAft>
              <a:buChar char="»"/>
              <a:defRPr sz="2000">
                <a:solidFill>
                  <a:schemeClr val="tx1"/>
                </a:solidFill>
                <a:latin typeface="Arial" charset="0"/>
              </a:defRPr>
            </a:lvl9pPr>
          </a:lstStyle>
          <a:p>
            <a:pP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sp>
        <p:nvSpPr>
          <p:cNvPr id="34819" name="Rectangle 2"/>
          <p:cNvSpPr>
            <a:spLocks noGrp="1" noChangeArrowheads="1"/>
          </p:cNvSpPr>
          <p:nvPr>
            <p:ph type="title"/>
          </p:nvPr>
        </p:nvSpPr>
        <p:spPr>
          <a:xfrm>
            <a:off x="490169" y="971128"/>
            <a:ext cx="7689309" cy="330564"/>
          </a:xfrm>
        </p:spPr>
        <p:txBody>
          <a:bodyPr/>
          <a:lstStyle/>
          <a:p>
            <a:pPr eaLnBrk="1" hangingPunct="1"/>
            <a:r>
              <a:rPr lang="de-DE" altLang="de-DE" smtClean="0"/>
              <a:t>Duale Studiengänge – Angebote im Raum Göttingen</a:t>
            </a:r>
          </a:p>
        </p:txBody>
      </p:sp>
      <p:sp>
        <p:nvSpPr>
          <p:cNvPr id="25604" name="Rectangle 3"/>
          <p:cNvSpPr>
            <a:spLocks noGrp="1" noChangeArrowheads="1"/>
          </p:cNvSpPr>
          <p:nvPr>
            <p:ph type="body" idx="1"/>
          </p:nvPr>
        </p:nvSpPr>
        <p:spPr>
          <a:xfrm>
            <a:off x="643545" y="1700808"/>
            <a:ext cx="6832305" cy="5219891"/>
          </a:xfrm>
        </p:spPr>
        <p:txBody>
          <a:bodyPr/>
          <a:lstStyle/>
          <a:p>
            <a:pPr marL="449041" indent="-449041">
              <a:lnSpc>
                <a:spcPct val="100000"/>
              </a:lnSpc>
              <a:spcBef>
                <a:spcPts val="598"/>
              </a:spcBef>
              <a:defRPr/>
            </a:pPr>
            <a:r>
              <a:rPr lang="de-DE" sz="2400" b="1" dirty="0"/>
              <a:t>Biotechnologie (</a:t>
            </a:r>
            <a:r>
              <a:rPr lang="de-DE" sz="2400" b="1" dirty="0" err="1"/>
              <a:t>B.Sc</a:t>
            </a:r>
            <a:r>
              <a:rPr lang="de-DE" sz="2400" b="1" dirty="0"/>
              <a:t>.) </a:t>
            </a:r>
          </a:p>
          <a:p>
            <a:pPr marL="449041" indent="-449041">
              <a:lnSpc>
                <a:spcPct val="100000"/>
              </a:lnSpc>
              <a:spcBef>
                <a:spcPts val="598"/>
              </a:spcBef>
              <a:defRPr/>
            </a:pPr>
            <a:r>
              <a:rPr lang="de-DE" sz="2400" b="1" dirty="0" smtClean="0"/>
              <a:t>Elektrotechnik/Informationstechnik </a:t>
            </a:r>
            <a:r>
              <a:rPr lang="de-DE" sz="2400" b="1" dirty="0"/>
              <a:t>(</a:t>
            </a:r>
            <a:r>
              <a:rPr lang="de-DE" sz="2400" b="1" dirty="0" err="1"/>
              <a:t>B.Eng</a:t>
            </a:r>
            <a:r>
              <a:rPr lang="de-DE" sz="2400" b="1" dirty="0" smtClean="0"/>
              <a:t>.)</a:t>
            </a:r>
            <a:endParaRPr lang="de-DE" sz="2400" b="1" dirty="0"/>
          </a:p>
          <a:p>
            <a:pPr marL="449041" indent="-449041">
              <a:lnSpc>
                <a:spcPct val="100000"/>
              </a:lnSpc>
              <a:spcBef>
                <a:spcPts val="598"/>
              </a:spcBef>
              <a:defRPr/>
            </a:pPr>
            <a:r>
              <a:rPr lang="de-DE" sz="2400" b="1" dirty="0" smtClean="0"/>
              <a:t>Physikalische </a:t>
            </a:r>
            <a:r>
              <a:rPr lang="de-DE" sz="2400" b="1" dirty="0"/>
              <a:t>Technologien (</a:t>
            </a:r>
            <a:r>
              <a:rPr lang="de-DE" sz="2400" b="1" dirty="0" err="1"/>
              <a:t>B.Eng</a:t>
            </a:r>
            <a:r>
              <a:rPr lang="de-DE" sz="2400" b="1" dirty="0" smtClean="0"/>
              <a:t>)</a:t>
            </a:r>
            <a:endParaRPr lang="de-DE" sz="2400" b="1" dirty="0"/>
          </a:p>
          <a:p>
            <a:pPr marL="449041" indent="-449041">
              <a:lnSpc>
                <a:spcPct val="100000"/>
              </a:lnSpc>
              <a:spcBef>
                <a:spcPts val="598"/>
              </a:spcBef>
              <a:defRPr/>
            </a:pPr>
            <a:r>
              <a:rPr lang="de-DE" sz="2400" b="1" dirty="0" smtClean="0"/>
              <a:t>Präzisionsmaschinenbau </a:t>
            </a:r>
            <a:r>
              <a:rPr lang="de-DE" sz="2400" b="1" dirty="0"/>
              <a:t>(</a:t>
            </a:r>
            <a:r>
              <a:rPr lang="de-DE" sz="2400" b="1" dirty="0" err="1"/>
              <a:t>B.Eng</a:t>
            </a:r>
            <a:r>
              <a:rPr lang="de-DE" sz="2400" b="1" dirty="0" smtClean="0"/>
              <a:t>.)</a:t>
            </a:r>
            <a:endParaRPr lang="de-DE" sz="2400" b="1" dirty="0"/>
          </a:p>
          <a:p>
            <a:pPr marL="449041" indent="-449041">
              <a:lnSpc>
                <a:spcPct val="100000"/>
              </a:lnSpc>
              <a:spcBef>
                <a:spcPts val="598"/>
              </a:spcBef>
              <a:defRPr/>
            </a:pPr>
            <a:r>
              <a:rPr lang="de-DE" sz="2400" b="1" dirty="0" smtClean="0"/>
              <a:t>Produktionstechnik </a:t>
            </a:r>
            <a:r>
              <a:rPr lang="de-DE" sz="2400" b="1" dirty="0"/>
              <a:t>(</a:t>
            </a:r>
            <a:r>
              <a:rPr lang="de-DE" sz="2400" b="1" dirty="0" err="1"/>
              <a:t>B.Eng</a:t>
            </a:r>
            <a:r>
              <a:rPr lang="de-DE" sz="2400" b="1" dirty="0" smtClean="0"/>
              <a:t>.)</a:t>
            </a:r>
            <a:endParaRPr lang="de-DE" sz="2400" b="1" dirty="0"/>
          </a:p>
          <a:p>
            <a:pPr marL="449041" indent="-449041">
              <a:lnSpc>
                <a:spcPct val="100000"/>
              </a:lnSpc>
              <a:spcBef>
                <a:spcPts val="598"/>
              </a:spcBef>
              <a:defRPr/>
            </a:pPr>
            <a:r>
              <a:rPr lang="de-DE" sz="2400" b="1" dirty="0" smtClean="0"/>
              <a:t>Informatik </a:t>
            </a:r>
            <a:r>
              <a:rPr lang="de-DE" sz="2400" b="1" dirty="0"/>
              <a:t>(</a:t>
            </a:r>
            <a:r>
              <a:rPr lang="de-DE" sz="2400" b="1" dirty="0" err="1"/>
              <a:t>B.Sc</a:t>
            </a:r>
            <a:r>
              <a:rPr lang="de-DE" sz="2400" b="1" dirty="0"/>
              <a:t>.)</a:t>
            </a:r>
          </a:p>
          <a:p>
            <a:pPr marL="449041" indent="-449041">
              <a:lnSpc>
                <a:spcPct val="100000"/>
              </a:lnSpc>
              <a:spcBef>
                <a:spcPts val="598"/>
              </a:spcBef>
              <a:defRPr/>
            </a:pPr>
            <a:r>
              <a:rPr lang="de-DE" sz="2400" b="1" dirty="0" smtClean="0"/>
              <a:t>Wirtschaftsinformatik </a:t>
            </a:r>
            <a:r>
              <a:rPr lang="de-DE" sz="2400" b="1" dirty="0"/>
              <a:t>(</a:t>
            </a:r>
            <a:r>
              <a:rPr lang="de-DE" sz="2400" b="1" dirty="0" err="1"/>
              <a:t>B.Sc</a:t>
            </a:r>
            <a:r>
              <a:rPr lang="de-DE" sz="2400" b="1" dirty="0" smtClean="0"/>
              <a:t>.)</a:t>
            </a:r>
          </a:p>
          <a:p>
            <a:pPr marL="449041" indent="-449041">
              <a:lnSpc>
                <a:spcPct val="100000"/>
              </a:lnSpc>
              <a:spcBef>
                <a:spcPts val="598"/>
              </a:spcBef>
              <a:defRPr/>
            </a:pPr>
            <a:r>
              <a:rPr lang="de-DE" sz="2400" b="1" dirty="0" smtClean="0"/>
              <a:t>Informationstechnik (</a:t>
            </a:r>
            <a:r>
              <a:rPr lang="de-DE" sz="2400" b="1" dirty="0" err="1" smtClean="0"/>
              <a:t>B.Eng</a:t>
            </a:r>
            <a:r>
              <a:rPr lang="de-DE" sz="2400" b="1" dirty="0" smtClean="0"/>
              <a:t>.)</a:t>
            </a:r>
            <a:endParaRPr lang="de-DE" sz="2400" b="1" dirty="0"/>
          </a:p>
          <a:p>
            <a:pPr marL="449041" indent="-449041">
              <a:lnSpc>
                <a:spcPct val="100000"/>
              </a:lnSpc>
              <a:spcBef>
                <a:spcPts val="598"/>
              </a:spcBef>
              <a:defRPr/>
            </a:pPr>
            <a:r>
              <a:rPr lang="de-DE" sz="2400" b="1" dirty="0" smtClean="0"/>
              <a:t>Business </a:t>
            </a:r>
            <a:r>
              <a:rPr lang="de-DE" sz="2400" b="1" dirty="0"/>
              <a:t>Administration (B.A.)</a:t>
            </a:r>
          </a:p>
          <a:p>
            <a:pPr marL="449041" indent="-449041">
              <a:lnSpc>
                <a:spcPct val="100000"/>
              </a:lnSpc>
              <a:spcBef>
                <a:spcPts val="598"/>
              </a:spcBef>
              <a:defRPr/>
            </a:pPr>
            <a:r>
              <a:rPr lang="de-DE" sz="2400" b="1" dirty="0" err="1"/>
              <a:t>Health</a:t>
            </a:r>
            <a:r>
              <a:rPr lang="de-DE" sz="2400" b="1" dirty="0"/>
              <a:t> Care Management (B.A.)</a:t>
            </a:r>
          </a:p>
          <a:p>
            <a:pPr marL="449041" indent="-449041">
              <a:lnSpc>
                <a:spcPct val="100000"/>
              </a:lnSpc>
              <a:spcBef>
                <a:spcPts val="598"/>
              </a:spcBef>
              <a:defRPr/>
            </a:pPr>
            <a:r>
              <a:rPr lang="de-DE" sz="2400" b="1" dirty="0"/>
              <a:t>…</a:t>
            </a:r>
            <a:r>
              <a:rPr lang="de-DE" sz="1000" b="1" dirty="0"/>
              <a:t>     </a:t>
            </a:r>
          </a:p>
          <a:p>
            <a:pPr eaLnBrk="1" hangingPunct="1">
              <a:buFontTx/>
              <a:buNone/>
              <a:defRPr/>
            </a:pPr>
            <a:endParaRPr lang="de-DE" sz="1800" dirty="0"/>
          </a:p>
        </p:txBody>
      </p:sp>
    </p:spTree>
    <p:extLst>
      <p:ext uri="{BB962C8B-B14F-4D97-AF65-F5344CB8AC3E}">
        <p14:creationId xmlns:p14="http://schemas.microsoft.com/office/powerpoint/2010/main" val="4106617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891" eaLnBrk="0" hangingPunct="0">
              <a:buSzPct val="80000"/>
              <a:buBlip>
                <a:blip r:embed="rId3"/>
              </a:buBlip>
              <a:defRPr sz="2000">
                <a:solidFill>
                  <a:schemeClr val="tx1"/>
                </a:solidFill>
                <a:latin typeface="Arial" charset="0"/>
              </a:defRPr>
            </a:lvl1pPr>
            <a:lvl2pPr marL="739967" indent="-284604" algn="l" defTabSz="913891" eaLnBrk="0" hangingPunct="0">
              <a:spcBef>
                <a:spcPct val="20000"/>
              </a:spcBef>
              <a:buClr>
                <a:srgbClr val="ADADAD"/>
              </a:buClr>
              <a:buFont typeface="Wingdings" pitchFamily="2" charset="2"/>
              <a:buChar char="§"/>
              <a:defRPr sz="1700">
                <a:solidFill>
                  <a:schemeClr val="tx1"/>
                </a:solidFill>
                <a:latin typeface="Arial" charset="0"/>
              </a:defRPr>
            </a:lvl2pPr>
            <a:lvl3pPr marL="1138411" indent="-227682" algn="l" defTabSz="913891" eaLnBrk="0" hangingPunct="0">
              <a:spcBef>
                <a:spcPct val="20000"/>
              </a:spcBef>
              <a:buClr>
                <a:srgbClr val="ADADAD"/>
              </a:buClr>
              <a:buFont typeface="Wingdings" pitchFamily="2" charset="2"/>
              <a:buChar char="§"/>
              <a:defRPr sz="1400">
                <a:solidFill>
                  <a:schemeClr val="tx1"/>
                </a:solidFill>
                <a:latin typeface="Arial" charset="0"/>
              </a:defRPr>
            </a:lvl3pPr>
            <a:lvl4pPr marL="1593776" indent="-227682" algn="l" defTabSz="913891" eaLnBrk="0" hangingPunct="0">
              <a:spcBef>
                <a:spcPct val="20000"/>
              </a:spcBef>
              <a:buChar char="–"/>
              <a:defRPr sz="2000">
                <a:solidFill>
                  <a:schemeClr val="tx1"/>
                </a:solidFill>
                <a:latin typeface="Arial" charset="0"/>
              </a:defRPr>
            </a:lvl4pPr>
            <a:lvl5pPr marL="2049141" indent="-227682" algn="l" defTabSz="913891" eaLnBrk="0" hangingPunct="0">
              <a:spcBef>
                <a:spcPct val="20000"/>
              </a:spcBef>
              <a:buChar char="»"/>
              <a:defRPr sz="2000">
                <a:solidFill>
                  <a:schemeClr val="tx1"/>
                </a:solidFill>
                <a:latin typeface="Arial" charset="0"/>
              </a:defRPr>
            </a:lvl5pPr>
            <a:lvl6pPr marL="2504505" indent="-227682" defTabSz="913891" eaLnBrk="0" fontAlgn="base" hangingPunct="0">
              <a:spcBef>
                <a:spcPct val="20000"/>
              </a:spcBef>
              <a:spcAft>
                <a:spcPct val="0"/>
              </a:spcAft>
              <a:buChar char="»"/>
              <a:defRPr sz="2000">
                <a:solidFill>
                  <a:schemeClr val="tx1"/>
                </a:solidFill>
                <a:latin typeface="Arial" charset="0"/>
              </a:defRPr>
            </a:lvl6pPr>
            <a:lvl7pPr marL="2959870" indent="-227682" defTabSz="913891" eaLnBrk="0" fontAlgn="base" hangingPunct="0">
              <a:spcBef>
                <a:spcPct val="20000"/>
              </a:spcBef>
              <a:spcAft>
                <a:spcPct val="0"/>
              </a:spcAft>
              <a:buChar char="»"/>
              <a:defRPr sz="2000">
                <a:solidFill>
                  <a:schemeClr val="tx1"/>
                </a:solidFill>
                <a:latin typeface="Arial" charset="0"/>
              </a:defRPr>
            </a:lvl7pPr>
            <a:lvl8pPr marL="3415234" indent="-227682" defTabSz="913891" eaLnBrk="0" fontAlgn="base" hangingPunct="0">
              <a:spcBef>
                <a:spcPct val="20000"/>
              </a:spcBef>
              <a:spcAft>
                <a:spcPct val="0"/>
              </a:spcAft>
              <a:buChar char="»"/>
              <a:defRPr sz="2000">
                <a:solidFill>
                  <a:schemeClr val="tx1"/>
                </a:solidFill>
                <a:latin typeface="Arial" charset="0"/>
              </a:defRPr>
            </a:lvl8pPr>
            <a:lvl9pPr marL="3870600" indent="-227682" defTabSz="913891" eaLnBrk="0" fontAlgn="base" hangingPunct="0">
              <a:spcBef>
                <a:spcPct val="20000"/>
              </a:spcBef>
              <a:spcAft>
                <a:spcPct val="0"/>
              </a:spcAft>
              <a:buChar char="»"/>
              <a:defRPr sz="2000">
                <a:solidFill>
                  <a:schemeClr val="tx1"/>
                </a:solidFill>
                <a:latin typeface="Arial" charset="0"/>
              </a:defRPr>
            </a:lvl9pPr>
          </a:lstStyle>
          <a:p>
            <a:pPr>
              <a:buSzTx/>
              <a:buFontTx/>
              <a:buNone/>
            </a:pPr>
            <a:r>
              <a:rPr lang="de-DE" altLang="de-DE" sz="1000" smtClean="0">
                <a:solidFill>
                  <a:srgbClr val="000000"/>
                </a:solidFill>
              </a:rPr>
              <a:t>Markus Bremer, Dienstbesprechung Jobcenter, Fragen rund ums Studium</a:t>
            </a:r>
            <a:endParaRPr lang="de-DE" altLang="de-DE" sz="1000">
              <a:solidFill>
                <a:srgbClr val="000000"/>
              </a:solidFill>
            </a:endParaRPr>
          </a:p>
        </p:txBody>
      </p:sp>
      <p:sp>
        <p:nvSpPr>
          <p:cNvPr id="35843" name="Rectangle 2"/>
          <p:cNvSpPr>
            <a:spLocks noGrp="1" noChangeArrowheads="1"/>
          </p:cNvSpPr>
          <p:nvPr>
            <p:ph type="title"/>
          </p:nvPr>
        </p:nvSpPr>
        <p:spPr>
          <a:xfrm>
            <a:off x="490169" y="971128"/>
            <a:ext cx="7689309" cy="330564"/>
          </a:xfrm>
        </p:spPr>
        <p:txBody>
          <a:bodyPr/>
          <a:lstStyle/>
          <a:p>
            <a:pPr eaLnBrk="1" hangingPunct="1"/>
            <a:r>
              <a:rPr lang="de-DE" altLang="de-DE" smtClean="0"/>
              <a:t>Duale Studiengänge  - Die !!! Informationsquellen</a:t>
            </a:r>
          </a:p>
        </p:txBody>
      </p:sp>
      <p:sp>
        <p:nvSpPr>
          <p:cNvPr id="35845" name="Rectangle 4"/>
          <p:cNvSpPr>
            <a:spLocks noChangeArrowheads="1"/>
          </p:cNvSpPr>
          <p:nvPr/>
        </p:nvSpPr>
        <p:spPr bwMode="auto">
          <a:xfrm>
            <a:off x="6916108" y="6631827"/>
            <a:ext cx="1184309" cy="35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5" tIns="45527" rIns="91045" bIns="45527"/>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r" fontAlgn="base">
              <a:spcBef>
                <a:spcPct val="0"/>
              </a:spcBef>
              <a:spcAft>
                <a:spcPct val="0"/>
              </a:spcAft>
              <a:buSzTx/>
              <a:buFontTx/>
              <a:buNone/>
            </a:pPr>
            <a:endParaRPr lang="de-DE" altLang="de-DE" sz="1000">
              <a:solidFill>
                <a:srgbClr val="777777"/>
              </a:solidFill>
            </a:endParaRPr>
          </a:p>
        </p:txBody>
      </p:sp>
      <p:pic>
        <p:nvPicPr>
          <p:cNvPr id="96258" name="Picture 2">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21767" y="2143127"/>
            <a:ext cx="3878650" cy="2033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Pfeil nach rechts 2"/>
          <p:cNvSpPr>
            <a:spLocks noChangeArrowheads="1"/>
          </p:cNvSpPr>
          <p:nvPr/>
        </p:nvSpPr>
        <p:spPr bwMode="auto">
          <a:xfrm>
            <a:off x="3035879" y="3019356"/>
            <a:ext cx="831704" cy="770346"/>
          </a:xfrm>
          <a:prstGeom prst="rightArrow">
            <a:avLst>
              <a:gd name="adj1" fmla="val 50000"/>
              <a:gd name="adj2" fmla="val 50012"/>
            </a:avLst>
          </a:prstGeom>
          <a:solidFill>
            <a:schemeClr val="accent1"/>
          </a:solidFill>
          <a:ln>
            <a:noFill/>
          </a:ln>
          <a:extLst>
            <a:ext uri="{91240B29-F687-4F45-9708-019B960494DF}">
              <a14:hiddenLine xmlns:a14="http://schemas.microsoft.com/office/drawing/2010/main" w="127000" algn="ctr">
                <a:solidFill>
                  <a:srgbClr val="000000"/>
                </a:solidFill>
                <a:round/>
                <a:headEnd/>
                <a:tailEnd/>
              </a14:hiddenLine>
            </a:ext>
          </a:extLst>
        </p:spPr>
        <p:txBody>
          <a:bodyPr lIns="0" tIns="0" rIns="0" bIns="0">
            <a:spAutoFit/>
          </a:bodyPr>
          <a:lstStyle>
            <a:lvl1pPr algn="l" defTabSz="917575" eaLnBrk="0" hangingPunct="0">
              <a:buSzPct val="80000"/>
              <a:buBlip>
                <a:blip r:embed="rId3"/>
              </a:buBlip>
              <a:defRPr sz="2000">
                <a:solidFill>
                  <a:schemeClr val="tx1"/>
                </a:solidFill>
                <a:latin typeface="Arial" charset="0"/>
              </a:defRPr>
            </a:lvl1pPr>
            <a:lvl2pPr marL="742950" indent="-285750" algn="l" defTabSz="917575" eaLnBrk="0" hangingPunct="0">
              <a:spcBef>
                <a:spcPct val="20000"/>
              </a:spcBef>
              <a:buClr>
                <a:srgbClr val="ADADAD"/>
              </a:buClr>
              <a:buFont typeface="Wingdings" pitchFamily="2" charset="2"/>
              <a:buChar char="§"/>
              <a:defRPr sz="1700">
                <a:solidFill>
                  <a:schemeClr val="tx1"/>
                </a:solidFill>
                <a:latin typeface="Arial" charset="0"/>
              </a:defRPr>
            </a:lvl2pPr>
            <a:lvl3pPr marL="1143000" indent="-228600" algn="l" defTabSz="917575" eaLnBrk="0" hangingPunct="0">
              <a:spcBef>
                <a:spcPct val="20000"/>
              </a:spcBef>
              <a:buClr>
                <a:srgbClr val="ADADAD"/>
              </a:buClr>
              <a:buFont typeface="Wingdings" pitchFamily="2" charset="2"/>
              <a:buChar char="§"/>
              <a:defRPr sz="1400">
                <a:solidFill>
                  <a:schemeClr val="tx1"/>
                </a:solidFill>
                <a:latin typeface="Arial" charset="0"/>
              </a:defRPr>
            </a:lvl3pPr>
            <a:lvl4pPr marL="1600200" indent="-228600" algn="l" defTabSz="917575" eaLnBrk="0" hangingPunct="0">
              <a:spcBef>
                <a:spcPct val="20000"/>
              </a:spcBef>
              <a:buChar char="–"/>
              <a:defRPr sz="2000">
                <a:solidFill>
                  <a:schemeClr val="tx1"/>
                </a:solidFill>
                <a:latin typeface="Arial" charset="0"/>
              </a:defRPr>
            </a:lvl4pPr>
            <a:lvl5pPr marL="2057400" indent="-228600" algn="l" defTabSz="917575" eaLnBrk="0" hangingPunct="0">
              <a:spcBef>
                <a:spcPct val="20000"/>
              </a:spcBef>
              <a:buChar char="»"/>
              <a:defRPr sz="2000">
                <a:solidFill>
                  <a:schemeClr val="tx1"/>
                </a:solidFill>
                <a:latin typeface="Arial" charset="0"/>
              </a:defRPr>
            </a:lvl5pPr>
            <a:lvl6pPr marL="2514600" indent="-228600" defTabSz="917575" eaLnBrk="0" fontAlgn="base" hangingPunct="0">
              <a:spcBef>
                <a:spcPct val="20000"/>
              </a:spcBef>
              <a:spcAft>
                <a:spcPct val="0"/>
              </a:spcAft>
              <a:buChar char="»"/>
              <a:defRPr sz="2000">
                <a:solidFill>
                  <a:schemeClr val="tx1"/>
                </a:solidFill>
                <a:latin typeface="Arial" charset="0"/>
              </a:defRPr>
            </a:lvl6pPr>
            <a:lvl7pPr marL="2971800" indent="-228600" defTabSz="917575" eaLnBrk="0" fontAlgn="base" hangingPunct="0">
              <a:spcBef>
                <a:spcPct val="20000"/>
              </a:spcBef>
              <a:spcAft>
                <a:spcPct val="0"/>
              </a:spcAft>
              <a:buChar char="»"/>
              <a:defRPr sz="2000">
                <a:solidFill>
                  <a:schemeClr val="tx1"/>
                </a:solidFill>
                <a:latin typeface="Arial" charset="0"/>
              </a:defRPr>
            </a:lvl7pPr>
            <a:lvl8pPr marL="3429000" indent="-228600" defTabSz="917575" eaLnBrk="0" fontAlgn="base" hangingPunct="0">
              <a:spcBef>
                <a:spcPct val="20000"/>
              </a:spcBef>
              <a:spcAft>
                <a:spcPct val="0"/>
              </a:spcAft>
              <a:buChar char="»"/>
              <a:defRPr sz="2000">
                <a:solidFill>
                  <a:schemeClr val="tx1"/>
                </a:solidFill>
                <a:latin typeface="Arial" charset="0"/>
              </a:defRPr>
            </a:lvl8pPr>
            <a:lvl9pPr marL="3886200" indent="-228600" defTabSz="917575"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90000"/>
              </a:lnSpc>
              <a:spcBef>
                <a:spcPct val="50000"/>
              </a:spcBef>
              <a:spcAft>
                <a:spcPct val="0"/>
              </a:spcAft>
              <a:buSzTx/>
              <a:buFontTx/>
              <a:buNone/>
            </a:pPr>
            <a:endParaRPr lang="de-DE" altLang="de-DE" sz="2800">
              <a:solidFill>
                <a:srgbClr val="000000"/>
              </a:solidFill>
            </a:endParaRPr>
          </a:p>
        </p:txBody>
      </p:sp>
      <p:pic>
        <p:nvPicPr>
          <p:cNvPr id="4" name="Grafik 3">
            <a:hlinkClick r:id="rId6"/>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353008" y="4767069"/>
            <a:ext cx="3747411" cy="12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http://www.studienwahl.de/data/File/jpg/StuB_Titel_2013-1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7378" y="2132856"/>
            <a:ext cx="2130241"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316962" y="6021288"/>
            <a:ext cx="431502" cy="48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279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smtClean="0">
                <a:solidFill>
                  <a:srgbClr val="000000"/>
                </a:solidFill>
              </a:rPr>
              <a:t>Markus Bremer, Dienstbesprechung Jobcenter, Fragen rund ums Studium</a:t>
            </a:r>
            <a:endParaRPr lang="de-DE">
              <a:solidFill>
                <a:srgbClr val="000000"/>
              </a:solidFill>
            </a:endParaRPr>
          </a:p>
        </p:txBody>
      </p:sp>
      <p:sp>
        <p:nvSpPr>
          <p:cNvPr id="105474" name="Rectangle 2"/>
          <p:cNvSpPr>
            <a:spLocks noGrp="1" noChangeArrowheads="1"/>
          </p:cNvSpPr>
          <p:nvPr>
            <p:ph type="title"/>
          </p:nvPr>
        </p:nvSpPr>
        <p:spPr>
          <a:xfrm>
            <a:off x="490538" y="2209800"/>
            <a:ext cx="7688262" cy="384175"/>
          </a:xfrm>
        </p:spPr>
        <p:txBody>
          <a:bodyPr/>
          <a:lstStyle/>
          <a:p>
            <a:r>
              <a:rPr lang="de-DE" sz="2800" dirty="0"/>
              <a:t>Arbeitsmarkt für Akademiker</a:t>
            </a:r>
          </a:p>
        </p:txBody>
      </p:sp>
      <p:sp>
        <p:nvSpPr>
          <p:cNvPr id="105475" name="Rectangle 3"/>
          <p:cNvSpPr>
            <a:spLocks noGrp="1" noChangeArrowheads="1"/>
          </p:cNvSpPr>
          <p:nvPr>
            <p:ph type="body" idx="1"/>
          </p:nvPr>
        </p:nvSpPr>
        <p:spPr>
          <a:xfrm>
            <a:off x="1646238" y="2840038"/>
            <a:ext cx="6532562" cy="274637"/>
          </a:xfrm>
        </p:spPr>
        <p:txBody>
          <a:bodyPr/>
          <a:lstStyle/>
          <a:p>
            <a:r>
              <a:rPr lang="de-DE" dirty="0"/>
              <a:t>verlässliche Prognosen, Trends, globale Entwicklung</a:t>
            </a:r>
          </a:p>
        </p:txBody>
      </p:sp>
    </p:spTree>
    <p:extLst>
      <p:ext uri="{BB962C8B-B14F-4D97-AF65-F5344CB8AC3E}">
        <p14:creationId xmlns:p14="http://schemas.microsoft.com/office/powerpoint/2010/main" val="2240087915"/>
      </p:ext>
    </p:extLst>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3" cstate="print"/>
          <a:srcRect/>
          <a:stretch>
            <a:fillRect/>
          </a:stretch>
        </p:blipFill>
        <p:spPr bwMode="auto">
          <a:xfrm>
            <a:off x="365254" y="1376029"/>
            <a:ext cx="7924905" cy="5048601"/>
          </a:xfrm>
          <a:prstGeom prst="rect">
            <a:avLst/>
          </a:prstGeom>
          <a:noFill/>
          <a:ln w="9525">
            <a:noFill/>
            <a:miter lim="800000"/>
            <a:headEnd/>
            <a:tailEnd/>
          </a:ln>
        </p:spPr>
      </p:pic>
      <p:sp>
        <p:nvSpPr>
          <p:cNvPr id="63491" name="Rectangle 13"/>
          <p:cNvSpPr>
            <a:spLocks noGrp="1" noChangeArrowheads="1"/>
          </p:cNvSpPr>
          <p:nvPr>
            <p:ph type="title"/>
          </p:nvPr>
        </p:nvSpPr>
        <p:spPr>
          <a:xfrm>
            <a:off x="490168" y="638984"/>
            <a:ext cx="7689309" cy="662709"/>
          </a:xfrm>
        </p:spPr>
        <p:txBody>
          <a:bodyPr/>
          <a:lstStyle/>
          <a:p>
            <a:r>
              <a:rPr lang="de-DE" smtClean="0"/>
              <a:t>Zahl der sozialversicherungspflichtig beschäftigten Akademiker steigt auf über drei Millionen</a:t>
            </a:r>
          </a:p>
        </p:txBody>
      </p:sp>
      <p:sp>
        <p:nvSpPr>
          <p:cNvPr id="63492" name="Rectangle 14"/>
          <p:cNvSpPr>
            <a:spLocks noGrp="1" noChangeArrowheads="1"/>
          </p:cNvSpPr>
          <p:nvPr>
            <p:ph idx="1"/>
          </p:nvPr>
        </p:nvSpPr>
        <p:spPr>
          <a:xfrm>
            <a:off x="509142" y="1477254"/>
            <a:ext cx="7670335" cy="550411"/>
          </a:xfrm>
        </p:spPr>
        <p:txBody>
          <a:bodyPr anchor="ctr"/>
          <a:lstStyle/>
          <a:p>
            <a:pPr marL="0" indent="0">
              <a:lnSpc>
                <a:spcPct val="50000"/>
              </a:lnSpc>
              <a:buNone/>
            </a:pPr>
            <a:r>
              <a:rPr lang="de-DE" sz="1400" b="1" dirty="0" smtClean="0"/>
              <a:t>Entwicklung der sozialversicherungspflichtigen Beschäftigung von Akademikern</a:t>
            </a:r>
          </a:p>
          <a:p>
            <a:pPr marL="0" indent="0">
              <a:lnSpc>
                <a:spcPct val="50000"/>
              </a:lnSpc>
              <a:buNone/>
            </a:pPr>
            <a:r>
              <a:rPr lang="de-DE" sz="1400" dirty="0" smtClean="0"/>
              <a:t>Deutschland</a:t>
            </a:r>
          </a:p>
          <a:p>
            <a:pPr marL="0" indent="0">
              <a:lnSpc>
                <a:spcPct val="50000"/>
              </a:lnSpc>
              <a:buNone/>
            </a:pPr>
            <a:r>
              <a:rPr lang="de-DE" sz="1400" dirty="0" smtClean="0"/>
              <a:t>2001 bis 2011 (jeweils zum 30.6.)</a:t>
            </a:r>
          </a:p>
        </p:txBody>
      </p:sp>
      <p:sp>
        <p:nvSpPr>
          <p:cNvPr id="63493" name="Fußzeilenplatzhalter 3"/>
          <p:cNvSpPr>
            <a:spLocks noGrp="1"/>
          </p:cNvSpPr>
          <p:nvPr>
            <p:ph type="ftr" sz="quarter" idx="10"/>
          </p:nvPr>
        </p:nvSpPr>
        <p:spPr>
          <a:noFill/>
        </p:spPr>
        <p:txBody>
          <a:bodyPr/>
          <a:lstStyle/>
          <a:p>
            <a:r>
              <a:rPr lang="de-DE" smtClean="0">
                <a:solidFill>
                  <a:srgbClr val="000000"/>
                </a:solidFill>
              </a:rPr>
              <a:t>Markus Bremer, Dienstbesprechung Jobcenter, Fragen rund ums Studium</a:t>
            </a:r>
          </a:p>
        </p:txBody>
      </p:sp>
      <p:sp>
        <p:nvSpPr>
          <p:cNvPr id="63494" name="Textfeld 5"/>
          <p:cNvSpPr txBox="1">
            <a:spLocks noChangeArrowheads="1"/>
          </p:cNvSpPr>
          <p:nvPr/>
        </p:nvSpPr>
        <p:spPr bwMode="auto">
          <a:xfrm>
            <a:off x="407947" y="6423049"/>
            <a:ext cx="3526045" cy="229338"/>
          </a:xfrm>
          <a:prstGeom prst="rect">
            <a:avLst/>
          </a:prstGeom>
          <a:noFill/>
          <a:ln w="9525">
            <a:noFill/>
            <a:miter lim="800000"/>
            <a:headEnd/>
            <a:tailEnd/>
          </a:ln>
        </p:spPr>
        <p:txBody>
          <a:bodyPr lIns="91061" tIns="45532" rIns="91061" bIns="45532">
            <a:spAutoFit/>
          </a:bodyPr>
          <a:lstStyle/>
          <a:p>
            <a:r>
              <a:rPr lang="de-DE" sz="1000" dirty="0">
                <a:solidFill>
                  <a:srgbClr val="000000"/>
                </a:solidFill>
              </a:rPr>
              <a:t>Datenquelle: Statistik der Bundesagentur für Arbeit</a:t>
            </a:r>
          </a:p>
        </p:txBody>
      </p:sp>
      <p:sp>
        <p:nvSpPr>
          <p:cNvPr id="63495" name="Text Box 31"/>
          <p:cNvSpPr txBox="1">
            <a:spLocks noChangeArrowheads="1"/>
          </p:cNvSpPr>
          <p:nvPr/>
        </p:nvSpPr>
        <p:spPr bwMode="auto">
          <a:xfrm>
            <a:off x="539185" y="4148648"/>
            <a:ext cx="645124" cy="387502"/>
          </a:xfrm>
          <a:prstGeom prst="rect">
            <a:avLst/>
          </a:prstGeom>
          <a:noFill/>
          <a:ln w="9525" algn="ctr">
            <a:noFill/>
            <a:miter lim="800000"/>
            <a:headEnd/>
            <a:tailEnd/>
          </a:ln>
        </p:spPr>
        <p:txBody>
          <a:bodyPr lIns="0" tIns="0" rIns="0" bIns="0">
            <a:spAutoFit/>
          </a:bodyPr>
          <a:lstStyle/>
          <a:p>
            <a:pPr algn="ctr" defTabSz="912416"/>
            <a:r>
              <a:rPr lang="de-DE" sz="1400" b="1" dirty="0">
                <a:solidFill>
                  <a:srgbClr val="000000"/>
                </a:solidFill>
              </a:rPr>
              <a:t>2,42 </a:t>
            </a:r>
            <a:r>
              <a:rPr lang="de-DE" sz="1400" b="1" dirty="0" err="1">
                <a:solidFill>
                  <a:srgbClr val="000000"/>
                </a:solidFill>
              </a:rPr>
              <a:t>Mio</a:t>
            </a:r>
            <a:endParaRPr lang="de-DE" sz="1400" b="1" dirty="0">
              <a:solidFill>
                <a:srgbClr val="000000"/>
              </a:solidFill>
            </a:endParaRPr>
          </a:p>
        </p:txBody>
      </p:sp>
      <p:sp>
        <p:nvSpPr>
          <p:cNvPr id="63496" name="Text Box 31"/>
          <p:cNvSpPr txBox="1">
            <a:spLocks noChangeArrowheads="1"/>
          </p:cNvSpPr>
          <p:nvPr/>
        </p:nvSpPr>
        <p:spPr bwMode="auto">
          <a:xfrm>
            <a:off x="7452131" y="3645685"/>
            <a:ext cx="645124" cy="385921"/>
          </a:xfrm>
          <a:prstGeom prst="rect">
            <a:avLst/>
          </a:prstGeom>
          <a:noFill/>
          <a:ln w="9525" algn="ctr">
            <a:noFill/>
            <a:miter lim="800000"/>
            <a:headEnd/>
            <a:tailEnd/>
          </a:ln>
        </p:spPr>
        <p:txBody>
          <a:bodyPr lIns="0" tIns="0" rIns="0" bIns="0">
            <a:spAutoFit/>
          </a:bodyPr>
          <a:lstStyle/>
          <a:p>
            <a:pPr algn="ctr" defTabSz="912416"/>
            <a:r>
              <a:rPr lang="de-DE" sz="1400" b="1" dirty="0">
                <a:solidFill>
                  <a:srgbClr val="000000"/>
                </a:solidFill>
              </a:rPr>
              <a:t>3,07 </a:t>
            </a:r>
            <a:r>
              <a:rPr lang="de-DE" sz="1400" b="1" dirty="0" err="1">
                <a:solidFill>
                  <a:srgbClr val="000000"/>
                </a:solidFill>
              </a:rPr>
              <a:t>Mio</a:t>
            </a:r>
            <a:endParaRPr lang="de-DE" sz="1400" b="1" dirty="0">
              <a:solidFill>
                <a:srgbClr val="000000"/>
              </a:solidFill>
            </a:endParaRPr>
          </a:p>
        </p:txBody>
      </p:sp>
      <p:sp>
        <p:nvSpPr>
          <p:cNvPr id="10" name="AutoShape 5"/>
          <p:cNvSpPr>
            <a:spLocks noChangeArrowheads="1"/>
          </p:cNvSpPr>
          <p:nvPr/>
        </p:nvSpPr>
        <p:spPr bwMode="auto">
          <a:xfrm rot="21200912">
            <a:off x="1034096" y="2731661"/>
            <a:ext cx="6664700" cy="1100495"/>
          </a:xfrm>
          <a:prstGeom prst="rightArrow">
            <a:avLst>
              <a:gd name="adj1" fmla="val 50000"/>
              <a:gd name="adj2" fmla="val 149680"/>
            </a:avLst>
          </a:prstGeom>
          <a:solidFill>
            <a:schemeClr val="accent6">
              <a:lumMod val="40000"/>
              <a:lumOff val="60000"/>
            </a:schemeClr>
          </a:solidFill>
          <a:ln w="19050" algn="ctr">
            <a:solidFill>
              <a:schemeClr val="accent1"/>
            </a:solidFill>
            <a:miter lim="800000"/>
            <a:headEnd/>
            <a:tailEnd/>
          </a:ln>
        </p:spPr>
        <p:txBody>
          <a:bodyPr lIns="0" tIns="0" rIns="0" bIns="0" anchor="ctr">
            <a:spAutoFit/>
          </a:bodyPr>
          <a:lstStyle/>
          <a:p>
            <a:pPr algn="ctr" defTabSz="913786">
              <a:defRPr/>
            </a:pPr>
            <a:r>
              <a:rPr lang="de-DE" b="1" dirty="0">
                <a:solidFill>
                  <a:srgbClr val="FF0000"/>
                </a:solidFill>
              </a:rPr>
              <a:t>650.000 sozialversicherungspflichtig beschäftigte Akademiker mehr (+27%)</a:t>
            </a:r>
          </a:p>
        </p:txBody>
      </p:sp>
      <p:sp>
        <p:nvSpPr>
          <p:cNvPr id="63498" name="Textfeld 12"/>
          <p:cNvSpPr txBox="1">
            <a:spLocks noChangeArrowheads="1"/>
          </p:cNvSpPr>
          <p:nvPr/>
        </p:nvSpPr>
        <p:spPr bwMode="auto">
          <a:xfrm>
            <a:off x="6780126" y="6448356"/>
            <a:ext cx="1935372" cy="229338"/>
          </a:xfrm>
          <a:prstGeom prst="rect">
            <a:avLst/>
          </a:prstGeom>
          <a:noFill/>
          <a:ln w="9525">
            <a:noFill/>
            <a:miter lim="800000"/>
            <a:headEnd/>
            <a:tailEnd/>
          </a:ln>
        </p:spPr>
        <p:txBody>
          <a:bodyPr lIns="91061" tIns="45532" rIns="91061" bIns="45532">
            <a:spAutoFit/>
          </a:bodyPr>
          <a:lstStyle/>
          <a:p>
            <a:r>
              <a:rPr lang="de-DE" sz="1000" dirty="0">
                <a:solidFill>
                  <a:srgbClr val="000000"/>
                </a:solidFill>
              </a:rPr>
              <a:t> * vorläufige Daten </a:t>
            </a:r>
          </a:p>
        </p:txBody>
      </p:sp>
    </p:spTree>
    <p:extLst>
      <p:ext uri="{BB962C8B-B14F-4D97-AF65-F5344CB8AC3E}">
        <p14:creationId xmlns:p14="http://schemas.microsoft.com/office/powerpoint/2010/main" val="142858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10" y="2290217"/>
            <a:ext cx="6669443" cy="4080637"/>
          </a:xfrm>
          <a:prstGeom prst="rect">
            <a:avLst/>
          </a:prstGeom>
          <a:noFill/>
          <a:ln w="9525">
            <a:noFill/>
            <a:miter lim="800000"/>
            <a:headEnd/>
            <a:tailEnd/>
          </a:ln>
        </p:spPr>
      </p:pic>
      <p:sp>
        <p:nvSpPr>
          <p:cNvPr id="68611" name="Rectangle 13"/>
          <p:cNvSpPr>
            <a:spLocks noGrp="1" noChangeArrowheads="1"/>
          </p:cNvSpPr>
          <p:nvPr>
            <p:ph type="title"/>
          </p:nvPr>
        </p:nvSpPr>
        <p:spPr>
          <a:xfrm>
            <a:off x="490168" y="638984"/>
            <a:ext cx="7689309" cy="662709"/>
          </a:xfrm>
        </p:spPr>
        <p:txBody>
          <a:bodyPr/>
          <a:lstStyle/>
          <a:p>
            <a:r>
              <a:rPr lang="de-DE" smtClean="0"/>
              <a:t>Starke Zuwächse bei Naturwissenschaftlern, Sozialarbeitern und  Geisteswissenschaftlern</a:t>
            </a:r>
          </a:p>
        </p:txBody>
      </p:sp>
      <p:sp>
        <p:nvSpPr>
          <p:cNvPr id="68612" name="Rectangle 14"/>
          <p:cNvSpPr>
            <a:spLocks noGrp="1" noChangeArrowheads="1"/>
          </p:cNvSpPr>
          <p:nvPr>
            <p:ph idx="1"/>
          </p:nvPr>
        </p:nvSpPr>
        <p:spPr>
          <a:xfrm>
            <a:off x="509142" y="1504142"/>
            <a:ext cx="7670335" cy="751279"/>
          </a:xfrm>
        </p:spPr>
        <p:txBody>
          <a:bodyPr anchor="ctr"/>
          <a:lstStyle/>
          <a:p>
            <a:pPr marL="0" indent="0">
              <a:lnSpc>
                <a:spcPct val="50000"/>
              </a:lnSpc>
              <a:buNone/>
            </a:pPr>
            <a:r>
              <a:rPr lang="de-DE" sz="1400" b="1" dirty="0" smtClean="0"/>
              <a:t>Indizierte Entwicklung der sozialversicherungspflichtig Beschäftigten</a:t>
            </a:r>
          </a:p>
          <a:p>
            <a:pPr marL="0" indent="0">
              <a:lnSpc>
                <a:spcPct val="50000"/>
              </a:lnSpc>
              <a:buNone/>
            </a:pPr>
            <a:r>
              <a:rPr lang="de-DE" sz="1400" dirty="0" smtClean="0"/>
              <a:t>Alle Beschäftigte und ausgewählte </a:t>
            </a:r>
            <a:r>
              <a:rPr lang="de-DE" sz="1400" dirty="0" err="1" smtClean="0"/>
              <a:t>Akademikergruppen</a:t>
            </a:r>
            <a:endParaRPr lang="de-DE" sz="1400" dirty="0" smtClean="0"/>
          </a:p>
          <a:p>
            <a:pPr marL="0" indent="0">
              <a:lnSpc>
                <a:spcPct val="50000"/>
              </a:lnSpc>
              <a:buNone/>
            </a:pPr>
            <a:r>
              <a:rPr lang="de-DE" sz="1400" dirty="0" smtClean="0"/>
              <a:t>Deutschland</a:t>
            </a:r>
          </a:p>
          <a:p>
            <a:pPr marL="0" indent="0">
              <a:lnSpc>
                <a:spcPct val="50000"/>
              </a:lnSpc>
              <a:buNone/>
            </a:pPr>
            <a:r>
              <a:rPr lang="de-DE" sz="1400" dirty="0" smtClean="0"/>
              <a:t>2001 bis 2011 (Jahr 2001 = 100)</a:t>
            </a:r>
          </a:p>
        </p:txBody>
      </p:sp>
      <p:sp>
        <p:nvSpPr>
          <p:cNvPr id="68613" name="Fußzeilenplatzhalter 3"/>
          <p:cNvSpPr>
            <a:spLocks noGrp="1"/>
          </p:cNvSpPr>
          <p:nvPr>
            <p:ph type="ftr" sz="quarter" idx="10"/>
          </p:nvPr>
        </p:nvSpPr>
        <p:spPr>
          <a:noFill/>
        </p:spPr>
        <p:txBody>
          <a:bodyPr/>
          <a:lstStyle/>
          <a:p>
            <a:r>
              <a:rPr lang="de-DE" smtClean="0"/>
              <a:t>Markus Bremer, Dienstbesprechung Jobcenter, Fragen rund ums Studium</a:t>
            </a:r>
          </a:p>
        </p:txBody>
      </p:sp>
      <p:sp>
        <p:nvSpPr>
          <p:cNvPr id="68614" name="Textfeld 5"/>
          <p:cNvSpPr txBox="1">
            <a:spLocks noChangeArrowheads="1"/>
          </p:cNvSpPr>
          <p:nvPr/>
        </p:nvSpPr>
        <p:spPr bwMode="auto">
          <a:xfrm>
            <a:off x="407947" y="6423049"/>
            <a:ext cx="3526045" cy="229338"/>
          </a:xfrm>
          <a:prstGeom prst="rect">
            <a:avLst/>
          </a:prstGeom>
          <a:noFill/>
          <a:ln w="9525">
            <a:noFill/>
            <a:miter lim="800000"/>
            <a:headEnd/>
            <a:tailEnd/>
          </a:ln>
        </p:spPr>
        <p:txBody>
          <a:bodyPr lIns="91061" tIns="45532" rIns="91061" bIns="45532">
            <a:spAutoFit/>
          </a:bodyPr>
          <a:lstStyle/>
          <a:p>
            <a:r>
              <a:rPr lang="de-DE" sz="1000" dirty="0"/>
              <a:t>Datenquelle: Statistik der Bundesagentur für Arbeit</a:t>
            </a:r>
          </a:p>
        </p:txBody>
      </p:sp>
      <p:sp>
        <p:nvSpPr>
          <p:cNvPr id="68615" name="Textfeld 10"/>
          <p:cNvSpPr txBox="1">
            <a:spLocks noChangeArrowheads="1"/>
          </p:cNvSpPr>
          <p:nvPr/>
        </p:nvSpPr>
        <p:spPr bwMode="auto">
          <a:xfrm>
            <a:off x="6610940" y="3729512"/>
            <a:ext cx="2419215" cy="284696"/>
          </a:xfrm>
          <a:prstGeom prst="rect">
            <a:avLst/>
          </a:prstGeom>
          <a:noFill/>
          <a:ln w="9525">
            <a:noFill/>
            <a:miter lim="800000"/>
            <a:headEnd/>
            <a:tailEnd/>
          </a:ln>
        </p:spPr>
        <p:txBody>
          <a:bodyPr lIns="91061" tIns="45532" rIns="91061" bIns="45532">
            <a:spAutoFit/>
          </a:bodyPr>
          <a:lstStyle/>
          <a:p>
            <a:pPr algn="r"/>
            <a:r>
              <a:rPr lang="de-DE" sz="1400" b="1" dirty="0">
                <a:solidFill>
                  <a:schemeClr val="accent1"/>
                </a:solidFill>
              </a:rPr>
              <a:t>Akademiker insg. +27%</a:t>
            </a:r>
          </a:p>
        </p:txBody>
      </p:sp>
      <p:sp>
        <p:nvSpPr>
          <p:cNvPr id="68616" name="Textfeld 11"/>
          <p:cNvSpPr txBox="1">
            <a:spLocks noChangeArrowheads="1"/>
          </p:cNvSpPr>
          <p:nvPr/>
        </p:nvSpPr>
        <p:spPr bwMode="auto">
          <a:xfrm>
            <a:off x="6603034" y="4523496"/>
            <a:ext cx="2419215" cy="284696"/>
          </a:xfrm>
          <a:prstGeom prst="rect">
            <a:avLst/>
          </a:prstGeom>
          <a:noFill/>
          <a:ln w="9525">
            <a:noFill/>
            <a:miter lim="800000"/>
            <a:headEnd/>
            <a:tailEnd/>
          </a:ln>
        </p:spPr>
        <p:txBody>
          <a:bodyPr lIns="91061" tIns="45532" rIns="91061" bIns="45532">
            <a:spAutoFit/>
          </a:bodyPr>
          <a:lstStyle/>
          <a:p>
            <a:pPr algn="r"/>
            <a:r>
              <a:rPr lang="de-DE" sz="1400" b="1" dirty="0"/>
              <a:t>Beschäftigte insg. +2%</a:t>
            </a:r>
          </a:p>
        </p:txBody>
      </p:sp>
      <p:sp>
        <p:nvSpPr>
          <p:cNvPr id="13" name="Textfeld 12"/>
          <p:cNvSpPr txBox="1"/>
          <p:nvPr/>
        </p:nvSpPr>
        <p:spPr>
          <a:xfrm>
            <a:off x="6612521" y="4264107"/>
            <a:ext cx="2419215" cy="284696"/>
          </a:xfrm>
          <a:prstGeom prst="rect">
            <a:avLst/>
          </a:prstGeom>
          <a:noFill/>
        </p:spPr>
        <p:txBody>
          <a:bodyPr lIns="91061" tIns="45532" rIns="91061" bIns="45532">
            <a:spAutoFit/>
          </a:bodyPr>
          <a:lstStyle/>
          <a:p>
            <a:pPr algn="r">
              <a:defRPr/>
            </a:pPr>
            <a:r>
              <a:rPr lang="de-DE" sz="1400" dirty="0">
                <a:solidFill>
                  <a:schemeClr val="tx1">
                    <a:lumMod val="50000"/>
                    <a:lumOff val="50000"/>
                  </a:schemeClr>
                </a:solidFill>
              </a:rPr>
              <a:t>Ingenieure +10%</a:t>
            </a:r>
          </a:p>
        </p:txBody>
      </p:sp>
      <p:sp>
        <p:nvSpPr>
          <p:cNvPr id="14" name="Textfeld 13"/>
          <p:cNvSpPr txBox="1"/>
          <p:nvPr/>
        </p:nvSpPr>
        <p:spPr>
          <a:xfrm>
            <a:off x="6236199" y="3992064"/>
            <a:ext cx="2806606" cy="284696"/>
          </a:xfrm>
          <a:prstGeom prst="rect">
            <a:avLst/>
          </a:prstGeom>
          <a:noFill/>
        </p:spPr>
        <p:txBody>
          <a:bodyPr lIns="91061" tIns="45532" rIns="91061" bIns="45532">
            <a:spAutoFit/>
          </a:bodyPr>
          <a:lstStyle/>
          <a:p>
            <a:pPr algn="r">
              <a:defRPr/>
            </a:pPr>
            <a:r>
              <a:rPr lang="de-DE" sz="1400" dirty="0">
                <a:solidFill>
                  <a:schemeClr val="tx1">
                    <a:lumMod val="50000"/>
                    <a:lumOff val="50000"/>
                  </a:schemeClr>
                </a:solidFill>
              </a:rPr>
              <a:t>Wirtschafts-/</a:t>
            </a:r>
            <a:r>
              <a:rPr lang="de-DE" sz="1400" dirty="0" err="1">
                <a:solidFill>
                  <a:schemeClr val="tx1">
                    <a:lumMod val="50000"/>
                    <a:lumOff val="50000"/>
                  </a:schemeClr>
                </a:solidFill>
              </a:rPr>
              <a:t>Sozialwiss</a:t>
            </a:r>
            <a:r>
              <a:rPr lang="de-DE" sz="1400" dirty="0">
                <a:solidFill>
                  <a:schemeClr val="tx1">
                    <a:lumMod val="50000"/>
                    <a:lumOff val="50000"/>
                  </a:schemeClr>
                </a:solidFill>
              </a:rPr>
              <a:t>. +23%</a:t>
            </a:r>
          </a:p>
        </p:txBody>
      </p:sp>
      <p:sp>
        <p:nvSpPr>
          <p:cNvPr id="15" name="Textfeld 14"/>
          <p:cNvSpPr txBox="1"/>
          <p:nvPr/>
        </p:nvSpPr>
        <p:spPr>
          <a:xfrm>
            <a:off x="6147652" y="3232876"/>
            <a:ext cx="2895152" cy="284696"/>
          </a:xfrm>
          <a:prstGeom prst="rect">
            <a:avLst/>
          </a:prstGeom>
          <a:noFill/>
        </p:spPr>
        <p:txBody>
          <a:bodyPr lIns="91061" tIns="45532" rIns="91061" bIns="45532">
            <a:spAutoFit/>
          </a:bodyPr>
          <a:lstStyle/>
          <a:p>
            <a:pPr algn="r">
              <a:defRPr/>
            </a:pPr>
            <a:r>
              <a:rPr lang="de-DE" sz="1400" dirty="0" err="1">
                <a:solidFill>
                  <a:schemeClr val="tx1">
                    <a:lumMod val="50000"/>
                    <a:lumOff val="50000"/>
                  </a:schemeClr>
                </a:solidFill>
              </a:rPr>
              <a:t>Sozialarb</a:t>
            </a:r>
            <a:r>
              <a:rPr lang="de-DE" sz="1400" dirty="0">
                <a:solidFill>
                  <a:schemeClr val="tx1">
                    <a:lumMod val="50000"/>
                    <a:lumOff val="50000"/>
                  </a:schemeClr>
                </a:solidFill>
              </a:rPr>
              <a:t>./Sozialpäd.+40%</a:t>
            </a:r>
          </a:p>
        </p:txBody>
      </p:sp>
      <p:sp>
        <p:nvSpPr>
          <p:cNvPr id="16" name="Textfeld 15"/>
          <p:cNvSpPr txBox="1"/>
          <p:nvPr/>
        </p:nvSpPr>
        <p:spPr>
          <a:xfrm>
            <a:off x="6610940" y="2476852"/>
            <a:ext cx="2419215" cy="477656"/>
          </a:xfrm>
          <a:prstGeom prst="rect">
            <a:avLst/>
          </a:prstGeom>
          <a:noFill/>
        </p:spPr>
        <p:txBody>
          <a:bodyPr lIns="91061" tIns="45532" rIns="91061" bIns="45532">
            <a:spAutoFit/>
          </a:bodyPr>
          <a:lstStyle/>
          <a:p>
            <a:pPr algn="r">
              <a:defRPr/>
            </a:pPr>
            <a:r>
              <a:rPr lang="de-DE" sz="1400" dirty="0">
                <a:solidFill>
                  <a:schemeClr val="tx1">
                    <a:lumMod val="50000"/>
                    <a:lumOff val="50000"/>
                  </a:schemeClr>
                </a:solidFill>
              </a:rPr>
              <a:t>Naturwissenschaftler +63%</a:t>
            </a:r>
            <a:br>
              <a:rPr lang="de-DE" sz="1400" dirty="0">
                <a:solidFill>
                  <a:schemeClr val="tx1">
                    <a:lumMod val="50000"/>
                    <a:lumOff val="50000"/>
                  </a:schemeClr>
                </a:solidFill>
              </a:rPr>
            </a:br>
            <a:r>
              <a:rPr lang="de-DE" sz="1400" dirty="0">
                <a:solidFill>
                  <a:schemeClr val="tx1">
                    <a:lumMod val="50000"/>
                    <a:lumOff val="50000"/>
                  </a:schemeClr>
                </a:solidFill>
              </a:rPr>
              <a:t>insb. Biologen, Geowissen.</a:t>
            </a:r>
          </a:p>
        </p:txBody>
      </p:sp>
      <p:sp>
        <p:nvSpPr>
          <p:cNvPr id="22" name="Textfeld 21"/>
          <p:cNvSpPr txBox="1"/>
          <p:nvPr/>
        </p:nvSpPr>
        <p:spPr>
          <a:xfrm>
            <a:off x="6598291" y="3492265"/>
            <a:ext cx="2419215" cy="284696"/>
          </a:xfrm>
          <a:prstGeom prst="rect">
            <a:avLst/>
          </a:prstGeom>
          <a:noFill/>
        </p:spPr>
        <p:txBody>
          <a:bodyPr lIns="91061" tIns="45532" rIns="91061" bIns="45532">
            <a:spAutoFit/>
          </a:bodyPr>
          <a:lstStyle/>
          <a:p>
            <a:pPr algn="r">
              <a:defRPr/>
            </a:pPr>
            <a:r>
              <a:rPr lang="de-DE" sz="1400" dirty="0">
                <a:solidFill>
                  <a:schemeClr val="tx1">
                    <a:lumMod val="50000"/>
                    <a:lumOff val="50000"/>
                  </a:schemeClr>
                </a:solidFill>
              </a:rPr>
              <a:t>Geisteswissensch.+28%</a:t>
            </a:r>
          </a:p>
        </p:txBody>
      </p:sp>
      <p:cxnSp>
        <p:nvCxnSpPr>
          <p:cNvPr id="68622" name="Gerade Verbindung 18"/>
          <p:cNvCxnSpPr>
            <a:cxnSpLocks noChangeShapeType="1"/>
          </p:cNvCxnSpPr>
          <p:nvPr/>
        </p:nvCxnSpPr>
        <p:spPr bwMode="auto">
          <a:xfrm flipV="1">
            <a:off x="985080" y="4778142"/>
            <a:ext cx="7529608" cy="9490"/>
          </a:xfrm>
          <a:prstGeom prst="line">
            <a:avLst/>
          </a:prstGeom>
          <a:noFill/>
          <a:ln w="19050" algn="ctr">
            <a:solidFill>
              <a:schemeClr val="tx1"/>
            </a:solidFill>
            <a:prstDash val="dash"/>
            <a:round/>
            <a:headEnd/>
            <a:tailEnd/>
          </a:ln>
        </p:spPr>
      </p:cxnSp>
    </p:spTree>
    <p:extLst>
      <p:ext uri="{BB962C8B-B14F-4D97-AF65-F5344CB8AC3E}">
        <p14:creationId xmlns:p14="http://schemas.microsoft.com/office/powerpoint/2010/main" val="251289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909" name="Group 5"/>
          <p:cNvGrpSpPr>
            <a:grpSpLocks noChangeAspect="1"/>
          </p:cNvGrpSpPr>
          <p:nvPr/>
        </p:nvGrpSpPr>
        <p:grpSpPr bwMode="auto">
          <a:xfrm>
            <a:off x="126495" y="1836288"/>
            <a:ext cx="9259426" cy="4849315"/>
            <a:chOff x="80" y="1161"/>
            <a:chExt cx="5856" cy="3066"/>
          </a:xfrm>
        </p:grpSpPr>
        <p:sp>
          <p:nvSpPr>
            <p:cNvPr id="251908" name="AutoShape 4"/>
            <p:cNvSpPr>
              <a:spLocks noChangeAspect="1" noChangeArrowheads="1" noTextEdit="1"/>
            </p:cNvSpPr>
            <p:nvPr/>
          </p:nvSpPr>
          <p:spPr bwMode="auto">
            <a:xfrm>
              <a:off x="80" y="1161"/>
              <a:ext cx="5856" cy="3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1910" name="Rectangle 6"/>
            <p:cNvSpPr>
              <a:spLocks noChangeArrowheads="1"/>
            </p:cNvSpPr>
            <p:nvPr/>
          </p:nvSpPr>
          <p:spPr bwMode="auto">
            <a:xfrm>
              <a:off x="2168" y="2151"/>
              <a:ext cx="1518" cy="11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pic>
          <p:nvPicPr>
            <p:cNvPr id="251911" name="Picture 7"/>
            <p:cNvPicPr>
              <a:picLocks noChangeAspect="1" noChangeArrowheads="1"/>
            </p:cNvPicPr>
            <p:nvPr/>
          </p:nvPicPr>
          <p:blipFill>
            <a:blip r:embed="rId3" cstate="print"/>
            <a:srcRect/>
            <a:stretch>
              <a:fillRect/>
            </a:stretch>
          </p:blipFill>
          <p:spPr bwMode="auto">
            <a:xfrm>
              <a:off x="2171" y="2154"/>
              <a:ext cx="1518" cy="114"/>
            </a:xfrm>
            <a:prstGeom prst="rect">
              <a:avLst/>
            </a:prstGeom>
            <a:noFill/>
            <a:ln w="9525">
              <a:noFill/>
              <a:miter lim="800000"/>
              <a:headEnd/>
              <a:tailEnd/>
            </a:ln>
          </p:spPr>
        </p:pic>
        <p:sp>
          <p:nvSpPr>
            <p:cNvPr id="251912" name="Rectangle 8"/>
            <p:cNvSpPr>
              <a:spLocks noChangeArrowheads="1"/>
            </p:cNvSpPr>
            <p:nvPr/>
          </p:nvSpPr>
          <p:spPr bwMode="auto">
            <a:xfrm>
              <a:off x="2168" y="2151"/>
              <a:ext cx="1518" cy="114"/>
            </a:xfrm>
            <a:prstGeom prst="rect">
              <a:avLst/>
            </a:prstGeom>
            <a:solidFill>
              <a:schemeClr val="accent1">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1913" name="Rectangle 9"/>
            <p:cNvSpPr>
              <a:spLocks noChangeArrowheads="1"/>
            </p:cNvSpPr>
            <p:nvPr/>
          </p:nvSpPr>
          <p:spPr bwMode="auto">
            <a:xfrm>
              <a:off x="2171" y="3018"/>
              <a:ext cx="1314" cy="114"/>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1914" name="Freeform 10"/>
            <p:cNvSpPr>
              <a:spLocks noEditPoints="1"/>
            </p:cNvSpPr>
            <p:nvPr/>
          </p:nvSpPr>
          <p:spPr bwMode="auto">
            <a:xfrm>
              <a:off x="2171" y="1290"/>
              <a:ext cx="2316" cy="2700"/>
            </a:xfrm>
            <a:custGeom>
              <a:avLst/>
              <a:gdLst/>
              <a:ahLst/>
              <a:cxnLst>
                <a:cxn ang="0">
                  <a:pos x="0" y="0"/>
                </a:cxn>
                <a:cxn ang="0">
                  <a:pos x="2316" y="0"/>
                </a:cxn>
                <a:cxn ang="0">
                  <a:pos x="2316" y="102"/>
                </a:cxn>
                <a:cxn ang="0">
                  <a:pos x="0" y="102"/>
                </a:cxn>
                <a:cxn ang="0">
                  <a:pos x="0" y="0"/>
                </a:cxn>
                <a:cxn ang="0">
                  <a:pos x="0" y="288"/>
                </a:cxn>
                <a:cxn ang="0">
                  <a:pos x="2064" y="288"/>
                </a:cxn>
                <a:cxn ang="0">
                  <a:pos x="2064" y="396"/>
                </a:cxn>
                <a:cxn ang="0">
                  <a:pos x="0" y="396"/>
                </a:cxn>
                <a:cxn ang="0">
                  <a:pos x="0" y="288"/>
                </a:cxn>
                <a:cxn ang="0">
                  <a:pos x="0" y="576"/>
                </a:cxn>
                <a:cxn ang="0">
                  <a:pos x="2070" y="576"/>
                </a:cxn>
                <a:cxn ang="0">
                  <a:pos x="2070" y="684"/>
                </a:cxn>
                <a:cxn ang="0">
                  <a:pos x="0" y="684"/>
                </a:cxn>
                <a:cxn ang="0">
                  <a:pos x="0" y="576"/>
                </a:cxn>
                <a:cxn ang="0">
                  <a:pos x="0" y="1152"/>
                </a:cxn>
                <a:cxn ang="0">
                  <a:pos x="1578" y="1152"/>
                </a:cxn>
                <a:cxn ang="0">
                  <a:pos x="1578" y="1260"/>
                </a:cxn>
                <a:cxn ang="0">
                  <a:pos x="0" y="1260"/>
                </a:cxn>
                <a:cxn ang="0">
                  <a:pos x="0" y="1152"/>
                </a:cxn>
                <a:cxn ang="0">
                  <a:pos x="0" y="1440"/>
                </a:cxn>
                <a:cxn ang="0">
                  <a:pos x="1908" y="1440"/>
                </a:cxn>
                <a:cxn ang="0">
                  <a:pos x="1908" y="1548"/>
                </a:cxn>
                <a:cxn ang="0">
                  <a:pos x="0" y="1548"/>
                </a:cxn>
                <a:cxn ang="0">
                  <a:pos x="0" y="1440"/>
                </a:cxn>
                <a:cxn ang="0">
                  <a:pos x="0" y="2016"/>
                </a:cxn>
                <a:cxn ang="0">
                  <a:pos x="924" y="2016"/>
                </a:cxn>
                <a:cxn ang="0">
                  <a:pos x="924" y="2124"/>
                </a:cxn>
                <a:cxn ang="0">
                  <a:pos x="0" y="2124"/>
                </a:cxn>
                <a:cxn ang="0">
                  <a:pos x="0" y="2016"/>
                </a:cxn>
                <a:cxn ang="0">
                  <a:pos x="0" y="2304"/>
                </a:cxn>
                <a:cxn ang="0">
                  <a:pos x="942" y="2304"/>
                </a:cxn>
                <a:cxn ang="0">
                  <a:pos x="942" y="2412"/>
                </a:cxn>
                <a:cxn ang="0">
                  <a:pos x="0" y="2412"/>
                </a:cxn>
                <a:cxn ang="0">
                  <a:pos x="0" y="2304"/>
                </a:cxn>
                <a:cxn ang="0">
                  <a:pos x="0" y="2592"/>
                </a:cxn>
                <a:cxn ang="0">
                  <a:pos x="360" y="2592"/>
                </a:cxn>
                <a:cxn ang="0">
                  <a:pos x="360" y="2700"/>
                </a:cxn>
                <a:cxn ang="0">
                  <a:pos x="0" y="2700"/>
                </a:cxn>
                <a:cxn ang="0">
                  <a:pos x="0" y="2592"/>
                </a:cxn>
              </a:cxnLst>
              <a:rect l="0" t="0" r="r" b="b"/>
              <a:pathLst>
                <a:path w="2316" h="2700">
                  <a:moveTo>
                    <a:pt x="0" y="0"/>
                  </a:moveTo>
                  <a:lnTo>
                    <a:pt x="2316" y="0"/>
                  </a:lnTo>
                  <a:lnTo>
                    <a:pt x="2316" y="102"/>
                  </a:lnTo>
                  <a:lnTo>
                    <a:pt x="0" y="102"/>
                  </a:lnTo>
                  <a:lnTo>
                    <a:pt x="0" y="0"/>
                  </a:lnTo>
                  <a:close/>
                  <a:moveTo>
                    <a:pt x="0" y="288"/>
                  </a:moveTo>
                  <a:lnTo>
                    <a:pt x="2064" y="288"/>
                  </a:lnTo>
                  <a:lnTo>
                    <a:pt x="2064" y="396"/>
                  </a:lnTo>
                  <a:lnTo>
                    <a:pt x="0" y="396"/>
                  </a:lnTo>
                  <a:lnTo>
                    <a:pt x="0" y="288"/>
                  </a:lnTo>
                  <a:close/>
                  <a:moveTo>
                    <a:pt x="0" y="576"/>
                  </a:moveTo>
                  <a:lnTo>
                    <a:pt x="2070" y="576"/>
                  </a:lnTo>
                  <a:lnTo>
                    <a:pt x="2070" y="684"/>
                  </a:lnTo>
                  <a:lnTo>
                    <a:pt x="0" y="684"/>
                  </a:lnTo>
                  <a:lnTo>
                    <a:pt x="0" y="576"/>
                  </a:lnTo>
                  <a:close/>
                  <a:moveTo>
                    <a:pt x="0" y="1152"/>
                  </a:moveTo>
                  <a:lnTo>
                    <a:pt x="1578" y="1152"/>
                  </a:lnTo>
                  <a:lnTo>
                    <a:pt x="1578" y="1260"/>
                  </a:lnTo>
                  <a:lnTo>
                    <a:pt x="0" y="1260"/>
                  </a:lnTo>
                  <a:lnTo>
                    <a:pt x="0" y="1152"/>
                  </a:lnTo>
                  <a:close/>
                  <a:moveTo>
                    <a:pt x="0" y="1440"/>
                  </a:moveTo>
                  <a:lnTo>
                    <a:pt x="1908" y="1440"/>
                  </a:lnTo>
                  <a:lnTo>
                    <a:pt x="1908" y="1548"/>
                  </a:lnTo>
                  <a:lnTo>
                    <a:pt x="0" y="1548"/>
                  </a:lnTo>
                  <a:lnTo>
                    <a:pt x="0" y="1440"/>
                  </a:lnTo>
                  <a:close/>
                  <a:moveTo>
                    <a:pt x="0" y="2016"/>
                  </a:moveTo>
                  <a:lnTo>
                    <a:pt x="924" y="2016"/>
                  </a:lnTo>
                  <a:lnTo>
                    <a:pt x="924" y="2124"/>
                  </a:lnTo>
                  <a:lnTo>
                    <a:pt x="0" y="2124"/>
                  </a:lnTo>
                  <a:lnTo>
                    <a:pt x="0" y="2016"/>
                  </a:lnTo>
                  <a:close/>
                  <a:moveTo>
                    <a:pt x="0" y="2304"/>
                  </a:moveTo>
                  <a:lnTo>
                    <a:pt x="942" y="2304"/>
                  </a:lnTo>
                  <a:lnTo>
                    <a:pt x="942" y="2412"/>
                  </a:lnTo>
                  <a:lnTo>
                    <a:pt x="0" y="2412"/>
                  </a:lnTo>
                  <a:lnTo>
                    <a:pt x="0" y="2304"/>
                  </a:lnTo>
                  <a:close/>
                  <a:moveTo>
                    <a:pt x="0" y="2592"/>
                  </a:moveTo>
                  <a:lnTo>
                    <a:pt x="360" y="2592"/>
                  </a:lnTo>
                  <a:lnTo>
                    <a:pt x="360" y="2700"/>
                  </a:lnTo>
                  <a:lnTo>
                    <a:pt x="0" y="2700"/>
                  </a:lnTo>
                  <a:lnTo>
                    <a:pt x="0" y="2592"/>
                  </a:lnTo>
                  <a:close/>
                </a:path>
              </a:pathLst>
            </a:custGeom>
            <a:solidFill>
              <a:srgbClr val="A6A6A6"/>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1915" name="Rectangle 11"/>
            <p:cNvSpPr>
              <a:spLocks noChangeArrowheads="1"/>
            </p:cNvSpPr>
            <p:nvPr/>
          </p:nvSpPr>
          <p:spPr bwMode="auto">
            <a:xfrm>
              <a:off x="2171" y="2262"/>
              <a:ext cx="2136" cy="10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1916" name="Rectangle 12"/>
            <p:cNvSpPr>
              <a:spLocks noChangeArrowheads="1"/>
            </p:cNvSpPr>
            <p:nvPr/>
          </p:nvSpPr>
          <p:spPr bwMode="auto">
            <a:xfrm>
              <a:off x="2171" y="3126"/>
              <a:ext cx="1842" cy="114"/>
            </a:xfrm>
            <a:prstGeom prst="rect">
              <a:avLst/>
            </a:prstGeom>
            <a:solidFill>
              <a:srgbClr val="0D0D0D"/>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1917" name="Freeform 13"/>
            <p:cNvSpPr>
              <a:spLocks noEditPoints="1"/>
            </p:cNvSpPr>
            <p:nvPr/>
          </p:nvSpPr>
          <p:spPr bwMode="auto">
            <a:xfrm>
              <a:off x="2171" y="1392"/>
              <a:ext cx="3120" cy="2706"/>
            </a:xfrm>
            <a:custGeom>
              <a:avLst/>
              <a:gdLst/>
              <a:ahLst/>
              <a:cxnLst>
                <a:cxn ang="0">
                  <a:pos x="0" y="0"/>
                </a:cxn>
                <a:cxn ang="0">
                  <a:pos x="3120" y="0"/>
                </a:cxn>
                <a:cxn ang="0">
                  <a:pos x="3120" y="108"/>
                </a:cxn>
                <a:cxn ang="0">
                  <a:pos x="0" y="108"/>
                </a:cxn>
                <a:cxn ang="0">
                  <a:pos x="0" y="0"/>
                </a:cxn>
                <a:cxn ang="0">
                  <a:pos x="0" y="294"/>
                </a:cxn>
                <a:cxn ang="0">
                  <a:pos x="2556" y="294"/>
                </a:cxn>
                <a:cxn ang="0">
                  <a:pos x="2556" y="396"/>
                </a:cxn>
                <a:cxn ang="0">
                  <a:pos x="0" y="396"/>
                </a:cxn>
                <a:cxn ang="0">
                  <a:pos x="0" y="294"/>
                </a:cxn>
                <a:cxn ang="0">
                  <a:pos x="0" y="582"/>
                </a:cxn>
                <a:cxn ang="0">
                  <a:pos x="2274" y="582"/>
                </a:cxn>
                <a:cxn ang="0">
                  <a:pos x="2274" y="684"/>
                </a:cxn>
                <a:cxn ang="0">
                  <a:pos x="0" y="684"/>
                </a:cxn>
                <a:cxn ang="0">
                  <a:pos x="0" y="582"/>
                </a:cxn>
                <a:cxn ang="0">
                  <a:pos x="0" y="1158"/>
                </a:cxn>
                <a:cxn ang="0">
                  <a:pos x="2016" y="1158"/>
                </a:cxn>
                <a:cxn ang="0">
                  <a:pos x="2016" y="1266"/>
                </a:cxn>
                <a:cxn ang="0">
                  <a:pos x="0" y="1266"/>
                </a:cxn>
                <a:cxn ang="0">
                  <a:pos x="0" y="1158"/>
                </a:cxn>
                <a:cxn ang="0">
                  <a:pos x="0" y="1446"/>
                </a:cxn>
                <a:cxn ang="0">
                  <a:pos x="1986" y="1446"/>
                </a:cxn>
                <a:cxn ang="0">
                  <a:pos x="1986" y="1554"/>
                </a:cxn>
                <a:cxn ang="0">
                  <a:pos x="0" y="1554"/>
                </a:cxn>
                <a:cxn ang="0">
                  <a:pos x="0" y="1446"/>
                </a:cxn>
                <a:cxn ang="0">
                  <a:pos x="0" y="2022"/>
                </a:cxn>
                <a:cxn ang="0">
                  <a:pos x="1734" y="2022"/>
                </a:cxn>
                <a:cxn ang="0">
                  <a:pos x="1734" y="2130"/>
                </a:cxn>
                <a:cxn ang="0">
                  <a:pos x="0" y="2130"/>
                </a:cxn>
                <a:cxn ang="0">
                  <a:pos x="0" y="2022"/>
                </a:cxn>
                <a:cxn ang="0">
                  <a:pos x="0" y="2310"/>
                </a:cxn>
                <a:cxn ang="0">
                  <a:pos x="1242" y="2310"/>
                </a:cxn>
                <a:cxn ang="0">
                  <a:pos x="1242" y="2418"/>
                </a:cxn>
                <a:cxn ang="0">
                  <a:pos x="0" y="2418"/>
                </a:cxn>
                <a:cxn ang="0">
                  <a:pos x="0" y="2310"/>
                </a:cxn>
                <a:cxn ang="0">
                  <a:pos x="0" y="2598"/>
                </a:cxn>
                <a:cxn ang="0">
                  <a:pos x="960" y="2598"/>
                </a:cxn>
                <a:cxn ang="0">
                  <a:pos x="960" y="2706"/>
                </a:cxn>
                <a:cxn ang="0">
                  <a:pos x="0" y="2706"/>
                </a:cxn>
                <a:cxn ang="0">
                  <a:pos x="0" y="2598"/>
                </a:cxn>
              </a:cxnLst>
              <a:rect l="0" t="0" r="r" b="b"/>
              <a:pathLst>
                <a:path w="3120" h="2706">
                  <a:moveTo>
                    <a:pt x="0" y="0"/>
                  </a:moveTo>
                  <a:lnTo>
                    <a:pt x="3120" y="0"/>
                  </a:lnTo>
                  <a:lnTo>
                    <a:pt x="3120" y="108"/>
                  </a:lnTo>
                  <a:lnTo>
                    <a:pt x="0" y="108"/>
                  </a:lnTo>
                  <a:lnTo>
                    <a:pt x="0" y="0"/>
                  </a:lnTo>
                  <a:close/>
                  <a:moveTo>
                    <a:pt x="0" y="294"/>
                  </a:moveTo>
                  <a:lnTo>
                    <a:pt x="2556" y="294"/>
                  </a:lnTo>
                  <a:lnTo>
                    <a:pt x="2556" y="396"/>
                  </a:lnTo>
                  <a:lnTo>
                    <a:pt x="0" y="396"/>
                  </a:lnTo>
                  <a:lnTo>
                    <a:pt x="0" y="294"/>
                  </a:lnTo>
                  <a:close/>
                  <a:moveTo>
                    <a:pt x="0" y="582"/>
                  </a:moveTo>
                  <a:lnTo>
                    <a:pt x="2274" y="582"/>
                  </a:lnTo>
                  <a:lnTo>
                    <a:pt x="2274" y="684"/>
                  </a:lnTo>
                  <a:lnTo>
                    <a:pt x="0" y="684"/>
                  </a:lnTo>
                  <a:lnTo>
                    <a:pt x="0" y="582"/>
                  </a:lnTo>
                  <a:close/>
                  <a:moveTo>
                    <a:pt x="0" y="1158"/>
                  </a:moveTo>
                  <a:lnTo>
                    <a:pt x="2016" y="1158"/>
                  </a:lnTo>
                  <a:lnTo>
                    <a:pt x="2016" y="1266"/>
                  </a:lnTo>
                  <a:lnTo>
                    <a:pt x="0" y="1266"/>
                  </a:lnTo>
                  <a:lnTo>
                    <a:pt x="0" y="1158"/>
                  </a:lnTo>
                  <a:close/>
                  <a:moveTo>
                    <a:pt x="0" y="1446"/>
                  </a:moveTo>
                  <a:lnTo>
                    <a:pt x="1986" y="1446"/>
                  </a:lnTo>
                  <a:lnTo>
                    <a:pt x="1986" y="1554"/>
                  </a:lnTo>
                  <a:lnTo>
                    <a:pt x="0" y="1554"/>
                  </a:lnTo>
                  <a:lnTo>
                    <a:pt x="0" y="1446"/>
                  </a:lnTo>
                  <a:close/>
                  <a:moveTo>
                    <a:pt x="0" y="2022"/>
                  </a:moveTo>
                  <a:lnTo>
                    <a:pt x="1734" y="2022"/>
                  </a:lnTo>
                  <a:lnTo>
                    <a:pt x="1734" y="2130"/>
                  </a:lnTo>
                  <a:lnTo>
                    <a:pt x="0" y="2130"/>
                  </a:lnTo>
                  <a:lnTo>
                    <a:pt x="0" y="2022"/>
                  </a:lnTo>
                  <a:close/>
                  <a:moveTo>
                    <a:pt x="0" y="2310"/>
                  </a:moveTo>
                  <a:lnTo>
                    <a:pt x="1242" y="2310"/>
                  </a:lnTo>
                  <a:lnTo>
                    <a:pt x="1242" y="2418"/>
                  </a:lnTo>
                  <a:lnTo>
                    <a:pt x="0" y="2418"/>
                  </a:lnTo>
                  <a:lnTo>
                    <a:pt x="0" y="2310"/>
                  </a:lnTo>
                  <a:close/>
                  <a:moveTo>
                    <a:pt x="0" y="2598"/>
                  </a:moveTo>
                  <a:lnTo>
                    <a:pt x="960" y="2598"/>
                  </a:lnTo>
                  <a:lnTo>
                    <a:pt x="960" y="2706"/>
                  </a:lnTo>
                  <a:lnTo>
                    <a:pt x="0" y="2706"/>
                  </a:lnTo>
                  <a:lnTo>
                    <a:pt x="0" y="259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1918" name="Rectangle 14"/>
            <p:cNvSpPr>
              <a:spLocks noChangeArrowheads="1"/>
            </p:cNvSpPr>
            <p:nvPr/>
          </p:nvSpPr>
          <p:spPr bwMode="auto">
            <a:xfrm>
              <a:off x="2171" y="1251"/>
              <a:ext cx="6" cy="2886"/>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251919" name="Rectangle 15"/>
            <p:cNvSpPr>
              <a:spLocks noChangeArrowheads="1"/>
            </p:cNvSpPr>
            <p:nvPr/>
          </p:nvSpPr>
          <p:spPr bwMode="auto">
            <a:xfrm>
              <a:off x="4529" y="1271"/>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22</a:t>
              </a:r>
              <a:endParaRPr lang="de-DE" sz="1800" dirty="0">
                <a:latin typeface="Arial" pitchFamily="34" charset="0"/>
                <a:cs typeface="Arial" pitchFamily="34" charset="0"/>
              </a:endParaRPr>
            </a:p>
          </p:txBody>
        </p:sp>
        <p:sp>
          <p:nvSpPr>
            <p:cNvPr id="251920" name="Rectangle 16"/>
            <p:cNvSpPr>
              <a:spLocks noChangeArrowheads="1"/>
            </p:cNvSpPr>
            <p:nvPr/>
          </p:nvSpPr>
          <p:spPr bwMode="auto">
            <a:xfrm>
              <a:off x="4279" y="1568"/>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20</a:t>
              </a:r>
              <a:endParaRPr lang="de-DE" sz="1800" dirty="0">
                <a:latin typeface="Arial" pitchFamily="34" charset="0"/>
                <a:cs typeface="Arial" pitchFamily="34" charset="0"/>
              </a:endParaRPr>
            </a:p>
          </p:txBody>
        </p:sp>
        <p:sp>
          <p:nvSpPr>
            <p:cNvPr id="251921" name="Rectangle 17"/>
            <p:cNvSpPr>
              <a:spLocks noChangeArrowheads="1"/>
            </p:cNvSpPr>
            <p:nvPr/>
          </p:nvSpPr>
          <p:spPr bwMode="auto">
            <a:xfrm>
              <a:off x="4286" y="1856"/>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20</a:t>
              </a:r>
              <a:endParaRPr lang="de-DE" sz="1800" dirty="0">
                <a:latin typeface="Arial" pitchFamily="34" charset="0"/>
                <a:cs typeface="Arial" pitchFamily="34" charset="0"/>
              </a:endParaRPr>
            </a:p>
          </p:txBody>
        </p:sp>
        <p:sp>
          <p:nvSpPr>
            <p:cNvPr id="251922" name="Rectangle 18"/>
            <p:cNvSpPr>
              <a:spLocks noChangeArrowheads="1"/>
            </p:cNvSpPr>
            <p:nvPr/>
          </p:nvSpPr>
          <p:spPr bwMode="auto">
            <a:xfrm>
              <a:off x="3727" y="2136"/>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14</a:t>
              </a:r>
              <a:endParaRPr lang="de-DE" sz="1800" dirty="0">
                <a:latin typeface="Arial" pitchFamily="34" charset="0"/>
                <a:cs typeface="Arial" pitchFamily="34" charset="0"/>
              </a:endParaRPr>
            </a:p>
          </p:txBody>
        </p:sp>
        <p:sp>
          <p:nvSpPr>
            <p:cNvPr id="251923" name="Rectangle 19"/>
            <p:cNvSpPr>
              <a:spLocks noChangeArrowheads="1"/>
            </p:cNvSpPr>
            <p:nvPr/>
          </p:nvSpPr>
          <p:spPr bwMode="auto">
            <a:xfrm>
              <a:off x="3791" y="2433"/>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15</a:t>
              </a:r>
              <a:endParaRPr lang="de-DE" sz="1800" dirty="0">
                <a:latin typeface="Arial" pitchFamily="34" charset="0"/>
                <a:cs typeface="Arial" pitchFamily="34" charset="0"/>
              </a:endParaRPr>
            </a:p>
          </p:txBody>
        </p:sp>
        <p:sp>
          <p:nvSpPr>
            <p:cNvPr id="251925" name="Rectangle 21"/>
            <p:cNvSpPr>
              <a:spLocks noChangeArrowheads="1"/>
            </p:cNvSpPr>
            <p:nvPr/>
          </p:nvSpPr>
          <p:spPr bwMode="auto">
            <a:xfrm>
              <a:off x="3524" y="3010"/>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12</a:t>
              </a:r>
              <a:endParaRPr lang="de-DE" sz="1800" dirty="0">
                <a:latin typeface="Arial" pitchFamily="34" charset="0"/>
                <a:cs typeface="Arial" pitchFamily="34" charset="0"/>
              </a:endParaRPr>
            </a:p>
          </p:txBody>
        </p:sp>
        <p:sp>
          <p:nvSpPr>
            <p:cNvPr id="251926" name="Rectangle 22"/>
            <p:cNvSpPr>
              <a:spLocks noChangeArrowheads="1"/>
            </p:cNvSpPr>
            <p:nvPr/>
          </p:nvSpPr>
          <p:spPr bwMode="auto">
            <a:xfrm>
              <a:off x="3143" y="3290"/>
              <a:ext cx="6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9</a:t>
              </a:r>
              <a:endParaRPr lang="de-DE" sz="1800" dirty="0">
                <a:latin typeface="Arial" pitchFamily="34" charset="0"/>
                <a:cs typeface="Arial" pitchFamily="34" charset="0"/>
              </a:endParaRPr>
            </a:p>
          </p:txBody>
        </p:sp>
        <p:sp>
          <p:nvSpPr>
            <p:cNvPr id="251927" name="Rectangle 23"/>
            <p:cNvSpPr>
              <a:spLocks noChangeArrowheads="1"/>
            </p:cNvSpPr>
            <p:nvPr/>
          </p:nvSpPr>
          <p:spPr bwMode="auto">
            <a:xfrm>
              <a:off x="3164" y="3578"/>
              <a:ext cx="6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9</a:t>
              </a:r>
              <a:endParaRPr lang="de-DE" sz="1800" dirty="0">
                <a:latin typeface="Arial" pitchFamily="34" charset="0"/>
                <a:cs typeface="Arial" pitchFamily="34" charset="0"/>
              </a:endParaRPr>
            </a:p>
          </p:txBody>
        </p:sp>
        <p:sp>
          <p:nvSpPr>
            <p:cNvPr id="251928" name="Rectangle 24"/>
            <p:cNvSpPr>
              <a:spLocks noChangeArrowheads="1"/>
            </p:cNvSpPr>
            <p:nvPr/>
          </p:nvSpPr>
          <p:spPr bwMode="auto">
            <a:xfrm>
              <a:off x="2581" y="3867"/>
              <a:ext cx="6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3</a:t>
              </a:r>
              <a:endParaRPr lang="de-DE" sz="1800" dirty="0">
                <a:latin typeface="Arial" pitchFamily="34" charset="0"/>
                <a:cs typeface="Arial" pitchFamily="34" charset="0"/>
              </a:endParaRPr>
            </a:p>
          </p:txBody>
        </p:sp>
        <p:sp>
          <p:nvSpPr>
            <p:cNvPr id="251929" name="Rectangle 25"/>
            <p:cNvSpPr>
              <a:spLocks noChangeArrowheads="1"/>
            </p:cNvSpPr>
            <p:nvPr/>
          </p:nvSpPr>
          <p:spPr bwMode="auto">
            <a:xfrm>
              <a:off x="5335" y="1393"/>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30</a:t>
              </a:r>
              <a:endParaRPr lang="de-DE" sz="1800" dirty="0">
                <a:latin typeface="Arial" pitchFamily="34" charset="0"/>
                <a:cs typeface="Arial" pitchFamily="34" charset="0"/>
              </a:endParaRPr>
            </a:p>
          </p:txBody>
        </p:sp>
        <p:sp>
          <p:nvSpPr>
            <p:cNvPr id="251930" name="Rectangle 26"/>
            <p:cNvSpPr>
              <a:spLocks noChangeArrowheads="1"/>
            </p:cNvSpPr>
            <p:nvPr/>
          </p:nvSpPr>
          <p:spPr bwMode="auto">
            <a:xfrm>
              <a:off x="4771" y="1681"/>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24</a:t>
              </a:r>
              <a:endParaRPr lang="de-DE" sz="1800" dirty="0">
                <a:latin typeface="Arial" pitchFamily="34" charset="0"/>
                <a:cs typeface="Arial" pitchFamily="34" charset="0"/>
              </a:endParaRPr>
            </a:p>
          </p:txBody>
        </p:sp>
        <p:sp>
          <p:nvSpPr>
            <p:cNvPr id="251931" name="Rectangle 27"/>
            <p:cNvSpPr>
              <a:spLocks noChangeArrowheads="1"/>
            </p:cNvSpPr>
            <p:nvPr/>
          </p:nvSpPr>
          <p:spPr bwMode="auto">
            <a:xfrm>
              <a:off x="4490" y="1970"/>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22</a:t>
              </a:r>
              <a:endParaRPr lang="de-DE" sz="1800" dirty="0">
                <a:latin typeface="Arial" pitchFamily="34" charset="0"/>
                <a:cs typeface="Arial" pitchFamily="34" charset="0"/>
              </a:endParaRPr>
            </a:p>
          </p:txBody>
        </p:sp>
        <p:sp>
          <p:nvSpPr>
            <p:cNvPr id="251932" name="Rectangle 28"/>
            <p:cNvSpPr>
              <a:spLocks noChangeArrowheads="1"/>
            </p:cNvSpPr>
            <p:nvPr/>
          </p:nvSpPr>
          <p:spPr bwMode="auto">
            <a:xfrm>
              <a:off x="4344" y="2258"/>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20</a:t>
              </a:r>
              <a:endParaRPr lang="de-DE" sz="1800" dirty="0">
                <a:latin typeface="Arial" pitchFamily="34" charset="0"/>
                <a:cs typeface="Arial" pitchFamily="34" charset="0"/>
              </a:endParaRPr>
            </a:p>
          </p:txBody>
        </p:sp>
        <p:sp>
          <p:nvSpPr>
            <p:cNvPr id="251933" name="Rectangle 29"/>
            <p:cNvSpPr>
              <a:spLocks noChangeArrowheads="1"/>
            </p:cNvSpPr>
            <p:nvPr/>
          </p:nvSpPr>
          <p:spPr bwMode="auto">
            <a:xfrm>
              <a:off x="4231" y="2540"/>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19</a:t>
              </a:r>
              <a:endParaRPr lang="de-DE" sz="1800" dirty="0">
                <a:latin typeface="Arial" pitchFamily="34" charset="0"/>
                <a:cs typeface="Arial" pitchFamily="34" charset="0"/>
              </a:endParaRPr>
            </a:p>
          </p:txBody>
        </p:sp>
        <p:sp>
          <p:nvSpPr>
            <p:cNvPr id="251934" name="Rectangle 30"/>
            <p:cNvSpPr>
              <a:spLocks noChangeArrowheads="1"/>
            </p:cNvSpPr>
            <p:nvPr/>
          </p:nvSpPr>
          <p:spPr bwMode="auto">
            <a:xfrm>
              <a:off x="4200" y="2828"/>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19</a:t>
              </a:r>
              <a:endParaRPr lang="de-DE" sz="1800" dirty="0">
                <a:latin typeface="Arial" pitchFamily="34" charset="0"/>
                <a:cs typeface="Arial" pitchFamily="34" charset="0"/>
              </a:endParaRPr>
            </a:p>
          </p:txBody>
        </p:sp>
        <p:sp>
          <p:nvSpPr>
            <p:cNvPr id="251935" name="Rectangle 31"/>
            <p:cNvSpPr>
              <a:spLocks noChangeArrowheads="1"/>
            </p:cNvSpPr>
            <p:nvPr/>
          </p:nvSpPr>
          <p:spPr bwMode="auto">
            <a:xfrm>
              <a:off x="4053" y="3123"/>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17</a:t>
              </a:r>
              <a:endParaRPr lang="de-DE" sz="1800" dirty="0">
                <a:latin typeface="Arial" pitchFamily="34" charset="0"/>
                <a:cs typeface="Arial" pitchFamily="34" charset="0"/>
              </a:endParaRPr>
            </a:p>
          </p:txBody>
        </p:sp>
        <p:sp>
          <p:nvSpPr>
            <p:cNvPr id="251936" name="Rectangle 32"/>
            <p:cNvSpPr>
              <a:spLocks noChangeArrowheads="1"/>
            </p:cNvSpPr>
            <p:nvPr/>
          </p:nvSpPr>
          <p:spPr bwMode="auto">
            <a:xfrm>
              <a:off x="3950" y="3412"/>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17</a:t>
              </a:r>
              <a:endParaRPr lang="de-DE" sz="1800" dirty="0">
                <a:latin typeface="Arial" pitchFamily="34" charset="0"/>
                <a:cs typeface="Arial" pitchFamily="34" charset="0"/>
              </a:endParaRPr>
            </a:p>
          </p:txBody>
        </p:sp>
        <p:sp>
          <p:nvSpPr>
            <p:cNvPr id="251937" name="Rectangle 33"/>
            <p:cNvSpPr>
              <a:spLocks noChangeArrowheads="1"/>
            </p:cNvSpPr>
            <p:nvPr/>
          </p:nvSpPr>
          <p:spPr bwMode="auto">
            <a:xfrm>
              <a:off x="3456" y="3700"/>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12</a:t>
              </a:r>
              <a:endParaRPr lang="de-DE" sz="1800" dirty="0">
                <a:latin typeface="Arial" pitchFamily="34" charset="0"/>
                <a:cs typeface="Arial" pitchFamily="34" charset="0"/>
              </a:endParaRPr>
            </a:p>
          </p:txBody>
        </p:sp>
        <p:sp>
          <p:nvSpPr>
            <p:cNvPr id="251938" name="Rectangle 34"/>
            <p:cNvSpPr>
              <a:spLocks noChangeArrowheads="1"/>
            </p:cNvSpPr>
            <p:nvPr/>
          </p:nvSpPr>
          <p:spPr bwMode="auto">
            <a:xfrm>
              <a:off x="3181" y="3989"/>
              <a:ext cx="6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9</a:t>
              </a:r>
              <a:endParaRPr lang="de-DE" sz="1800" dirty="0">
                <a:latin typeface="Arial" pitchFamily="34" charset="0"/>
                <a:cs typeface="Arial" pitchFamily="34" charset="0"/>
              </a:endParaRPr>
            </a:p>
          </p:txBody>
        </p:sp>
        <p:sp>
          <p:nvSpPr>
            <p:cNvPr id="251939" name="Rectangle 35"/>
            <p:cNvSpPr>
              <a:spLocks noChangeArrowheads="1"/>
            </p:cNvSpPr>
            <p:nvPr/>
          </p:nvSpPr>
          <p:spPr bwMode="auto">
            <a:xfrm>
              <a:off x="1568" y="1336"/>
              <a:ext cx="50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Lehrkräfte</a:t>
              </a:r>
              <a:endParaRPr lang="de-DE" sz="1800" dirty="0">
                <a:latin typeface="Arial" pitchFamily="34" charset="0"/>
                <a:cs typeface="Arial" pitchFamily="34" charset="0"/>
              </a:endParaRPr>
            </a:p>
          </p:txBody>
        </p:sp>
        <p:sp>
          <p:nvSpPr>
            <p:cNvPr id="251940" name="Rectangle 36"/>
            <p:cNvSpPr>
              <a:spLocks noChangeArrowheads="1"/>
            </p:cNvSpPr>
            <p:nvPr/>
          </p:nvSpPr>
          <p:spPr bwMode="auto">
            <a:xfrm>
              <a:off x="1088" y="1625"/>
              <a:ext cx="99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Medizin, Pharmazie</a:t>
              </a:r>
              <a:endParaRPr lang="de-DE" sz="1800" dirty="0">
                <a:latin typeface="Arial" pitchFamily="34" charset="0"/>
                <a:cs typeface="Arial" pitchFamily="34" charset="0"/>
              </a:endParaRPr>
            </a:p>
          </p:txBody>
        </p:sp>
        <p:sp>
          <p:nvSpPr>
            <p:cNvPr id="251941" name="Rectangle 37"/>
            <p:cNvSpPr>
              <a:spLocks noChangeArrowheads="1"/>
            </p:cNvSpPr>
            <p:nvPr/>
          </p:nvSpPr>
          <p:spPr bwMode="auto">
            <a:xfrm>
              <a:off x="498" y="1913"/>
              <a:ext cx="159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Bauingenieurwesen, Architektur</a:t>
              </a:r>
              <a:endParaRPr lang="de-DE" sz="1800" dirty="0">
                <a:latin typeface="Arial" pitchFamily="34" charset="0"/>
                <a:cs typeface="Arial" pitchFamily="34" charset="0"/>
              </a:endParaRPr>
            </a:p>
          </p:txBody>
        </p:sp>
        <p:sp>
          <p:nvSpPr>
            <p:cNvPr id="251942" name="Rectangle 38"/>
            <p:cNvSpPr>
              <a:spLocks noChangeArrowheads="1"/>
            </p:cNvSpPr>
            <p:nvPr/>
          </p:nvSpPr>
          <p:spPr bwMode="auto">
            <a:xfrm>
              <a:off x="509" y="2201"/>
              <a:ext cx="156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b="1" dirty="0">
                  <a:solidFill>
                    <a:srgbClr val="000000"/>
                  </a:solidFill>
                  <a:latin typeface="Arial" pitchFamily="34" charset="0"/>
                  <a:cs typeface="Arial" pitchFamily="34" charset="0"/>
                </a:rPr>
                <a:t>Akademiker/innen insgesamt</a:t>
              </a:r>
              <a:endParaRPr lang="de-DE" sz="1800" b="1" dirty="0">
                <a:latin typeface="Arial" pitchFamily="34" charset="0"/>
                <a:cs typeface="Arial" pitchFamily="34" charset="0"/>
              </a:endParaRPr>
            </a:p>
          </p:txBody>
        </p:sp>
        <p:sp>
          <p:nvSpPr>
            <p:cNvPr id="251943" name="Rectangle 39"/>
            <p:cNvSpPr>
              <a:spLocks noChangeArrowheads="1"/>
            </p:cNvSpPr>
            <p:nvPr/>
          </p:nvSpPr>
          <p:spPr bwMode="auto">
            <a:xfrm>
              <a:off x="654" y="2490"/>
              <a:ext cx="143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Chemie, Physik, Mathematik</a:t>
              </a:r>
              <a:endParaRPr lang="de-DE" sz="1800" dirty="0">
                <a:latin typeface="Arial" pitchFamily="34" charset="0"/>
                <a:cs typeface="Arial" pitchFamily="34" charset="0"/>
              </a:endParaRPr>
            </a:p>
          </p:txBody>
        </p:sp>
        <p:sp>
          <p:nvSpPr>
            <p:cNvPr id="251944" name="Rectangle 40"/>
            <p:cNvSpPr>
              <a:spLocks noChangeArrowheads="1"/>
            </p:cNvSpPr>
            <p:nvPr/>
          </p:nvSpPr>
          <p:spPr bwMode="auto">
            <a:xfrm>
              <a:off x="129" y="2778"/>
              <a:ext cx="196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Ingenieurwesen (ohne Bau/Architektur)</a:t>
              </a:r>
              <a:endParaRPr lang="de-DE" sz="1800" dirty="0">
                <a:latin typeface="Arial" pitchFamily="34" charset="0"/>
                <a:cs typeface="Arial" pitchFamily="34" charset="0"/>
              </a:endParaRPr>
            </a:p>
          </p:txBody>
        </p:sp>
        <p:sp>
          <p:nvSpPr>
            <p:cNvPr id="251945" name="Rectangle 41"/>
            <p:cNvSpPr>
              <a:spLocks noChangeArrowheads="1"/>
            </p:cNvSpPr>
            <p:nvPr/>
          </p:nvSpPr>
          <p:spPr bwMode="auto">
            <a:xfrm>
              <a:off x="1461" y="3067"/>
              <a:ext cx="557"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b="1" dirty="0">
                  <a:solidFill>
                    <a:srgbClr val="000000"/>
                  </a:solidFill>
                  <a:latin typeface="Arial" pitchFamily="34" charset="0"/>
                  <a:cs typeface="Arial" pitchFamily="34" charset="0"/>
                </a:rPr>
                <a:t>Insgesamt</a:t>
              </a:r>
              <a:endParaRPr lang="de-DE" sz="1800" b="1" dirty="0">
                <a:latin typeface="Arial" pitchFamily="34" charset="0"/>
                <a:cs typeface="Arial" pitchFamily="34" charset="0"/>
              </a:endParaRPr>
            </a:p>
          </p:txBody>
        </p:sp>
        <p:sp>
          <p:nvSpPr>
            <p:cNvPr id="251946" name="Rectangle 42"/>
            <p:cNvSpPr>
              <a:spLocks noChangeArrowheads="1"/>
            </p:cNvSpPr>
            <p:nvPr/>
          </p:nvSpPr>
          <p:spPr bwMode="auto">
            <a:xfrm>
              <a:off x="871" y="3355"/>
              <a:ext cx="65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Sozialarbeit, </a:t>
              </a:r>
              <a:endParaRPr lang="de-DE" sz="1800" dirty="0">
                <a:latin typeface="Arial" pitchFamily="34" charset="0"/>
                <a:cs typeface="Arial" pitchFamily="34" charset="0"/>
              </a:endParaRPr>
            </a:p>
          </p:txBody>
        </p:sp>
        <p:sp>
          <p:nvSpPr>
            <p:cNvPr id="251947" name="Rectangle 43"/>
            <p:cNvSpPr>
              <a:spLocks noChangeArrowheads="1"/>
            </p:cNvSpPr>
            <p:nvPr/>
          </p:nvSpPr>
          <p:spPr bwMode="auto">
            <a:xfrm>
              <a:off x="1519" y="3355"/>
              <a:ext cx="3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a:t>
              </a:r>
              <a:endParaRPr lang="de-DE" sz="1800" dirty="0">
                <a:latin typeface="Arial" pitchFamily="34" charset="0"/>
                <a:cs typeface="Arial" pitchFamily="34" charset="0"/>
              </a:endParaRPr>
            </a:p>
          </p:txBody>
        </p:sp>
        <p:sp>
          <p:nvSpPr>
            <p:cNvPr id="251948" name="Rectangle 44"/>
            <p:cNvSpPr>
              <a:spLocks noChangeArrowheads="1"/>
            </p:cNvSpPr>
            <p:nvPr/>
          </p:nvSpPr>
          <p:spPr bwMode="auto">
            <a:xfrm>
              <a:off x="1555" y="3355"/>
              <a:ext cx="522"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err="1">
                  <a:solidFill>
                    <a:srgbClr val="000000"/>
                  </a:solidFill>
                  <a:latin typeface="Arial" pitchFamily="34" charset="0"/>
                  <a:cs typeface="Arial" pitchFamily="34" charset="0"/>
                </a:rPr>
                <a:t>pädagogik</a:t>
              </a:r>
              <a:endParaRPr lang="de-DE" sz="1800" dirty="0">
                <a:latin typeface="Arial" pitchFamily="34" charset="0"/>
                <a:cs typeface="Arial" pitchFamily="34" charset="0"/>
              </a:endParaRPr>
            </a:p>
          </p:txBody>
        </p:sp>
        <p:sp>
          <p:nvSpPr>
            <p:cNvPr id="251949" name="Rectangle 45"/>
            <p:cNvSpPr>
              <a:spLocks noChangeArrowheads="1"/>
            </p:cNvSpPr>
            <p:nvPr/>
          </p:nvSpPr>
          <p:spPr bwMode="auto">
            <a:xfrm>
              <a:off x="367" y="3643"/>
              <a:ext cx="3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Geistes</a:t>
              </a:r>
              <a:endParaRPr lang="de-DE" sz="1800" dirty="0">
                <a:latin typeface="Arial" pitchFamily="34" charset="0"/>
                <a:cs typeface="Arial" pitchFamily="34" charset="0"/>
              </a:endParaRPr>
            </a:p>
          </p:txBody>
        </p:sp>
        <p:sp>
          <p:nvSpPr>
            <p:cNvPr id="251950" name="Rectangle 46"/>
            <p:cNvSpPr>
              <a:spLocks noChangeArrowheads="1"/>
            </p:cNvSpPr>
            <p:nvPr/>
          </p:nvSpPr>
          <p:spPr bwMode="auto">
            <a:xfrm>
              <a:off x="763" y="3643"/>
              <a:ext cx="3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a:t>
              </a:r>
              <a:endParaRPr lang="de-DE" sz="1800" dirty="0">
                <a:latin typeface="Arial" pitchFamily="34" charset="0"/>
                <a:cs typeface="Arial" pitchFamily="34" charset="0"/>
              </a:endParaRPr>
            </a:p>
          </p:txBody>
        </p:sp>
        <p:sp>
          <p:nvSpPr>
            <p:cNvPr id="251951" name="Rectangle 47"/>
            <p:cNvSpPr>
              <a:spLocks noChangeArrowheads="1"/>
            </p:cNvSpPr>
            <p:nvPr/>
          </p:nvSpPr>
          <p:spPr bwMode="auto">
            <a:xfrm>
              <a:off x="817" y="3643"/>
              <a:ext cx="127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und Naturwissenschaften</a:t>
              </a:r>
              <a:endParaRPr lang="de-DE" sz="1800" dirty="0">
                <a:latin typeface="Arial" pitchFamily="34" charset="0"/>
                <a:cs typeface="Arial" pitchFamily="34" charset="0"/>
              </a:endParaRPr>
            </a:p>
          </p:txBody>
        </p:sp>
        <p:sp>
          <p:nvSpPr>
            <p:cNvPr id="251952" name="Rectangle 48"/>
            <p:cNvSpPr>
              <a:spLocks noChangeArrowheads="1"/>
            </p:cNvSpPr>
            <p:nvPr/>
          </p:nvSpPr>
          <p:spPr bwMode="auto">
            <a:xfrm>
              <a:off x="1580" y="3932"/>
              <a:ext cx="497"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729">
                <a:lnSpc>
                  <a:spcPct val="100000"/>
                </a:lnSpc>
                <a:spcBef>
                  <a:spcPct val="0"/>
                </a:spcBef>
              </a:pPr>
              <a:r>
                <a:rPr lang="de-DE" sz="1400" dirty="0">
                  <a:solidFill>
                    <a:srgbClr val="000000"/>
                  </a:solidFill>
                  <a:latin typeface="Arial" pitchFamily="34" charset="0"/>
                  <a:cs typeface="Arial" pitchFamily="34" charset="0"/>
                </a:rPr>
                <a:t>Informatik</a:t>
              </a:r>
              <a:endParaRPr lang="de-DE" sz="1800" dirty="0">
                <a:latin typeface="Arial" pitchFamily="34" charset="0"/>
                <a:cs typeface="Arial" pitchFamily="34" charset="0"/>
              </a:endParaRPr>
            </a:p>
          </p:txBody>
        </p:sp>
      </p:grpSp>
      <p:sp>
        <p:nvSpPr>
          <p:cNvPr id="222221" name="Rectangle 13"/>
          <p:cNvSpPr>
            <a:spLocks noGrp="1" noChangeArrowheads="1"/>
          </p:cNvSpPr>
          <p:nvPr>
            <p:ph type="title"/>
          </p:nvPr>
        </p:nvSpPr>
        <p:spPr>
          <a:xfrm>
            <a:off x="490171" y="639348"/>
            <a:ext cx="7689309" cy="662344"/>
          </a:xfrm>
        </p:spPr>
        <p:txBody>
          <a:bodyPr/>
          <a:lstStyle/>
          <a:p>
            <a:r>
              <a:rPr lang="de-DE" dirty="0" smtClean="0"/>
              <a:t>Anteil der älteren Erwerbstätigen steigt in vielen Berufen und damit auch der Ersatzbedarf</a:t>
            </a:r>
            <a:endParaRPr lang="de-DE" dirty="0"/>
          </a:p>
        </p:txBody>
      </p:sp>
      <p:sp>
        <p:nvSpPr>
          <p:cNvPr id="222222" name="Rectangle 14"/>
          <p:cNvSpPr>
            <a:spLocks noGrp="1" noChangeArrowheads="1"/>
          </p:cNvSpPr>
          <p:nvPr>
            <p:ph idx="1"/>
          </p:nvPr>
        </p:nvSpPr>
        <p:spPr>
          <a:xfrm>
            <a:off x="509145" y="1399573"/>
            <a:ext cx="7670335" cy="643946"/>
          </a:xfrm>
        </p:spPr>
        <p:txBody>
          <a:bodyPr anchor="ctr"/>
          <a:lstStyle/>
          <a:p>
            <a:pPr marL="0" indent="0">
              <a:lnSpc>
                <a:spcPct val="100000"/>
              </a:lnSpc>
              <a:buNone/>
            </a:pPr>
            <a:r>
              <a:rPr lang="de-DE" sz="1400" b="1" dirty="0"/>
              <a:t>Anteil der Erwerbstätigen von 55 Jahren und älter in ausgewählten Berufen in Prozent</a:t>
            </a:r>
            <a:r>
              <a:rPr lang="de-DE" sz="1400" dirty="0"/>
              <a:t/>
            </a:r>
            <a:br>
              <a:rPr lang="de-DE" sz="1400" dirty="0"/>
            </a:br>
            <a:r>
              <a:rPr lang="de-DE" sz="1400" dirty="0"/>
              <a:t>Deutschland</a:t>
            </a:r>
            <a:br>
              <a:rPr lang="de-DE" sz="1400" dirty="0"/>
            </a:br>
            <a:r>
              <a:rPr lang="de-DE" sz="1400" dirty="0"/>
              <a:t>2001 und 2011</a:t>
            </a:r>
          </a:p>
        </p:txBody>
      </p:sp>
      <p:sp>
        <p:nvSpPr>
          <p:cNvPr id="5" name="Fußzeilenplatzhalter 3"/>
          <p:cNvSpPr>
            <a:spLocks noGrp="1"/>
          </p:cNvSpPr>
          <p:nvPr>
            <p:ph type="ftr" sz="quarter" idx="10"/>
          </p:nvPr>
        </p:nvSpPr>
        <p:spPr/>
        <p:txBody>
          <a:bodyPr/>
          <a:lstStyle/>
          <a:p>
            <a:r>
              <a:rPr lang="de-DE" smtClean="0">
                <a:solidFill>
                  <a:srgbClr val="000000"/>
                </a:solidFill>
              </a:rPr>
              <a:t>Markus Bremer, Dienstbesprechung Jobcenter, Fragen rund ums Studium</a:t>
            </a:r>
            <a:endParaRPr lang="de-DE" dirty="0">
              <a:solidFill>
                <a:srgbClr val="000000"/>
              </a:solidFill>
            </a:endParaRPr>
          </a:p>
        </p:txBody>
      </p:sp>
      <p:sp>
        <p:nvSpPr>
          <p:cNvPr id="7" name="Textfeld 6"/>
          <p:cNvSpPr txBox="1"/>
          <p:nvPr/>
        </p:nvSpPr>
        <p:spPr>
          <a:xfrm>
            <a:off x="407950" y="6423049"/>
            <a:ext cx="3525310" cy="229980"/>
          </a:xfrm>
          <a:prstGeom prst="rect">
            <a:avLst/>
          </a:prstGeom>
          <a:noFill/>
        </p:spPr>
        <p:txBody>
          <a:bodyPr wrap="square" lIns="91051" tIns="45527" rIns="91051" bIns="45527" rtlCol="0">
            <a:spAutoFit/>
          </a:bodyPr>
          <a:lstStyle/>
          <a:p>
            <a:r>
              <a:rPr lang="de-DE" sz="1000" dirty="0">
                <a:solidFill>
                  <a:srgbClr val="000000"/>
                </a:solidFill>
              </a:rPr>
              <a:t>Datenquelle: Statistisches Bundesamt</a:t>
            </a:r>
          </a:p>
        </p:txBody>
      </p:sp>
      <p:grpSp>
        <p:nvGrpSpPr>
          <p:cNvPr id="57" name="Gruppieren 56"/>
          <p:cNvGrpSpPr/>
          <p:nvPr/>
        </p:nvGrpSpPr>
        <p:grpSpPr>
          <a:xfrm>
            <a:off x="3434337" y="1997676"/>
            <a:ext cx="3197157" cy="2489173"/>
            <a:chOff x="3448050" y="2005075"/>
            <a:chExt cx="3209924" cy="2498392"/>
          </a:xfrm>
        </p:grpSpPr>
        <p:sp>
          <p:nvSpPr>
            <p:cNvPr id="53" name="Textfeld 52"/>
            <p:cNvSpPr txBox="1"/>
            <p:nvPr/>
          </p:nvSpPr>
          <p:spPr>
            <a:xfrm>
              <a:off x="3448050" y="2190750"/>
              <a:ext cx="685800" cy="258532"/>
            </a:xfrm>
            <a:prstGeom prst="rect">
              <a:avLst/>
            </a:prstGeom>
            <a:noFill/>
          </p:spPr>
          <p:txBody>
            <a:bodyPr wrap="square" rtlCol="0">
              <a:spAutoFit/>
            </a:bodyPr>
            <a:lstStyle/>
            <a:p>
              <a:r>
                <a:rPr lang="de-DE" sz="1200" b="1" dirty="0">
                  <a:solidFill>
                    <a:schemeClr val="bg1"/>
                  </a:solidFill>
                </a:rPr>
                <a:t>2011</a:t>
              </a:r>
            </a:p>
          </p:txBody>
        </p:sp>
        <p:sp>
          <p:nvSpPr>
            <p:cNvPr id="55" name="Textfeld 54"/>
            <p:cNvSpPr txBox="1"/>
            <p:nvPr/>
          </p:nvSpPr>
          <p:spPr>
            <a:xfrm>
              <a:off x="5939999" y="4263401"/>
              <a:ext cx="717975" cy="240066"/>
            </a:xfrm>
            <a:prstGeom prst="rect">
              <a:avLst/>
            </a:prstGeom>
            <a:solidFill>
              <a:schemeClr val="bg1"/>
            </a:solidFill>
          </p:spPr>
          <p:txBody>
            <a:bodyPr wrap="square" bIns="0" rtlCol="0">
              <a:spAutoFit/>
            </a:bodyPr>
            <a:lstStyle/>
            <a:p>
              <a:r>
                <a:rPr lang="de-DE" sz="1400" dirty="0"/>
                <a:t>15</a:t>
              </a:r>
            </a:p>
          </p:txBody>
        </p:sp>
        <p:sp>
          <p:nvSpPr>
            <p:cNvPr id="54" name="Textfeld 53"/>
            <p:cNvSpPr txBox="1"/>
            <p:nvPr/>
          </p:nvSpPr>
          <p:spPr>
            <a:xfrm>
              <a:off x="3448050" y="2005075"/>
              <a:ext cx="685800" cy="258532"/>
            </a:xfrm>
            <a:prstGeom prst="rect">
              <a:avLst/>
            </a:prstGeom>
            <a:noFill/>
          </p:spPr>
          <p:txBody>
            <a:bodyPr wrap="square" rtlCol="0">
              <a:spAutoFit/>
            </a:bodyPr>
            <a:lstStyle/>
            <a:p>
              <a:r>
                <a:rPr lang="de-DE" sz="1200" b="1" dirty="0">
                  <a:solidFill>
                    <a:schemeClr val="bg1"/>
                  </a:solidFill>
                </a:rPr>
                <a:t>2001</a:t>
              </a:r>
            </a:p>
          </p:txBody>
        </p:sp>
      </p:grpSp>
    </p:spTree>
    <p:extLst>
      <p:ext uri="{BB962C8B-B14F-4D97-AF65-F5344CB8AC3E}">
        <p14:creationId xmlns:p14="http://schemas.microsoft.com/office/powerpoint/2010/main" val="180586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a:xfrm>
            <a:off x="490538" y="969963"/>
            <a:ext cx="7688262" cy="331787"/>
          </a:xfrm>
        </p:spPr>
        <p:txBody>
          <a:bodyPr/>
          <a:lstStyle/>
          <a:p>
            <a:r>
              <a:rPr lang="de-DE" smtClean="0"/>
              <a:t>             Niedersächsisches Hochschulgesetz</a:t>
            </a:r>
          </a:p>
        </p:txBody>
      </p:sp>
      <p:sp>
        <p:nvSpPr>
          <p:cNvPr id="67587" name="Inhaltsplatzhalter 2"/>
          <p:cNvSpPr>
            <a:spLocks noGrp="1"/>
          </p:cNvSpPr>
          <p:nvPr>
            <p:ph idx="1"/>
          </p:nvPr>
        </p:nvSpPr>
        <p:spPr>
          <a:xfrm>
            <a:off x="509588" y="1808163"/>
            <a:ext cx="7669212" cy="7035800"/>
          </a:xfrm>
        </p:spPr>
        <p:txBody>
          <a:bodyPr/>
          <a:lstStyle/>
          <a:p>
            <a:r>
              <a:rPr lang="de-DE" u="sng" smtClean="0"/>
              <a:t>Novellierung des Niedersächsischen Hochschulgesetzes </a:t>
            </a:r>
            <a:r>
              <a:rPr lang="de-DE" smtClean="0"/>
              <a:t>vom 08. Juni 2010</a:t>
            </a:r>
          </a:p>
          <a:p>
            <a:pPr>
              <a:buFontTx/>
              <a:buNone/>
            </a:pPr>
            <a:r>
              <a:rPr lang="de-DE" smtClean="0"/>
              <a:t>	</a:t>
            </a:r>
          </a:p>
          <a:p>
            <a:pPr>
              <a:buFontTx/>
              <a:buNone/>
            </a:pPr>
            <a:r>
              <a:rPr lang="de-DE" smtClean="0"/>
              <a:t>	</a:t>
            </a:r>
            <a:r>
              <a:rPr lang="de-DE" sz="2800" b="1" smtClean="0">
                <a:solidFill>
                  <a:srgbClr val="FF0000"/>
                </a:solidFill>
              </a:rPr>
              <a:t>Konzept der „Offenen Hochschule“</a:t>
            </a:r>
          </a:p>
          <a:p>
            <a:pPr>
              <a:buFontTx/>
              <a:buNone/>
            </a:pPr>
            <a:endParaRPr lang="de-DE" smtClean="0"/>
          </a:p>
          <a:p>
            <a:pPr>
              <a:buFontTx/>
              <a:buNone/>
            </a:pPr>
            <a:endParaRPr lang="de-DE" smtClean="0"/>
          </a:p>
          <a:p>
            <a:r>
              <a:rPr lang="de-DE" i="1" smtClean="0"/>
              <a:t>Ziel:</a:t>
            </a:r>
            <a:r>
              <a:rPr lang="de-DE" smtClean="0"/>
              <a:t> 	Durchlässigkeit zwischen</a:t>
            </a:r>
            <a:br>
              <a:rPr lang="de-DE" smtClean="0"/>
            </a:br>
            <a:r>
              <a:rPr lang="de-DE" smtClean="0"/>
              <a:t>	den Bildungssystemen</a:t>
            </a:r>
          </a:p>
          <a:p>
            <a:pPr>
              <a:buFontTx/>
              <a:buNone/>
            </a:pPr>
            <a:endParaRPr lang="de-DE" smtClean="0"/>
          </a:p>
          <a:p>
            <a:r>
              <a:rPr lang="de-DE" i="1" smtClean="0"/>
              <a:t>Hintergrund:</a:t>
            </a:r>
            <a:r>
              <a:rPr lang="de-DE" smtClean="0"/>
              <a:t> 	demografischer Wandel</a:t>
            </a:r>
          </a:p>
          <a:p>
            <a:endParaRPr lang="de-DE" smtClean="0"/>
          </a:p>
          <a:p>
            <a:endParaRPr lang="de-DE" smtClean="0"/>
          </a:p>
          <a:p>
            <a:endParaRPr lang="de-DE" smtClean="0"/>
          </a:p>
          <a:p>
            <a:endParaRPr lang="de-DE" smtClean="0"/>
          </a:p>
          <a:p>
            <a:pPr>
              <a:buFontTx/>
              <a:buNone/>
            </a:pPr>
            <a:r>
              <a:rPr lang="de-DE" smtClean="0"/>
              <a:t>	</a:t>
            </a:r>
          </a:p>
          <a:p>
            <a:pPr>
              <a:buFontTx/>
              <a:buNone/>
            </a:pPr>
            <a:endParaRPr lang="de-DE" smtClean="0"/>
          </a:p>
          <a:p>
            <a:pPr>
              <a:buFontTx/>
              <a:buNone/>
            </a:pPr>
            <a:endParaRPr lang="de-DE" smtClean="0"/>
          </a:p>
        </p:txBody>
      </p:sp>
      <p:sp>
        <p:nvSpPr>
          <p:cNvPr id="67588"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pic>
        <p:nvPicPr>
          <p:cNvPr id="67589" name="Picture 2" descr="  ">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288" y="6048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4" descr="Außenansicht des Niedersächsischen Landtag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11863" y="4221163"/>
            <a:ext cx="2160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468185"/>
      </p:ext>
    </p:extLst>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custDataLst>
              <p:tags r:id="rId1"/>
            </p:custDataLst>
          </p:nvPr>
        </p:nvSpPr>
        <p:spPr>
          <a:xfrm>
            <a:off x="490169" y="749698"/>
            <a:ext cx="7689309" cy="551994"/>
          </a:xfrm>
        </p:spPr>
        <p:txBody>
          <a:bodyPr/>
          <a:lstStyle/>
          <a:p>
            <a:pPr defTabSz="890175" eaLnBrk="1" hangingPunct="1"/>
            <a:r>
              <a:rPr lang="de-DE" sz="2000" dirty="0" smtClean="0"/>
              <a:t>IW Köln prognostiziert einen Nachwuchsbedarf von 1,27 Millionen Akademikern 2010-2014, danach jeweils 1,36 </a:t>
            </a:r>
            <a:r>
              <a:rPr lang="de-DE" sz="2000" dirty="0" err="1" smtClean="0"/>
              <a:t>Mio</a:t>
            </a:r>
            <a:endParaRPr lang="de-DE" sz="2000" dirty="0" smtClean="0"/>
          </a:p>
        </p:txBody>
      </p:sp>
      <p:sp>
        <p:nvSpPr>
          <p:cNvPr id="62467" name="Text Box 99"/>
          <p:cNvSpPr txBox="1">
            <a:spLocks noChangeArrowheads="1"/>
          </p:cNvSpPr>
          <p:nvPr/>
        </p:nvSpPr>
        <p:spPr bwMode="auto">
          <a:xfrm>
            <a:off x="490168" y="1415570"/>
            <a:ext cx="5420306" cy="580462"/>
          </a:xfrm>
          <a:prstGeom prst="rect">
            <a:avLst/>
          </a:prstGeom>
          <a:noFill/>
          <a:ln w="9525" algn="ctr">
            <a:noFill/>
            <a:miter lim="800000"/>
            <a:headEnd/>
            <a:tailEnd/>
          </a:ln>
        </p:spPr>
        <p:txBody>
          <a:bodyPr lIns="0" tIns="0" rIns="0" bIns="0">
            <a:spAutoFit/>
          </a:bodyPr>
          <a:lstStyle/>
          <a:p>
            <a:pPr>
              <a:spcBef>
                <a:spcPts val="598"/>
              </a:spcBef>
            </a:pPr>
            <a:r>
              <a:rPr lang="de-DE" sz="1400" dirty="0" smtClean="0">
                <a:solidFill>
                  <a:srgbClr val="000000"/>
                </a:solidFill>
              </a:rPr>
              <a:t>Bedarf an Hochschulabsolventen</a:t>
            </a:r>
            <a:br>
              <a:rPr lang="de-DE" sz="1400" dirty="0" smtClean="0">
                <a:solidFill>
                  <a:srgbClr val="000000"/>
                </a:solidFill>
              </a:rPr>
            </a:br>
            <a:r>
              <a:rPr lang="de-DE" sz="1400" dirty="0" smtClean="0">
                <a:solidFill>
                  <a:srgbClr val="000000"/>
                </a:solidFill>
              </a:rPr>
              <a:t>Deutschland</a:t>
            </a:r>
            <a:br>
              <a:rPr lang="de-DE" sz="1400" dirty="0" smtClean="0">
                <a:solidFill>
                  <a:srgbClr val="000000"/>
                </a:solidFill>
              </a:rPr>
            </a:br>
            <a:r>
              <a:rPr lang="de-DE" sz="1400" dirty="0" smtClean="0">
                <a:solidFill>
                  <a:srgbClr val="000000"/>
                </a:solidFill>
              </a:rPr>
              <a:t>2010 – 2024 (Prognose)</a:t>
            </a:r>
          </a:p>
        </p:txBody>
      </p:sp>
      <p:sp>
        <p:nvSpPr>
          <p:cNvPr id="62468" name="Rectangle 11"/>
          <p:cNvSpPr>
            <a:spLocks noChangeArrowheads="1"/>
          </p:cNvSpPr>
          <p:nvPr/>
        </p:nvSpPr>
        <p:spPr bwMode="auto">
          <a:xfrm>
            <a:off x="635638" y="6076669"/>
            <a:ext cx="6634657" cy="11072"/>
          </a:xfrm>
          <a:prstGeom prst="rect">
            <a:avLst/>
          </a:prstGeom>
          <a:solidFill>
            <a:srgbClr val="868686"/>
          </a:solidFill>
          <a:ln w="7">
            <a:solidFill>
              <a:srgbClr val="868686"/>
            </a:solidFill>
            <a:bevel/>
            <a:headEnd/>
            <a:tailEnd/>
          </a:ln>
        </p:spPr>
        <p:txBody>
          <a:bodyPr lIns="91031" tIns="45517" rIns="91031" bIns="45517"/>
          <a:lstStyle/>
          <a:p>
            <a:endParaRPr lang="de-DE" sz="1800" dirty="0" smtClean="0">
              <a:solidFill>
                <a:srgbClr val="000000"/>
              </a:solidFill>
            </a:endParaRPr>
          </a:p>
        </p:txBody>
      </p:sp>
      <p:grpSp>
        <p:nvGrpSpPr>
          <p:cNvPr id="2" name="Gruppieren 27"/>
          <p:cNvGrpSpPr>
            <a:grpSpLocks/>
          </p:cNvGrpSpPr>
          <p:nvPr/>
        </p:nvGrpSpPr>
        <p:grpSpPr bwMode="auto">
          <a:xfrm>
            <a:off x="1527426" y="2204809"/>
            <a:ext cx="5200522" cy="4188188"/>
            <a:chOff x="1183090" y="2132990"/>
            <a:chExt cx="5568548" cy="4452569"/>
          </a:xfrm>
        </p:grpSpPr>
        <p:sp>
          <p:nvSpPr>
            <p:cNvPr id="62474" name="Freeform 9"/>
            <p:cNvSpPr>
              <a:spLocks noEditPoints="1"/>
            </p:cNvSpPr>
            <p:nvPr/>
          </p:nvSpPr>
          <p:spPr bwMode="auto">
            <a:xfrm>
              <a:off x="1185863" y="3824288"/>
              <a:ext cx="5565775" cy="2427288"/>
            </a:xfrm>
            <a:custGeom>
              <a:avLst/>
              <a:gdLst>
                <a:gd name="T0" fmla="*/ 0 w 3506"/>
                <a:gd name="T1" fmla="*/ 2147483647 h 1529"/>
                <a:gd name="T2" fmla="*/ 2147483647 w 3506"/>
                <a:gd name="T3" fmla="*/ 2147483647 h 1529"/>
                <a:gd name="T4" fmla="*/ 2147483647 w 3506"/>
                <a:gd name="T5" fmla="*/ 2147483647 h 1529"/>
                <a:gd name="T6" fmla="*/ 0 w 3506"/>
                <a:gd name="T7" fmla="*/ 2147483647 h 1529"/>
                <a:gd name="T8" fmla="*/ 0 w 3506"/>
                <a:gd name="T9" fmla="*/ 2147483647 h 1529"/>
                <a:gd name="T10" fmla="*/ 2147483647 w 3506"/>
                <a:gd name="T11" fmla="*/ 2147483647 h 1529"/>
                <a:gd name="T12" fmla="*/ 2147483647 w 3506"/>
                <a:gd name="T13" fmla="*/ 2147483647 h 1529"/>
                <a:gd name="T14" fmla="*/ 2147483647 w 3506"/>
                <a:gd name="T15" fmla="*/ 2147483647 h 1529"/>
                <a:gd name="T16" fmla="*/ 2147483647 w 3506"/>
                <a:gd name="T17" fmla="*/ 2147483647 h 1529"/>
                <a:gd name="T18" fmla="*/ 2147483647 w 3506"/>
                <a:gd name="T19" fmla="*/ 2147483647 h 1529"/>
                <a:gd name="T20" fmla="*/ 2147483647 w 3506"/>
                <a:gd name="T21" fmla="*/ 0 h 1529"/>
                <a:gd name="T22" fmla="*/ 2147483647 w 3506"/>
                <a:gd name="T23" fmla="*/ 0 h 1529"/>
                <a:gd name="T24" fmla="*/ 2147483647 w 3506"/>
                <a:gd name="T25" fmla="*/ 2147483647 h 1529"/>
                <a:gd name="T26" fmla="*/ 2147483647 w 3506"/>
                <a:gd name="T27" fmla="*/ 2147483647 h 1529"/>
                <a:gd name="T28" fmla="*/ 2147483647 w 3506"/>
                <a:gd name="T29" fmla="*/ 0 h 1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06"/>
                <a:gd name="T46" fmla="*/ 0 h 1529"/>
                <a:gd name="T47" fmla="*/ 3506 w 3506"/>
                <a:gd name="T48" fmla="*/ 1529 h 1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06" h="1529">
                  <a:moveTo>
                    <a:pt x="0" y="356"/>
                  </a:moveTo>
                  <a:lnTo>
                    <a:pt x="711" y="356"/>
                  </a:lnTo>
                  <a:lnTo>
                    <a:pt x="711" y="1529"/>
                  </a:lnTo>
                  <a:lnTo>
                    <a:pt x="0" y="1529"/>
                  </a:lnTo>
                  <a:lnTo>
                    <a:pt x="0" y="356"/>
                  </a:lnTo>
                  <a:close/>
                  <a:moveTo>
                    <a:pt x="1401" y="171"/>
                  </a:moveTo>
                  <a:lnTo>
                    <a:pt x="2105" y="171"/>
                  </a:lnTo>
                  <a:lnTo>
                    <a:pt x="2105" y="1529"/>
                  </a:lnTo>
                  <a:lnTo>
                    <a:pt x="1401" y="1529"/>
                  </a:lnTo>
                  <a:lnTo>
                    <a:pt x="1401" y="171"/>
                  </a:lnTo>
                  <a:close/>
                  <a:moveTo>
                    <a:pt x="2795" y="0"/>
                  </a:moveTo>
                  <a:lnTo>
                    <a:pt x="3506" y="0"/>
                  </a:lnTo>
                  <a:lnTo>
                    <a:pt x="3506" y="1529"/>
                  </a:lnTo>
                  <a:lnTo>
                    <a:pt x="2795" y="1529"/>
                  </a:lnTo>
                  <a:lnTo>
                    <a:pt x="2795" y="0"/>
                  </a:lnTo>
                  <a:close/>
                </a:path>
              </a:pathLst>
            </a:custGeom>
            <a:solidFill>
              <a:srgbClr val="727272"/>
            </a:solidFill>
            <a:ln w="9525">
              <a:noFill/>
              <a:round/>
              <a:headEnd/>
              <a:tailEnd/>
            </a:ln>
          </p:spPr>
          <p:txBody>
            <a:bodyPr/>
            <a:lstStyle/>
            <a:p>
              <a:endParaRPr lang="de-DE" sz="1800" dirty="0" smtClean="0">
                <a:solidFill>
                  <a:srgbClr val="000000"/>
                </a:solidFill>
              </a:endParaRPr>
            </a:p>
          </p:txBody>
        </p:sp>
        <p:sp>
          <p:nvSpPr>
            <p:cNvPr id="62475" name="Freeform 10"/>
            <p:cNvSpPr>
              <a:spLocks noEditPoints="1"/>
            </p:cNvSpPr>
            <p:nvPr/>
          </p:nvSpPr>
          <p:spPr bwMode="auto">
            <a:xfrm>
              <a:off x="1185863" y="2424113"/>
              <a:ext cx="5565775" cy="1965325"/>
            </a:xfrm>
            <a:custGeom>
              <a:avLst/>
              <a:gdLst>
                <a:gd name="T0" fmla="*/ 0 w 3506"/>
                <a:gd name="T1" fmla="*/ 2147483647 h 1238"/>
                <a:gd name="T2" fmla="*/ 2147483647 w 3506"/>
                <a:gd name="T3" fmla="*/ 2147483647 h 1238"/>
                <a:gd name="T4" fmla="*/ 2147483647 w 3506"/>
                <a:gd name="T5" fmla="*/ 2147483647 h 1238"/>
                <a:gd name="T6" fmla="*/ 0 w 3506"/>
                <a:gd name="T7" fmla="*/ 2147483647 h 1238"/>
                <a:gd name="T8" fmla="*/ 0 w 3506"/>
                <a:gd name="T9" fmla="*/ 2147483647 h 1238"/>
                <a:gd name="T10" fmla="*/ 2147483647 w 3506"/>
                <a:gd name="T11" fmla="*/ 0 h 1238"/>
                <a:gd name="T12" fmla="*/ 2147483647 w 3506"/>
                <a:gd name="T13" fmla="*/ 0 h 1238"/>
                <a:gd name="T14" fmla="*/ 2147483647 w 3506"/>
                <a:gd name="T15" fmla="*/ 2147483647 h 1238"/>
                <a:gd name="T16" fmla="*/ 2147483647 w 3506"/>
                <a:gd name="T17" fmla="*/ 2147483647 h 1238"/>
                <a:gd name="T18" fmla="*/ 2147483647 w 3506"/>
                <a:gd name="T19" fmla="*/ 0 h 1238"/>
                <a:gd name="T20" fmla="*/ 2147483647 w 3506"/>
                <a:gd name="T21" fmla="*/ 0 h 1238"/>
                <a:gd name="T22" fmla="*/ 2147483647 w 3506"/>
                <a:gd name="T23" fmla="*/ 0 h 1238"/>
                <a:gd name="T24" fmla="*/ 2147483647 w 3506"/>
                <a:gd name="T25" fmla="*/ 2147483647 h 1238"/>
                <a:gd name="T26" fmla="*/ 2147483647 w 3506"/>
                <a:gd name="T27" fmla="*/ 2147483647 h 1238"/>
                <a:gd name="T28" fmla="*/ 2147483647 w 3506"/>
                <a:gd name="T29" fmla="*/ 0 h 12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06"/>
                <a:gd name="T46" fmla="*/ 0 h 1238"/>
                <a:gd name="T47" fmla="*/ 3506 w 3506"/>
                <a:gd name="T48" fmla="*/ 1238 h 12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06" h="1238">
                  <a:moveTo>
                    <a:pt x="0" y="164"/>
                  </a:moveTo>
                  <a:lnTo>
                    <a:pt x="711" y="164"/>
                  </a:lnTo>
                  <a:lnTo>
                    <a:pt x="711" y="1238"/>
                  </a:lnTo>
                  <a:lnTo>
                    <a:pt x="0" y="1238"/>
                  </a:lnTo>
                  <a:lnTo>
                    <a:pt x="0" y="164"/>
                  </a:lnTo>
                  <a:close/>
                  <a:moveTo>
                    <a:pt x="1401" y="0"/>
                  </a:moveTo>
                  <a:lnTo>
                    <a:pt x="2105" y="0"/>
                  </a:lnTo>
                  <a:lnTo>
                    <a:pt x="2105" y="1053"/>
                  </a:lnTo>
                  <a:lnTo>
                    <a:pt x="1401" y="1053"/>
                  </a:lnTo>
                  <a:lnTo>
                    <a:pt x="1401" y="0"/>
                  </a:lnTo>
                  <a:close/>
                  <a:moveTo>
                    <a:pt x="2795" y="0"/>
                  </a:moveTo>
                  <a:lnTo>
                    <a:pt x="3506" y="0"/>
                  </a:lnTo>
                  <a:lnTo>
                    <a:pt x="3506" y="882"/>
                  </a:lnTo>
                  <a:lnTo>
                    <a:pt x="2795" y="882"/>
                  </a:lnTo>
                  <a:lnTo>
                    <a:pt x="2795" y="0"/>
                  </a:lnTo>
                  <a:close/>
                </a:path>
              </a:pathLst>
            </a:custGeom>
            <a:solidFill>
              <a:srgbClr val="ADADAD"/>
            </a:solidFill>
            <a:ln w="9525">
              <a:noFill/>
              <a:round/>
              <a:headEnd/>
              <a:tailEnd/>
            </a:ln>
          </p:spPr>
          <p:txBody>
            <a:bodyPr/>
            <a:lstStyle/>
            <a:p>
              <a:endParaRPr lang="de-DE" sz="1800" dirty="0" smtClean="0">
                <a:solidFill>
                  <a:srgbClr val="000000"/>
                </a:solidFill>
              </a:endParaRPr>
            </a:p>
          </p:txBody>
        </p:sp>
        <p:sp>
          <p:nvSpPr>
            <p:cNvPr id="62476" name="Rectangle 12"/>
            <p:cNvSpPr>
              <a:spLocks noChangeArrowheads="1"/>
            </p:cNvSpPr>
            <p:nvPr/>
          </p:nvSpPr>
          <p:spPr bwMode="auto">
            <a:xfrm>
              <a:off x="1428750" y="5226050"/>
              <a:ext cx="741955" cy="205396"/>
            </a:xfrm>
            <a:prstGeom prst="rect">
              <a:avLst/>
            </a:prstGeom>
            <a:noFill/>
            <a:ln w="9525">
              <a:noFill/>
              <a:miter lim="800000"/>
              <a:headEnd/>
              <a:tailEnd/>
            </a:ln>
          </p:spPr>
          <p:txBody>
            <a:bodyPr wrap="none" lIns="0" tIns="0" rIns="0" bIns="0">
              <a:spAutoFit/>
            </a:bodyPr>
            <a:lstStyle/>
            <a:p>
              <a:pPr defTabSz="909148"/>
              <a:r>
                <a:rPr lang="de-DE" sz="1400" b="1" dirty="0" smtClean="0">
                  <a:solidFill>
                    <a:srgbClr val="000000"/>
                  </a:solidFill>
                </a:rPr>
                <a:t>660.000 </a:t>
              </a:r>
              <a:endParaRPr lang="de-DE" sz="1800" dirty="0" smtClean="0">
                <a:solidFill>
                  <a:srgbClr val="000000"/>
                </a:solidFill>
              </a:endParaRPr>
            </a:p>
          </p:txBody>
        </p:sp>
        <p:sp>
          <p:nvSpPr>
            <p:cNvPr id="62477" name="Rectangle 13"/>
            <p:cNvSpPr>
              <a:spLocks noChangeArrowheads="1"/>
            </p:cNvSpPr>
            <p:nvPr/>
          </p:nvSpPr>
          <p:spPr bwMode="auto">
            <a:xfrm>
              <a:off x="3648075" y="5078414"/>
              <a:ext cx="741955" cy="205396"/>
            </a:xfrm>
            <a:prstGeom prst="rect">
              <a:avLst/>
            </a:prstGeom>
            <a:noFill/>
            <a:ln w="9525">
              <a:noFill/>
              <a:miter lim="800000"/>
              <a:headEnd/>
              <a:tailEnd/>
            </a:ln>
          </p:spPr>
          <p:txBody>
            <a:bodyPr wrap="none" lIns="0" tIns="0" rIns="0" bIns="0">
              <a:spAutoFit/>
            </a:bodyPr>
            <a:lstStyle/>
            <a:p>
              <a:pPr defTabSz="909148"/>
              <a:r>
                <a:rPr lang="de-DE" sz="1400" b="1" dirty="0" smtClean="0">
                  <a:solidFill>
                    <a:srgbClr val="000000"/>
                  </a:solidFill>
                </a:rPr>
                <a:t>765.000 </a:t>
              </a:r>
              <a:endParaRPr lang="de-DE" sz="1800" dirty="0" smtClean="0">
                <a:solidFill>
                  <a:srgbClr val="000000"/>
                </a:solidFill>
              </a:endParaRPr>
            </a:p>
          </p:txBody>
        </p:sp>
        <p:sp>
          <p:nvSpPr>
            <p:cNvPr id="62478" name="Rectangle 14"/>
            <p:cNvSpPr>
              <a:spLocks noChangeArrowheads="1"/>
            </p:cNvSpPr>
            <p:nvPr/>
          </p:nvSpPr>
          <p:spPr bwMode="auto">
            <a:xfrm>
              <a:off x="5867400" y="4943475"/>
              <a:ext cx="741955" cy="205396"/>
            </a:xfrm>
            <a:prstGeom prst="rect">
              <a:avLst/>
            </a:prstGeom>
            <a:noFill/>
            <a:ln w="9525">
              <a:noFill/>
              <a:miter lim="800000"/>
              <a:headEnd/>
              <a:tailEnd/>
            </a:ln>
          </p:spPr>
          <p:txBody>
            <a:bodyPr wrap="none" lIns="0" tIns="0" rIns="0" bIns="0">
              <a:spAutoFit/>
            </a:bodyPr>
            <a:lstStyle/>
            <a:p>
              <a:pPr defTabSz="909148"/>
              <a:r>
                <a:rPr lang="de-DE" sz="1400" b="1" dirty="0" smtClean="0">
                  <a:solidFill>
                    <a:srgbClr val="000000"/>
                  </a:solidFill>
                </a:rPr>
                <a:t>860.000 </a:t>
              </a:r>
              <a:endParaRPr lang="de-DE" sz="1800" dirty="0" smtClean="0">
                <a:solidFill>
                  <a:srgbClr val="000000"/>
                </a:solidFill>
              </a:endParaRPr>
            </a:p>
          </p:txBody>
        </p:sp>
        <p:sp>
          <p:nvSpPr>
            <p:cNvPr id="62479" name="Rectangle 15"/>
            <p:cNvSpPr>
              <a:spLocks noChangeArrowheads="1"/>
            </p:cNvSpPr>
            <p:nvPr/>
          </p:nvSpPr>
          <p:spPr bwMode="auto">
            <a:xfrm>
              <a:off x="1428750" y="3441700"/>
              <a:ext cx="741955" cy="205396"/>
            </a:xfrm>
            <a:prstGeom prst="rect">
              <a:avLst/>
            </a:prstGeom>
            <a:noFill/>
            <a:ln w="9525">
              <a:noFill/>
              <a:miter lim="800000"/>
              <a:headEnd/>
              <a:tailEnd/>
            </a:ln>
          </p:spPr>
          <p:txBody>
            <a:bodyPr wrap="none" lIns="0" tIns="0" rIns="0" bIns="0">
              <a:spAutoFit/>
            </a:bodyPr>
            <a:lstStyle/>
            <a:p>
              <a:pPr defTabSz="909148"/>
              <a:r>
                <a:rPr lang="de-DE" sz="1400" b="1" dirty="0" smtClean="0">
                  <a:solidFill>
                    <a:srgbClr val="000000"/>
                  </a:solidFill>
                </a:rPr>
                <a:t>605.000 </a:t>
              </a:r>
              <a:endParaRPr lang="de-DE" sz="1800" dirty="0" smtClean="0">
                <a:solidFill>
                  <a:srgbClr val="000000"/>
                </a:solidFill>
              </a:endParaRPr>
            </a:p>
          </p:txBody>
        </p:sp>
        <p:sp>
          <p:nvSpPr>
            <p:cNvPr id="62480" name="Rectangle 16"/>
            <p:cNvSpPr>
              <a:spLocks noChangeArrowheads="1"/>
            </p:cNvSpPr>
            <p:nvPr/>
          </p:nvSpPr>
          <p:spPr bwMode="auto">
            <a:xfrm>
              <a:off x="3648075" y="3160713"/>
              <a:ext cx="741955" cy="205396"/>
            </a:xfrm>
            <a:prstGeom prst="rect">
              <a:avLst/>
            </a:prstGeom>
            <a:noFill/>
            <a:ln w="9525">
              <a:noFill/>
              <a:miter lim="800000"/>
              <a:headEnd/>
              <a:tailEnd/>
            </a:ln>
          </p:spPr>
          <p:txBody>
            <a:bodyPr wrap="none" lIns="0" tIns="0" rIns="0" bIns="0">
              <a:spAutoFit/>
            </a:bodyPr>
            <a:lstStyle/>
            <a:p>
              <a:pPr defTabSz="909148"/>
              <a:r>
                <a:rPr lang="de-DE" sz="1400" b="1" dirty="0" smtClean="0">
                  <a:solidFill>
                    <a:srgbClr val="000000"/>
                  </a:solidFill>
                </a:rPr>
                <a:t>595.000 </a:t>
              </a:r>
              <a:endParaRPr lang="de-DE" sz="1800" dirty="0" smtClean="0">
                <a:solidFill>
                  <a:srgbClr val="000000"/>
                </a:solidFill>
              </a:endParaRPr>
            </a:p>
          </p:txBody>
        </p:sp>
        <p:sp>
          <p:nvSpPr>
            <p:cNvPr id="62481" name="Rectangle 17"/>
            <p:cNvSpPr>
              <a:spLocks noChangeArrowheads="1"/>
            </p:cNvSpPr>
            <p:nvPr/>
          </p:nvSpPr>
          <p:spPr bwMode="auto">
            <a:xfrm>
              <a:off x="5867400" y="3025775"/>
              <a:ext cx="741955" cy="205396"/>
            </a:xfrm>
            <a:prstGeom prst="rect">
              <a:avLst/>
            </a:prstGeom>
            <a:noFill/>
            <a:ln w="9525">
              <a:noFill/>
              <a:miter lim="800000"/>
              <a:headEnd/>
              <a:tailEnd/>
            </a:ln>
          </p:spPr>
          <p:txBody>
            <a:bodyPr wrap="none" lIns="0" tIns="0" rIns="0" bIns="0">
              <a:spAutoFit/>
            </a:bodyPr>
            <a:lstStyle/>
            <a:p>
              <a:pPr defTabSz="909148"/>
              <a:r>
                <a:rPr lang="de-DE" sz="1400" b="1" dirty="0" smtClean="0">
                  <a:solidFill>
                    <a:srgbClr val="000000"/>
                  </a:solidFill>
                </a:rPr>
                <a:t>500.000 </a:t>
              </a:r>
              <a:endParaRPr lang="de-DE" sz="1800" dirty="0" smtClean="0">
                <a:solidFill>
                  <a:srgbClr val="000000"/>
                </a:solidFill>
              </a:endParaRPr>
            </a:p>
          </p:txBody>
        </p:sp>
        <p:sp>
          <p:nvSpPr>
            <p:cNvPr id="62482" name="Rectangle 18"/>
            <p:cNvSpPr>
              <a:spLocks noChangeArrowheads="1"/>
            </p:cNvSpPr>
            <p:nvPr/>
          </p:nvSpPr>
          <p:spPr bwMode="auto">
            <a:xfrm>
              <a:off x="1277938" y="6380163"/>
              <a:ext cx="476971" cy="205396"/>
            </a:xfrm>
            <a:prstGeom prst="rect">
              <a:avLst/>
            </a:prstGeom>
            <a:noFill/>
            <a:ln w="9525">
              <a:noFill/>
              <a:miter lim="800000"/>
              <a:headEnd/>
              <a:tailEnd/>
            </a:ln>
          </p:spPr>
          <p:txBody>
            <a:bodyPr wrap="none" lIns="0" tIns="0" rIns="0" bIns="0">
              <a:spAutoFit/>
            </a:bodyPr>
            <a:lstStyle/>
            <a:p>
              <a:pPr defTabSz="909148"/>
              <a:r>
                <a:rPr lang="de-DE" sz="1400" dirty="0" smtClean="0">
                  <a:solidFill>
                    <a:srgbClr val="000000"/>
                  </a:solidFill>
                </a:rPr>
                <a:t>2010 </a:t>
              </a:r>
              <a:endParaRPr lang="de-DE" sz="1800" dirty="0" smtClean="0">
                <a:solidFill>
                  <a:srgbClr val="000000"/>
                </a:solidFill>
              </a:endParaRPr>
            </a:p>
          </p:txBody>
        </p:sp>
        <p:sp>
          <p:nvSpPr>
            <p:cNvPr id="62483" name="Rectangle 19"/>
            <p:cNvSpPr>
              <a:spLocks noChangeArrowheads="1"/>
            </p:cNvSpPr>
            <p:nvPr/>
          </p:nvSpPr>
          <p:spPr bwMode="auto">
            <a:xfrm>
              <a:off x="1717675" y="6380163"/>
              <a:ext cx="116251" cy="205396"/>
            </a:xfrm>
            <a:prstGeom prst="rect">
              <a:avLst/>
            </a:prstGeom>
            <a:noFill/>
            <a:ln w="9525">
              <a:noFill/>
              <a:miter lim="800000"/>
              <a:headEnd/>
              <a:tailEnd/>
            </a:ln>
          </p:spPr>
          <p:txBody>
            <a:bodyPr wrap="none" lIns="0" tIns="0" rIns="0" bIns="0">
              <a:spAutoFit/>
            </a:bodyPr>
            <a:lstStyle/>
            <a:p>
              <a:pPr defTabSz="909148"/>
              <a:r>
                <a:rPr lang="de-DE" sz="1400" dirty="0" smtClean="0">
                  <a:solidFill>
                    <a:srgbClr val="000000"/>
                  </a:solidFill>
                </a:rPr>
                <a:t> -</a:t>
              </a:r>
              <a:endParaRPr lang="de-DE" sz="1800" dirty="0" smtClean="0">
                <a:solidFill>
                  <a:srgbClr val="000000"/>
                </a:solidFill>
              </a:endParaRPr>
            </a:p>
          </p:txBody>
        </p:sp>
        <p:sp>
          <p:nvSpPr>
            <p:cNvPr id="62484" name="Rectangle 20"/>
            <p:cNvSpPr>
              <a:spLocks noChangeArrowheads="1"/>
            </p:cNvSpPr>
            <p:nvPr/>
          </p:nvSpPr>
          <p:spPr bwMode="auto">
            <a:xfrm>
              <a:off x="1830388" y="6380163"/>
              <a:ext cx="423975" cy="205396"/>
            </a:xfrm>
            <a:prstGeom prst="rect">
              <a:avLst/>
            </a:prstGeom>
            <a:noFill/>
            <a:ln w="9525">
              <a:noFill/>
              <a:miter lim="800000"/>
              <a:headEnd/>
              <a:tailEnd/>
            </a:ln>
          </p:spPr>
          <p:txBody>
            <a:bodyPr wrap="none" lIns="0" tIns="0" rIns="0" bIns="0">
              <a:spAutoFit/>
            </a:bodyPr>
            <a:lstStyle/>
            <a:p>
              <a:pPr defTabSz="909148"/>
              <a:r>
                <a:rPr lang="de-DE" sz="1400" dirty="0" smtClean="0">
                  <a:solidFill>
                    <a:srgbClr val="000000"/>
                  </a:solidFill>
                </a:rPr>
                <a:t>2014</a:t>
              </a:r>
              <a:endParaRPr lang="de-DE" sz="1800" dirty="0" smtClean="0">
                <a:solidFill>
                  <a:srgbClr val="000000"/>
                </a:solidFill>
              </a:endParaRPr>
            </a:p>
          </p:txBody>
        </p:sp>
        <p:sp>
          <p:nvSpPr>
            <p:cNvPr id="62485" name="Rectangle 21"/>
            <p:cNvSpPr>
              <a:spLocks noChangeArrowheads="1"/>
            </p:cNvSpPr>
            <p:nvPr/>
          </p:nvSpPr>
          <p:spPr bwMode="auto">
            <a:xfrm>
              <a:off x="3497263" y="6380163"/>
              <a:ext cx="476971" cy="205396"/>
            </a:xfrm>
            <a:prstGeom prst="rect">
              <a:avLst/>
            </a:prstGeom>
            <a:noFill/>
            <a:ln w="9525">
              <a:noFill/>
              <a:miter lim="800000"/>
              <a:headEnd/>
              <a:tailEnd/>
            </a:ln>
          </p:spPr>
          <p:txBody>
            <a:bodyPr wrap="none" lIns="0" tIns="0" rIns="0" bIns="0">
              <a:spAutoFit/>
            </a:bodyPr>
            <a:lstStyle/>
            <a:p>
              <a:pPr defTabSz="909148"/>
              <a:r>
                <a:rPr lang="de-DE" sz="1400" dirty="0" smtClean="0">
                  <a:solidFill>
                    <a:srgbClr val="000000"/>
                  </a:solidFill>
                </a:rPr>
                <a:t>2015 </a:t>
              </a:r>
              <a:endParaRPr lang="de-DE" sz="1800" dirty="0" smtClean="0">
                <a:solidFill>
                  <a:srgbClr val="000000"/>
                </a:solidFill>
              </a:endParaRPr>
            </a:p>
          </p:txBody>
        </p:sp>
        <p:sp>
          <p:nvSpPr>
            <p:cNvPr id="62486" name="Rectangle 22"/>
            <p:cNvSpPr>
              <a:spLocks noChangeArrowheads="1"/>
            </p:cNvSpPr>
            <p:nvPr/>
          </p:nvSpPr>
          <p:spPr bwMode="auto">
            <a:xfrm>
              <a:off x="3937000" y="6380163"/>
              <a:ext cx="116251" cy="205396"/>
            </a:xfrm>
            <a:prstGeom prst="rect">
              <a:avLst/>
            </a:prstGeom>
            <a:noFill/>
            <a:ln w="9525">
              <a:noFill/>
              <a:miter lim="800000"/>
              <a:headEnd/>
              <a:tailEnd/>
            </a:ln>
          </p:spPr>
          <p:txBody>
            <a:bodyPr wrap="none" lIns="0" tIns="0" rIns="0" bIns="0">
              <a:spAutoFit/>
            </a:bodyPr>
            <a:lstStyle/>
            <a:p>
              <a:pPr defTabSz="909148"/>
              <a:r>
                <a:rPr lang="de-DE" sz="1400" dirty="0" smtClean="0">
                  <a:solidFill>
                    <a:srgbClr val="000000"/>
                  </a:solidFill>
                </a:rPr>
                <a:t> -</a:t>
              </a:r>
              <a:endParaRPr lang="de-DE" sz="1800" dirty="0" smtClean="0">
                <a:solidFill>
                  <a:srgbClr val="000000"/>
                </a:solidFill>
              </a:endParaRPr>
            </a:p>
          </p:txBody>
        </p:sp>
        <p:sp>
          <p:nvSpPr>
            <p:cNvPr id="62487" name="Rectangle 23"/>
            <p:cNvSpPr>
              <a:spLocks noChangeArrowheads="1"/>
            </p:cNvSpPr>
            <p:nvPr/>
          </p:nvSpPr>
          <p:spPr bwMode="auto">
            <a:xfrm>
              <a:off x="4049713" y="6380163"/>
              <a:ext cx="423975" cy="205396"/>
            </a:xfrm>
            <a:prstGeom prst="rect">
              <a:avLst/>
            </a:prstGeom>
            <a:noFill/>
            <a:ln w="9525">
              <a:noFill/>
              <a:miter lim="800000"/>
              <a:headEnd/>
              <a:tailEnd/>
            </a:ln>
          </p:spPr>
          <p:txBody>
            <a:bodyPr wrap="none" lIns="0" tIns="0" rIns="0" bIns="0">
              <a:spAutoFit/>
            </a:bodyPr>
            <a:lstStyle/>
            <a:p>
              <a:pPr defTabSz="909148"/>
              <a:r>
                <a:rPr lang="de-DE" sz="1400" dirty="0" smtClean="0">
                  <a:solidFill>
                    <a:srgbClr val="000000"/>
                  </a:solidFill>
                </a:rPr>
                <a:t>2019</a:t>
              </a:r>
              <a:endParaRPr lang="de-DE" sz="1800" dirty="0" smtClean="0">
                <a:solidFill>
                  <a:srgbClr val="000000"/>
                </a:solidFill>
              </a:endParaRPr>
            </a:p>
          </p:txBody>
        </p:sp>
        <p:sp>
          <p:nvSpPr>
            <p:cNvPr id="62488" name="Rectangle 24"/>
            <p:cNvSpPr>
              <a:spLocks noChangeArrowheads="1"/>
            </p:cNvSpPr>
            <p:nvPr/>
          </p:nvSpPr>
          <p:spPr bwMode="auto">
            <a:xfrm>
              <a:off x="5716588" y="6380163"/>
              <a:ext cx="476971" cy="205396"/>
            </a:xfrm>
            <a:prstGeom prst="rect">
              <a:avLst/>
            </a:prstGeom>
            <a:noFill/>
            <a:ln w="9525">
              <a:noFill/>
              <a:miter lim="800000"/>
              <a:headEnd/>
              <a:tailEnd/>
            </a:ln>
          </p:spPr>
          <p:txBody>
            <a:bodyPr wrap="none" lIns="0" tIns="0" rIns="0" bIns="0">
              <a:spAutoFit/>
            </a:bodyPr>
            <a:lstStyle/>
            <a:p>
              <a:pPr defTabSz="909148"/>
              <a:r>
                <a:rPr lang="de-DE" sz="1400" dirty="0" smtClean="0">
                  <a:solidFill>
                    <a:srgbClr val="000000"/>
                  </a:solidFill>
                </a:rPr>
                <a:t>2020 </a:t>
              </a:r>
              <a:endParaRPr lang="de-DE" sz="1800" dirty="0" smtClean="0">
                <a:solidFill>
                  <a:srgbClr val="000000"/>
                </a:solidFill>
              </a:endParaRPr>
            </a:p>
          </p:txBody>
        </p:sp>
        <p:sp>
          <p:nvSpPr>
            <p:cNvPr id="62489" name="Rectangle 25"/>
            <p:cNvSpPr>
              <a:spLocks noChangeArrowheads="1"/>
            </p:cNvSpPr>
            <p:nvPr/>
          </p:nvSpPr>
          <p:spPr bwMode="auto">
            <a:xfrm>
              <a:off x="6156324" y="6380163"/>
              <a:ext cx="116251" cy="205396"/>
            </a:xfrm>
            <a:prstGeom prst="rect">
              <a:avLst/>
            </a:prstGeom>
            <a:noFill/>
            <a:ln w="9525">
              <a:noFill/>
              <a:miter lim="800000"/>
              <a:headEnd/>
              <a:tailEnd/>
            </a:ln>
          </p:spPr>
          <p:txBody>
            <a:bodyPr wrap="none" lIns="0" tIns="0" rIns="0" bIns="0">
              <a:spAutoFit/>
            </a:bodyPr>
            <a:lstStyle/>
            <a:p>
              <a:pPr defTabSz="909148"/>
              <a:r>
                <a:rPr lang="de-DE" sz="1400" dirty="0" smtClean="0">
                  <a:solidFill>
                    <a:srgbClr val="000000"/>
                  </a:solidFill>
                </a:rPr>
                <a:t> -</a:t>
              </a:r>
              <a:endParaRPr lang="de-DE" sz="1800" dirty="0" smtClean="0">
                <a:solidFill>
                  <a:srgbClr val="000000"/>
                </a:solidFill>
              </a:endParaRPr>
            </a:p>
          </p:txBody>
        </p:sp>
        <p:sp>
          <p:nvSpPr>
            <p:cNvPr id="62490" name="Rectangle 26"/>
            <p:cNvSpPr>
              <a:spLocks noChangeArrowheads="1"/>
            </p:cNvSpPr>
            <p:nvPr/>
          </p:nvSpPr>
          <p:spPr bwMode="auto">
            <a:xfrm>
              <a:off x="6269038" y="6380163"/>
              <a:ext cx="423975" cy="205396"/>
            </a:xfrm>
            <a:prstGeom prst="rect">
              <a:avLst/>
            </a:prstGeom>
            <a:noFill/>
            <a:ln w="9525">
              <a:noFill/>
              <a:miter lim="800000"/>
              <a:headEnd/>
              <a:tailEnd/>
            </a:ln>
          </p:spPr>
          <p:txBody>
            <a:bodyPr wrap="none" lIns="0" tIns="0" rIns="0" bIns="0">
              <a:spAutoFit/>
            </a:bodyPr>
            <a:lstStyle/>
            <a:p>
              <a:pPr defTabSz="909148"/>
              <a:r>
                <a:rPr lang="de-DE" sz="1400" dirty="0" smtClean="0">
                  <a:solidFill>
                    <a:srgbClr val="000000"/>
                  </a:solidFill>
                </a:rPr>
                <a:t>2024</a:t>
              </a:r>
              <a:endParaRPr lang="de-DE" sz="1800" dirty="0" smtClean="0">
                <a:solidFill>
                  <a:srgbClr val="000000"/>
                </a:solidFill>
              </a:endParaRPr>
            </a:p>
          </p:txBody>
        </p:sp>
        <p:sp>
          <p:nvSpPr>
            <p:cNvPr id="57" name="Textfeld 2"/>
            <p:cNvSpPr txBox="1"/>
            <p:nvPr/>
          </p:nvSpPr>
          <p:spPr>
            <a:xfrm>
              <a:off x="1183090" y="2363354"/>
              <a:ext cx="1144524" cy="22195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3666" fontAlgn="auto">
                <a:spcBef>
                  <a:spcPts val="0"/>
                </a:spcBef>
                <a:spcAft>
                  <a:spcPts val="0"/>
                </a:spcAft>
                <a:defRPr/>
              </a:pPr>
              <a:r>
                <a:rPr lang="de-DE" sz="1400" dirty="0">
                  <a:solidFill>
                    <a:srgbClr val="000000"/>
                  </a:solidFill>
                  <a:cs typeface="Arial" pitchFamily="34" charset="0"/>
                </a:rPr>
                <a:t>1.265.000</a:t>
              </a:r>
            </a:p>
          </p:txBody>
        </p:sp>
        <p:sp>
          <p:nvSpPr>
            <p:cNvPr id="58" name="Textfeld 3"/>
            <p:cNvSpPr txBox="1"/>
            <p:nvPr/>
          </p:nvSpPr>
          <p:spPr>
            <a:xfrm>
              <a:off x="3411186" y="2132990"/>
              <a:ext cx="1263039" cy="19841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3666" fontAlgn="auto">
                <a:spcBef>
                  <a:spcPts val="0"/>
                </a:spcBef>
                <a:spcAft>
                  <a:spcPts val="0"/>
                </a:spcAft>
                <a:defRPr/>
              </a:pPr>
              <a:r>
                <a:rPr lang="de-DE" sz="1400" dirty="0">
                  <a:solidFill>
                    <a:srgbClr val="000000"/>
                  </a:solidFill>
                  <a:cs typeface="Arial" pitchFamily="34" charset="0"/>
                </a:rPr>
                <a:t>1.360.000</a:t>
              </a:r>
            </a:p>
          </p:txBody>
        </p:sp>
        <p:sp>
          <p:nvSpPr>
            <p:cNvPr id="59" name="Textfeld 4"/>
            <p:cNvSpPr txBox="1"/>
            <p:nvPr/>
          </p:nvSpPr>
          <p:spPr>
            <a:xfrm>
              <a:off x="5581718" y="2132990"/>
              <a:ext cx="1163148" cy="19505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3666" fontAlgn="auto">
                <a:spcBef>
                  <a:spcPts val="0"/>
                </a:spcBef>
                <a:spcAft>
                  <a:spcPts val="0"/>
                </a:spcAft>
                <a:defRPr/>
              </a:pPr>
              <a:r>
                <a:rPr lang="de-DE" sz="1400" dirty="0">
                  <a:solidFill>
                    <a:srgbClr val="000000"/>
                  </a:solidFill>
                  <a:cs typeface="Arial" pitchFamily="34" charset="0"/>
                </a:rPr>
                <a:t>1.360.000</a:t>
              </a:r>
            </a:p>
          </p:txBody>
        </p:sp>
      </p:grpSp>
      <p:sp>
        <p:nvSpPr>
          <p:cNvPr id="62470" name="Textfeld 59"/>
          <p:cNvSpPr txBox="1">
            <a:spLocks noChangeArrowheads="1"/>
          </p:cNvSpPr>
          <p:nvPr/>
        </p:nvSpPr>
        <p:spPr bwMode="auto">
          <a:xfrm>
            <a:off x="7096365" y="2672975"/>
            <a:ext cx="1894261" cy="672198"/>
          </a:xfrm>
          <a:prstGeom prst="rect">
            <a:avLst/>
          </a:prstGeom>
          <a:noFill/>
          <a:ln w="9525">
            <a:noFill/>
            <a:miter lim="800000"/>
            <a:headEnd/>
            <a:tailEnd/>
          </a:ln>
        </p:spPr>
        <p:txBody>
          <a:bodyPr lIns="91031" tIns="45517" rIns="91031" bIns="45517">
            <a:spAutoFit/>
          </a:bodyPr>
          <a:lstStyle/>
          <a:p>
            <a:r>
              <a:rPr lang="de-DE" sz="1400" dirty="0" smtClean="0">
                <a:solidFill>
                  <a:srgbClr val="000000"/>
                </a:solidFill>
              </a:rPr>
              <a:t>Expansionsbedarf</a:t>
            </a:r>
            <a:br>
              <a:rPr lang="de-DE" sz="1400" dirty="0" smtClean="0">
                <a:solidFill>
                  <a:srgbClr val="000000"/>
                </a:solidFill>
              </a:rPr>
            </a:br>
            <a:r>
              <a:rPr lang="de-DE" sz="1400" dirty="0" smtClean="0">
                <a:solidFill>
                  <a:srgbClr val="000000"/>
                </a:solidFill>
              </a:rPr>
              <a:t>aufgrund struktureller Änderungen</a:t>
            </a:r>
          </a:p>
        </p:txBody>
      </p:sp>
      <p:sp>
        <p:nvSpPr>
          <p:cNvPr id="62471" name="Textfeld 60"/>
          <p:cNvSpPr txBox="1">
            <a:spLocks noChangeArrowheads="1"/>
          </p:cNvSpPr>
          <p:nvPr/>
        </p:nvSpPr>
        <p:spPr bwMode="auto">
          <a:xfrm>
            <a:off x="7109014" y="4518752"/>
            <a:ext cx="1894261" cy="477656"/>
          </a:xfrm>
          <a:prstGeom prst="rect">
            <a:avLst/>
          </a:prstGeom>
          <a:noFill/>
          <a:ln w="9525">
            <a:noFill/>
            <a:miter lim="800000"/>
            <a:headEnd/>
            <a:tailEnd/>
          </a:ln>
        </p:spPr>
        <p:txBody>
          <a:bodyPr lIns="91031" tIns="45517" rIns="91031" bIns="45517">
            <a:spAutoFit/>
          </a:bodyPr>
          <a:lstStyle/>
          <a:p>
            <a:r>
              <a:rPr lang="de-DE" sz="1400" dirty="0" smtClean="0">
                <a:solidFill>
                  <a:srgbClr val="000000"/>
                </a:solidFill>
              </a:rPr>
              <a:t>demographischer Ersatzbedarf</a:t>
            </a:r>
          </a:p>
        </p:txBody>
      </p:sp>
      <p:sp>
        <p:nvSpPr>
          <p:cNvPr id="62472" name="Textfeld 4"/>
          <p:cNvSpPr txBox="1">
            <a:spLocks noChangeArrowheads="1"/>
          </p:cNvSpPr>
          <p:nvPr/>
        </p:nvSpPr>
        <p:spPr bwMode="auto">
          <a:xfrm>
            <a:off x="414272" y="6434121"/>
            <a:ext cx="4039931" cy="257808"/>
          </a:xfrm>
          <a:prstGeom prst="rect">
            <a:avLst/>
          </a:prstGeom>
          <a:noFill/>
          <a:ln w="9525">
            <a:noFill/>
            <a:miter lim="800000"/>
            <a:headEnd/>
            <a:tailEnd/>
          </a:ln>
        </p:spPr>
        <p:txBody>
          <a:bodyPr lIns="90562" tIns="45283" rIns="90562" bIns="45283">
            <a:spAutoFit/>
          </a:bodyPr>
          <a:lstStyle/>
          <a:p>
            <a:r>
              <a:rPr lang="de-DE" sz="1200" dirty="0" smtClean="0">
                <a:solidFill>
                  <a:srgbClr val="000000"/>
                </a:solidFill>
              </a:rPr>
              <a:t>Quelle: IW Köln, Juni 2010</a:t>
            </a:r>
          </a:p>
        </p:txBody>
      </p:sp>
      <p:sp>
        <p:nvSpPr>
          <p:cNvPr id="62473" name="Fußzeilenplatzhalter 28"/>
          <p:cNvSpPr>
            <a:spLocks noGrp="1"/>
          </p:cNvSpPr>
          <p:nvPr>
            <p:ph type="ftr" sz="quarter" idx="10"/>
          </p:nvPr>
        </p:nvSpPr>
        <p:spPr>
          <a:xfrm>
            <a:off x="411110" y="6633407"/>
            <a:ext cx="7664010" cy="355870"/>
          </a:xfrm>
          <a:noFill/>
        </p:spPr>
        <p:txBody>
          <a:bodyPr/>
          <a:lstStyle/>
          <a:p>
            <a:pPr defTabSz="912311"/>
            <a:r>
              <a:rPr lang="de-DE" smtClean="0">
                <a:solidFill>
                  <a:srgbClr val="000000"/>
                </a:solidFill>
              </a:rPr>
              <a:t>Markus Bremer, Dienstbesprechung Jobcenter, Fragen rund ums Studium</a:t>
            </a:r>
            <a:endParaRPr lang="de-DE" dirty="0" smtClean="0">
              <a:solidFill>
                <a:srgbClr val="000000"/>
              </a:solidFill>
            </a:endParaRPr>
          </a:p>
        </p:txBody>
      </p:sp>
    </p:spTree>
    <p:extLst>
      <p:ext uri="{BB962C8B-B14F-4D97-AF65-F5344CB8AC3E}">
        <p14:creationId xmlns:p14="http://schemas.microsoft.com/office/powerpoint/2010/main" val="1405804228"/>
      </p:ext>
    </p:extLst>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0171" y="639348"/>
            <a:ext cx="7689309" cy="662344"/>
          </a:xfrm>
          <a:noFill/>
        </p:spPr>
        <p:txBody>
          <a:bodyPr/>
          <a:lstStyle/>
          <a:p>
            <a:r>
              <a:rPr lang="de-DE" dirty="0" smtClean="0"/>
              <a:t>Die Arbeitslosenquote von Akademiker/inne/n bewegt sich auf Vollbeschäftigungsniveau </a:t>
            </a:r>
            <a:endParaRPr lang="de-DE" dirty="0"/>
          </a:p>
        </p:txBody>
      </p:sp>
      <p:sp>
        <p:nvSpPr>
          <p:cNvPr id="3" name="Textfeld 2"/>
          <p:cNvSpPr txBox="1"/>
          <p:nvPr/>
        </p:nvSpPr>
        <p:spPr>
          <a:xfrm>
            <a:off x="414274" y="1448784"/>
            <a:ext cx="7535933" cy="735938"/>
          </a:xfrm>
          <a:prstGeom prst="rect">
            <a:avLst/>
          </a:prstGeom>
          <a:noFill/>
        </p:spPr>
        <p:txBody>
          <a:bodyPr wrap="square" lIns="91051" tIns="45527" rIns="91051" bIns="45527" rtlCol="0">
            <a:spAutoFit/>
          </a:bodyPr>
          <a:lstStyle/>
          <a:p>
            <a:pPr>
              <a:lnSpc>
                <a:spcPct val="100000"/>
              </a:lnSpc>
              <a:spcBef>
                <a:spcPts val="0"/>
              </a:spcBef>
            </a:pPr>
            <a:r>
              <a:rPr lang="de-DE" sz="1400" dirty="0"/>
              <a:t>Qualifikationsspezifische Arbeitslosenquoten bezogen auf  alle zivilen Erwerbspersonen</a:t>
            </a:r>
          </a:p>
          <a:p>
            <a:pPr>
              <a:lnSpc>
                <a:spcPct val="100000"/>
              </a:lnSpc>
              <a:spcBef>
                <a:spcPts val="0"/>
              </a:spcBef>
            </a:pPr>
            <a:r>
              <a:rPr lang="de-DE" sz="1400" dirty="0"/>
              <a:t>Deutschland, bis 1990 früheres Bundesgebiet</a:t>
            </a:r>
          </a:p>
          <a:p>
            <a:pPr>
              <a:lnSpc>
                <a:spcPct val="100000"/>
              </a:lnSpc>
              <a:spcBef>
                <a:spcPts val="0"/>
              </a:spcBef>
            </a:pPr>
            <a:r>
              <a:rPr lang="de-DE" sz="1400" dirty="0"/>
              <a:t>1975 bis 2011</a:t>
            </a:r>
          </a:p>
        </p:txBody>
      </p:sp>
      <p:sp>
        <p:nvSpPr>
          <p:cNvPr id="69" name="Fußzeilenplatzhalter 3"/>
          <p:cNvSpPr>
            <a:spLocks noGrp="1"/>
          </p:cNvSpPr>
          <p:nvPr>
            <p:ph type="ftr" sz="quarter" idx="10"/>
          </p:nvPr>
        </p:nvSpPr>
        <p:spPr>
          <a:xfrm>
            <a:off x="411110" y="6633407"/>
            <a:ext cx="7200541" cy="355870"/>
          </a:xfrm>
        </p:spPr>
        <p:txBody>
          <a:bodyPr/>
          <a:lstStyle/>
          <a:p>
            <a:r>
              <a:rPr lang="de-DE" smtClean="0">
                <a:solidFill>
                  <a:srgbClr val="000000"/>
                </a:solidFill>
              </a:rPr>
              <a:t>Markus Bremer, Dienstbesprechung Jobcenter, Fragen rund ums Studium</a:t>
            </a:r>
            <a:endParaRPr lang="de-DE" dirty="0">
              <a:solidFill>
                <a:srgbClr val="000000"/>
              </a:solidFill>
            </a:endParaRPr>
          </a:p>
        </p:txBody>
      </p:sp>
      <p:sp>
        <p:nvSpPr>
          <p:cNvPr id="7" name="Textfeld 6"/>
          <p:cNvSpPr txBox="1"/>
          <p:nvPr/>
        </p:nvSpPr>
        <p:spPr>
          <a:xfrm>
            <a:off x="5621505" y="1933672"/>
            <a:ext cx="3132903" cy="257578"/>
          </a:xfrm>
          <a:prstGeom prst="rect">
            <a:avLst/>
          </a:prstGeom>
          <a:noFill/>
        </p:spPr>
        <p:txBody>
          <a:bodyPr wrap="none" lIns="91083" tIns="45542" rIns="91083" bIns="45542" rtlCol="0">
            <a:spAutoFit/>
          </a:bodyPr>
          <a:lstStyle/>
          <a:p>
            <a:r>
              <a:rPr lang="de-DE" sz="1200" b="1" dirty="0">
                <a:solidFill>
                  <a:srgbClr val="7F7F7F"/>
                </a:solidFill>
              </a:rPr>
              <a:t>ohne abgeschlossene Berufsausbildung</a:t>
            </a:r>
          </a:p>
        </p:txBody>
      </p:sp>
      <p:grpSp>
        <p:nvGrpSpPr>
          <p:cNvPr id="88069" name="Group 5"/>
          <p:cNvGrpSpPr>
            <a:grpSpLocks noChangeAspect="1"/>
          </p:cNvGrpSpPr>
          <p:nvPr/>
        </p:nvGrpSpPr>
        <p:grpSpPr bwMode="auto">
          <a:xfrm>
            <a:off x="499475" y="2083649"/>
            <a:ext cx="7997640" cy="5078653"/>
            <a:chOff x="269" y="1285"/>
            <a:chExt cx="5058" cy="3211"/>
          </a:xfrm>
        </p:grpSpPr>
        <p:sp>
          <p:nvSpPr>
            <p:cNvPr id="88068" name="AutoShape 4"/>
            <p:cNvSpPr>
              <a:spLocks noChangeAspect="1" noChangeArrowheads="1" noTextEdit="1"/>
            </p:cNvSpPr>
            <p:nvPr/>
          </p:nvSpPr>
          <p:spPr bwMode="auto">
            <a:xfrm>
              <a:off x="269" y="1304"/>
              <a:ext cx="5058" cy="3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8070" name="Rectangle 6"/>
            <p:cNvSpPr>
              <a:spLocks noChangeArrowheads="1"/>
            </p:cNvSpPr>
            <p:nvPr/>
          </p:nvSpPr>
          <p:spPr bwMode="auto">
            <a:xfrm>
              <a:off x="368" y="3937"/>
              <a:ext cx="4884" cy="6"/>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88071" name="Freeform 7"/>
            <p:cNvSpPr>
              <a:spLocks/>
            </p:cNvSpPr>
            <p:nvPr/>
          </p:nvSpPr>
          <p:spPr bwMode="auto">
            <a:xfrm>
              <a:off x="424" y="2767"/>
              <a:ext cx="4773" cy="894"/>
            </a:xfrm>
            <a:custGeom>
              <a:avLst/>
              <a:gdLst/>
              <a:ahLst/>
              <a:cxnLst>
                <a:cxn ang="0">
                  <a:pos x="378" y="2161"/>
                </a:cxn>
                <a:cxn ang="0">
                  <a:pos x="1091" y="2211"/>
                </a:cxn>
                <a:cxn ang="0">
                  <a:pos x="1782" y="2274"/>
                </a:cxn>
                <a:cxn ang="0">
                  <a:pos x="2470" y="1324"/>
                </a:cxn>
                <a:cxn ang="0">
                  <a:pos x="2842" y="977"/>
                </a:cxn>
                <a:cxn ang="0">
                  <a:pos x="3555" y="995"/>
                </a:cxn>
                <a:cxn ang="0">
                  <a:pos x="4246" y="1058"/>
                </a:cxn>
                <a:cxn ang="0">
                  <a:pos x="4615" y="1109"/>
                </a:cxn>
                <a:cxn ang="0">
                  <a:pos x="5292" y="1558"/>
                </a:cxn>
                <a:cxn ang="0">
                  <a:pos x="6000" y="1108"/>
                </a:cxn>
                <a:cxn ang="0">
                  <a:pos x="6360" y="722"/>
                </a:cxn>
                <a:cxn ang="0">
                  <a:pos x="7054" y="661"/>
                </a:cxn>
                <a:cxn ang="0">
                  <a:pos x="7755" y="151"/>
                </a:cxn>
                <a:cxn ang="0">
                  <a:pos x="8126" y="370"/>
                </a:cxn>
                <a:cxn ang="0">
                  <a:pos x="8836" y="580"/>
                </a:cxn>
                <a:cxn ang="0">
                  <a:pos x="9170" y="563"/>
                </a:cxn>
                <a:cxn ang="0">
                  <a:pos x="9871" y="244"/>
                </a:cxn>
                <a:cxn ang="0">
                  <a:pos x="10225" y="164"/>
                </a:cxn>
                <a:cxn ang="0">
                  <a:pos x="10954" y="311"/>
                </a:cxn>
                <a:cxn ang="0">
                  <a:pos x="11306" y="775"/>
                </a:cxn>
                <a:cxn ang="0">
                  <a:pos x="11985" y="916"/>
                </a:cxn>
                <a:cxn ang="0">
                  <a:pos x="12709" y="1300"/>
                </a:cxn>
                <a:cxn ang="0">
                  <a:pos x="12334" y="1166"/>
                </a:cxn>
                <a:cxn ang="0">
                  <a:pos x="11652" y="1119"/>
                </a:cxn>
                <a:cxn ang="0">
                  <a:pos x="11271" y="808"/>
                </a:cxn>
                <a:cxn ang="0">
                  <a:pos x="10571" y="44"/>
                </a:cxn>
                <a:cxn ang="0">
                  <a:pos x="10240" y="209"/>
                </a:cxn>
                <a:cxn ang="0">
                  <a:pos x="9542" y="479"/>
                </a:cxn>
                <a:cxn ang="0">
                  <a:pos x="9180" y="609"/>
                </a:cxn>
                <a:cxn ang="0">
                  <a:pos x="8465" y="463"/>
                </a:cxn>
                <a:cxn ang="0">
                  <a:pos x="8110" y="414"/>
                </a:cxn>
                <a:cxn ang="0">
                  <a:pos x="7434" y="492"/>
                </a:cxn>
                <a:cxn ang="0">
                  <a:pos x="7069" y="705"/>
                </a:cxn>
                <a:cxn ang="0">
                  <a:pos x="6380" y="762"/>
                </a:cxn>
                <a:cxn ang="0">
                  <a:pos x="5669" y="1327"/>
                </a:cxn>
                <a:cxn ang="0">
                  <a:pos x="5293" y="1597"/>
                </a:cxn>
                <a:cxn ang="0">
                  <a:pos x="4599" y="1153"/>
                </a:cxn>
                <a:cxn ang="0">
                  <a:pos x="3903" y="1169"/>
                </a:cxn>
                <a:cxn ang="0">
                  <a:pos x="3545" y="1041"/>
                </a:cxn>
                <a:cxn ang="0">
                  <a:pos x="2859" y="1019"/>
                </a:cxn>
                <a:cxn ang="0">
                  <a:pos x="2157" y="1897"/>
                </a:cxn>
                <a:cxn ang="0">
                  <a:pos x="1439" y="2385"/>
                </a:cxn>
                <a:cxn ang="0">
                  <a:pos x="1079" y="2257"/>
                </a:cxn>
                <a:cxn ang="0">
                  <a:pos x="373" y="2209"/>
                </a:cxn>
                <a:cxn ang="0">
                  <a:pos x="32" y="2082"/>
                </a:cxn>
              </a:cxnLst>
              <a:rect l="0" t="0" r="r" b="b"/>
              <a:pathLst>
                <a:path w="12726" h="2386">
                  <a:moveTo>
                    <a:pt x="32" y="2082"/>
                  </a:moveTo>
                  <a:lnTo>
                    <a:pt x="384" y="2162"/>
                  </a:lnTo>
                  <a:lnTo>
                    <a:pt x="378" y="2161"/>
                  </a:lnTo>
                  <a:lnTo>
                    <a:pt x="730" y="2161"/>
                  </a:lnTo>
                  <a:lnTo>
                    <a:pt x="1086" y="2210"/>
                  </a:lnTo>
                  <a:cubicBezTo>
                    <a:pt x="1087" y="2210"/>
                    <a:pt x="1089" y="2210"/>
                    <a:pt x="1091" y="2211"/>
                  </a:cubicBezTo>
                  <a:lnTo>
                    <a:pt x="1443" y="2339"/>
                  </a:lnTo>
                  <a:lnTo>
                    <a:pt x="1430" y="2338"/>
                  </a:lnTo>
                  <a:lnTo>
                    <a:pt x="1782" y="2274"/>
                  </a:lnTo>
                  <a:lnTo>
                    <a:pt x="1768" y="2282"/>
                  </a:lnTo>
                  <a:lnTo>
                    <a:pt x="2120" y="1866"/>
                  </a:lnTo>
                  <a:lnTo>
                    <a:pt x="2470" y="1324"/>
                  </a:lnTo>
                  <a:cubicBezTo>
                    <a:pt x="2471" y="1323"/>
                    <a:pt x="2473" y="1321"/>
                    <a:pt x="2474" y="1320"/>
                  </a:cubicBezTo>
                  <a:lnTo>
                    <a:pt x="2826" y="984"/>
                  </a:lnTo>
                  <a:cubicBezTo>
                    <a:pt x="2830" y="980"/>
                    <a:pt x="2836" y="977"/>
                    <a:pt x="2842" y="977"/>
                  </a:cubicBezTo>
                  <a:lnTo>
                    <a:pt x="3194" y="977"/>
                  </a:lnTo>
                  <a:lnTo>
                    <a:pt x="3548" y="993"/>
                  </a:lnTo>
                  <a:cubicBezTo>
                    <a:pt x="3550" y="994"/>
                    <a:pt x="3552" y="994"/>
                    <a:pt x="3555" y="995"/>
                  </a:cubicBezTo>
                  <a:lnTo>
                    <a:pt x="3907" y="1123"/>
                  </a:lnTo>
                  <a:lnTo>
                    <a:pt x="3894" y="1122"/>
                  </a:lnTo>
                  <a:lnTo>
                    <a:pt x="4246" y="1058"/>
                  </a:lnTo>
                  <a:cubicBezTo>
                    <a:pt x="4249" y="1057"/>
                    <a:pt x="4251" y="1057"/>
                    <a:pt x="4254" y="1058"/>
                  </a:cubicBezTo>
                  <a:lnTo>
                    <a:pt x="4606" y="1106"/>
                  </a:lnTo>
                  <a:cubicBezTo>
                    <a:pt x="4609" y="1106"/>
                    <a:pt x="4612" y="1107"/>
                    <a:pt x="4615" y="1109"/>
                  </a:cubicBezTo>
                  <a:lnTo>
                    <a:pt x="4967" y="1317"/>
                  </a:lnTo>
                  <a:lnTo>
                    <a:pt x="5320" y="1558"/>
                  </a:lnTo>
                  <a:lnTo>
                    <a:pt x="5292" y="1558"/>
                  </a:lnTo>
                  <a:lnTo>
                    <a:pt x="5644" y="1286"/>
                  </a:lnTo>
                  <a:cubicBezTo>
                    <a:pt x="5645" y="1286"/>
                    <a:pt x="5646" y="1285"/>
                    <a:pt x="5648" y="1284"/>
                  </a:cubicBezTo>
                  <a:lnTo>
                    <a:pt x="6000" y="1108"/>
                  </a:lnTo>
                  <a:lnTo>
                    <a:pt x="5993" y="1113"/>
                  </a:lnTo>
                  <a:lnTo>
                    <a:pt x="6345" y="729"/>
                  </a:lnTo>
                  <a:cubicBezTo>
                    <a:pt x="6349" y="725"/>
                    <a:pt x="6354" y="722"/>
                    <a:pt x="6360" y="722"/>
                  </a:cubicBezTo>
                  <a:lnTo>
                    <a:pt x="6712" y="690"/>
                  </a:lnTo>
                  <a:lnTo>
                    <a:pt x="7064" y="658"/>
                  </a:lnTo>
                  <a:lnTo>
                    <a:pt x="7054" y="661"/>
                  </a:lnTo>
                  <a:lnTo>
                    <a:pt x="7406" y="453"/>
                  </a:lnTo>
                  <a:lnTo>
                    <a:pt x="7403" y="455"/>
                  </a:lnTo>
                  <a:lnTo>
                    <a:pt x="7755" y="151"/>
                  </a:lnTo>
                  <a:cubicBezTo>
                    <a:pt x="7763" y="144"/>
                    <a:pt x="7774" y="144"/>
                    <a:pt x="7783" y="149"/>
                  </a:cubicBezTo>
                  <a:lnTo>
                    <a:pt x="8135" y="373"/>
                  </a:lnTo>
                  <a:lnTo>
                    <a:pt x="8126" y="370"/>
                  </a:lnTo>
                  <a:lnTo>
                    <a:pt x="8478" y="418"/>
                  </a:lnTo>
                  <a:cubicBezTo>
                    <a:pt x="8480" y="418"/>
                    <a:pt x="8482" y="419"/>
                    <a:pt x="8484" y="420"/>
                  </a:cubicBezTo>
                  <a:lnTo>
                    <a:pt x="8836" y="580"/>
                  </a:lnTo>
                  <a:lnTo>
                    <a:pt x="8825" y="577"/>
                  </a:lnTo>
                  <a:lnTo>
                    <a:pt x="9177" y="561"/>
                  </a:lnTo>
                  <a:lnTo>
                    <a:pt x="9170" y="563"/>
                  </a:lnTo>
                  <a:lnTo>
                    <a:pt x="9522" y="435"/>
                  </a:lnTo>
                  <a:lnTo>
                    <a:pt x="9519" y="436"/>
                  </a:lnTo>
                  <a:lnTo>
                    <a:pt x="9871" y="244"/>
                  </a:lnTo>
                  <a:cubicBezTo>
                    <a:pt x="9873" y="243"/>
                    <a:pt x="9875" y="243"/>
                    <a:pt x="9877" y="242"/>
                  </a:cubicBezTo>
                  <a:lnTo>
                    <a:pt x="10229" y="162"/>
                  </a:lnTo>
                  <a:lnTo>
                    <a:pt x="10225" y="164"/>
                  </a:lnTo>
                  <a:lnTo>
                    <a:pt x="10577" y="4"/>
                  </a:lnTo>
                  <a:cubicBezTo>
                    <a:pt x="10585" y="0"/>
                    <a:pt x="10595" y="1"/>
                    <a:pt x="10602" y="7"/>
                  </a:cubicBezTo>
                  <a:lnTo>
                    <a:pt x="10954" y="311"/>
                  </a:lnTo>
                  <a:cubicBezTo>
                    <a:pt x="10955" y="312"/>
                    <a:pt x="10957" y="314"/>
                    <a:pt x="10958" y="315"/>
                  </a:cubicBezTo>
                  <a:lnTo>
                    <a:pt x="11310" y="779"/>
                  </a:lnTo>
                  <a:lnTo>
                    <a:pt x="11306" y="775"/>
                  </a:lnTo>
                  <a:lnTo>
                    <a:pt x="11658" y="1079"/>
                  </a:lnTo>
                  <a:lnTo>
                    <a:pt x="11633" y="1076"/>
                  </a:lnTo>
                  <a:lnTo>
                    <a:pt x="11985" y="916"/>
                  </a:lnTo>
                  <a:cubicBezTo>
                    <a:pt x="11992" y="912"/>
                    <a:pt x="12000" y="913"/>
                    <a:pt x="12007" y="917"/>
                  </a:cubicBezTo>
                  <a:lnTo>
                    <a:pt x="12359" y="1125"/>
                  </a:lnTo>
                  <a:lnTo>
                    <a:pt x="12709" y="1300"/>
                  </a:lnTo>
                  <a:cubicBezTo>
                    <a:pt x="12721" y="1306"/>
                    <a:pt x="12726" y="1320"/>
                    <a:pt x="12720" y="1332"/>
                  </a:cubicBezTo>
                  <a:cubicBezTo>
                    <a:pt x="12714" y="1344"/>
                    <a:pt x="12700" y="1349"/>
                    <a:pt x="12688" y="1343"/>
                  </a:cubicBezTo>
                  <a:lnTo>
                    <a:pt x="12334" y="1166"/>
                  </a:lnTo>
                  <a:lnTo>
                    <a:pt x="11982" y="958"/>
                  </a:lnTo>
                  <a:lnTo>
                    <a:pt x="12004" y="959"/>
                  </a:lnTo>
                  <a:lnTo>
                    <a:pt x="11652" y="1119"/>
                  </a:lnTo>
                  <a:cubicBezTo>
                    <a:pt x="11644" y="1123"/>
                    <a:pt x="11634" y="1122"/>
                    <a:pt x="11627" y="1116"/>
                  </a:cubicBezTo>
                  <a:lnTo>
                    <a:pt x="11275" y="812"/>
                  </a:lnTo>
                  <a:cubicBezTo>
                    <a:pt x="11274" y="811"/>
                    <a:pt x="11272" y="809"/>
                    <a:pt x="11271" y="808"/>
                  </a:cubicBezTo>
                  <a:lnTo>
                    <a:pt x="10919" y="344"/>
                  </a:lnTo>
                  <a:lnTo>
                    <a:pt x="10923" y="348"/>
                  </a:lnTo>
                  <a:lnTo>
                    <a:pt x="10571" y="44"/>
                  </a:lnTo>
                  <a:lnTo>
                    <a:pt x="10596" y="47"/>
                  </a:lnTo>
                  <a:lnTo>
                    <a:pt x="10244" y="207"/>
                  </a:lnTo>
                  <a:cubicBezTo>
                    <a:pt x="10243" y="208"/>
                    <a:pt x="10241" y="209"/>
                    <a:pt x="10240" y="209"/>
                  </a:cubicBezTo>
                  <a:lnTo>
                    <a:pt x="9888" y="289"/>
                  </a:lnTo>
                  <a:lnTo>
                    <a:pt x="9894" y="287"/>
                  </a:lnTo>
                  <a:lnTo>
                    <a:pt x="9542" y="479"/>
                  </a:lnTo>
                  <a:cubicBezTo>
                    <a:pt x="9541" y="479"/>
                    <a:pt x="9540" y="480"/>
                    <a:pt x="9539" y="480"/>
                  </a:cubicBezTo>
                  <a:lnTo>
                    <a:pt x="9187" y="608"/>
                  </a:lnTo>
                  <a:cubicBezTo>
                    <a:pt x="9184" y="609"/>
                    <a:pt x="9182" y="609"/>
                    <a:pt x="9180" y="609"/>
                  </a:cubicBezTo>
                  <a:lnTo>
                    <a:pt x="8828" y="625"/>
                  </a:lnTo>
                  <a:cubicBezTo>
                    <a:pt x="8824" y="626"/>
                    <a:pt x="8820" y="625"/>
                    <a:pt x="8817" y="623"/>
                  </a:cubicBezTo>
                  <a:lnTo>
                    <a:pt x="8465" y="463"/>
                  </a:lnTo>
                  <a:lnTo>
                    <a:pt x="8471" y="465"/>
                  </a:lnTo>
                  <a:lnTo>
                    <a:pt x="8119" y="417"/>
                  </a:lnTo>
                  <a:cubicBezTo>
                    <a:pt x="8116" y="417"/>
                    <a:pt x="8113" y="416"/>
                    <a:pt x="8110" y="414"/>
                  </a:cubicBezTo>
                  <a:lnTo>
                    <a:pt x="7758" y="190"/>
                  </a:lnTo>
                  <a:lnTo>
                    <a:pt x="7786" y="188"/>
                  </a:lnTo>
                  <a:lnTo>
                    <a:pt x="7434" y="492"/>
                  </a:lnTo>
                  <a:cubicBezTo>
                    <a:pt x="7433" y="493"/>
                    <a:pt x="7432" y="493"/>
                    <a:pt x="7431" y="494"/>
                  </a:cubicBezTo>
                  <a:lnTo>
                    <a:pt x="7079" y="702"/>
                  </a:lnTo>
                  <a:cubicBezTo>
                    <a:pt x="7076" y="704"/>
                    <a:pt x="7072" y="705"/>
                    <a:pt x="7069" y="705"/>
                  </a:cubicBezTo>
                  <a:lnTo>
                    <a:pt x="6717" y="737"/>
                  </a:lnTo>
                  <a:lnTo>
                    <a:pt x="6365" y="769"/>
                  </a:lnTo>
                  <a:lnTo>
                    <a:pt x="6380" y="762"/>
                  </a:lnTo>
                  <a:lnTo>
                    <a:pt x="6028" y="1146"/>
                  </a:lnTo>
                  <a:cubicBezTo>
                    <a:pt x="6026" y="1148"/>
                    <a:pt x="6024" y="1150"/>
                    <a:pt x="6021" y="1151"/>
                  </a:cubicBezTo>
                  <a:lnTo>
                    <a:pt x="5669" y="1327"/>
                  </a:lnTo>
                  <a:lnTo>
                    <a:pt x="5673" y="1324"/>
                  </a:lnTo>
                  <a:lnTo>
                    <a:pt x="5321" y="1596"/>
                  </a:lnTo>
                  <a:cubicBezTo>
                    <a:pt x="5313" y="1603"/>
                    <a:pt x="5302" y="1603"/>
                    <a:pt x="5293" y="1597"/>
                  </a:cubicBezTo>
                  <a:lnTo>
                    <a:pt x="4942" y="1358"/>
                  </a:lnTo>
                  <a:lnTo>
                    <a:pt x="4590" y="1150"/>
                  </a:lnTo>
                  <a:lnTo>
                    <a:pt x="4599" y="1153"/>
                  </a:lnTo>
                  <a:lnTo>
                    <a:pt x="4247" y="1105"/>
                  </a:lnTo>
                  <a:lnTo>
                    <a:pt x="4255" y="1105"/>
                  </a:lnTo>
                  <a:lnTo>
                    <a:pt x="3903" y="1169"/>
                  </a:lnTo>
                  <a:cubicBezTo>
                    <a:pt x="3899" y="1170"/>
                    <a:pt x="3894" y="1169"/>
                    <a:pt x="3890" y="1168"/>
                  </a:cubicBezTo>
                  <a:lnTo>
                    <a:pt x="3538" y="1040"/>
                  </a:lnTo>
                  <a:lnTo>
                    <a:pt x="3545" y="1041"/>
                  </a:lnTo>
                  <a:lnTo>
                    <a:pt x="3194" y="1025"/>
                  </a:lnTo>
                  <a:lnTo>
                    <a:pt x="2842" y="1025"/>
                  </a:lnTo>
                  <a:lnTo>
                    <a:pt x="2859" y="1019"/>
                  </a:lnTo>
                  <a:lnTo>
                    <a:pt x="2507" y="1355"/>
                  </a:lnTo>
                  <a:lnTo>
                    <a:pt x="2511" y="1351"/>
                  </a:lnTo>
                  <a:lnTo>
                    <a:pt x="2157" y="1897"/>
                  </a:lnTo>
                  <a:lnTo>
                    <a:pt x="1805" y="2313"/>
                  </a:lnTo>
                  <a:cubicBezTo>
                    <a:pt x="1801" y="2317"/>
                    <a:pt x="1796" y="2320"/>
                    <a:pt x="1791" y="2321"/>
                  </a:cubicBezTo>
                  <a:lnTo>
                    <a:pt x="1439" y="2385"/>
                  </a:lnTo>
                  <a:cubicBezTo>
                    <a:pt x="1435" y="2386"/>
                    <a:pt x="1430" y="2385"/>
                    <a:pt x="1426" y="2384"/>
                  </a:cubicBezTo>
                  <a:lnTo>
                    <a:pt x="1074" y="2256"/>
                  </a:lnTo>
                  <a:lnTo>
                    <a:pt x="1079" y="2257"/>
                  </a:lnTo>
                  <a:lnTo>
                    <a:pt x="730" y="2209"/>
                  </a:lnTo>
                  <a:lnTo>
                    <a:pt x="378" y="2209"/>
                  </a:lnTo>
                  <a:cubicBezTo>
                    <a:pt x="377" y="2209"/>
                    <a:pt x="375" y="2209"/>
                    <a:pt x="373" y="2209"/>
                  </a:cubicBezTo>
                  <a:lnTo>
                    <a:pt x="21" y="2129"/>
                  </a:lnTo>
                  <a:cubicBezTo>
                    <a:pt x="8" y="2126"/>
                    <a:pt x="0" y="2113"/>
                    <a:pt x="3" y="2100"/>
                  </a:cubicBezTo>
                  <a:cubicBezTo>
                    <a:pt x="6" y="2087"/>
                    <a:pt x="19" y="2079"/>
                    <a:pt x="32" y="2082"/>
                  </a:cubicBez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88072" name="Oval 8"/>
            <p:cNvSpPr>
              <a:spLocks noChangeArrowheads="1"/>
            </p:cNvSpPr>
            <p:nvPr/>
          </p:nvSpPr>
          <p:spPr bwMode="auto">
            <a:xfrm>
              <a:off x="5153" y="3229"/>
              <a:ext cx="72" cy="72"/>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8073" name="Freeform 9"/>
            <p:cNvSpPr>
              <a:spLocks noEditPoints="1"/>
            </p:cNvSpPr>
            <p:nvPr/>
          </p:nvSpPr>
          <p:spPr bwMode="auto">
            <a:xfrm>
              <a:off x="5147" y="3223"/>
              <a:ext cx="84" cy="84"/>
            </a:xfrm>
            <a:custGeom>
              <a:avLst/>
              <a:gdLst/>
              <a:ahLst/>
              <a:cxnLst>
                <a:cxn ang="0">
                  <a:pos x="224" y="116"/>
                </a:cxn>
                <a:cxn ang="0">
                  <a:pos x="214" y="158"/>
                </a:cxn>
                <a:cxn ang="0">
                  <a:pos x="189" y="194"/>
                </a:cxn>
                <a:cxn ang="0">
                  <a:pos x="153" y="216"/>
                </a:cxn>
                <a:cxn ang="0">
                  <a:pos x="109" y="224"/>
                </a:cxn>
                <a:cxn ang="0">
                  <a:pos x="67" y="214"/>
                </a:cxn>
                <a:cxn ang="0">
                  <a:pos x="31" y="189"/>
                </a:cxn>
                <a:cxn ang="0">
                  <a:pos x="9" y="153"/>
                </a:cxn>
                <a:cxn ang="0">
                  <a:pos x="1" y="109"/>
                </a:cxn>
                <a:cxn ang="0">
                  <a:pos x="11" y="67"/>
                </a:cxn>
                <a:cxn ang="0">
                  <a:pos x="36" y="31"/>
                </a:cxn>
                <a:cxn ang="0">
                  <a:pos x="72" y="9"/>
                </a:cxn>
                <a:cxn ang="0">
                  <a:pos x="116" y="1"/>
                </a:cxn>
                <a:cxn ang="0">
                  <a:pos x="158" y="11"/>
                </a:cxn>
                <a:cxn ang="0">
                  <a:pos x="194" y="36"/>
                </a:cxn>
                <a:cxn ang="0">
                  <a:pos x="216" y="72"/>
                </a:cxn>
                <a:cxn ang="0">
                  <a:pos x="185" y="79"/>
                </a:cxn>
                <a:cxn ang="0">
                  <a:pos x="167" y="53"/>
                </a:cxn>
                <a:cxn ang="0">
                  <a:pos x="141" y="38"/>
                </a:cxn>
                <a:cxn ang="0">
                  <a:pos x="109" y="32"/>
                </a:cxn>
                <a:cxn ang="0">
                  <a:pos x="79" y="40"/>
                </a:cxn>
                <a:cxn ang="0">
                  <a:pos x="53" y="58"/>
                </a:cxn>
                <a:cxn ang="0">
                  <a:pos x="38" y="84"/>
                </a:cxn>
                <a:cxn ang="0">
                  <a:pos x="32" y="116"/>
                </a:cxn>
                <a:cxn ang="0">
                  <a:pos x="40" y="146"/>
                </a:cxn>
                <a:cxn ang="0">
                  <a:pos x="58" y="172"/>
                </a:cxn>
                <a:cxn ang="0">
                  <a:pos x="84" y="187"/>
                </a:cxn>
                <a:cxn ang="0">
                  <a:pos x="116" y="193"/>
                </a:cxn>
                <a:cxn ang="0">
                  <a:pos x="146" y="185"/>
                </a:cxn>
                <a:cxn ang="0">
                  <a:pos x="172" y="167"/>
                </a:cxn>
                <a:cxn ang="0">
                  <a:pos x="187" y="141"/>
                </a:cxn>
                <a:cxn ang="0">
                  <a:pos x="193" y="109"/>
                </a:cxn>
                <a:cxn ang="0">
                  <a:pos x="185" y="79"/>
                </a:cxn>
              </a:cxnLst>
              <a:rect l="0" t="0" r="r" b="b"/>
              <a:pathLst>
                <a:path w="225" h="225">
                  <a:moveTo>
                    <a:pt x="224" y="109"/>
                  </a:moveTo>
                  <a:cubicBezTo>
                    <a:pt x="225" y="111"/>
                    <a:pt x="225" y="114"/>
                    <a:pt x="224" y="116"/>
                  </a:cubicBezTo>
                  <a:lnTo>
                    <a:pt x="216" y="153"/>
                  </a:lnTo>
                  <a:cubicBezTo>
                    <a:pt x="216" y="155"/>
                    <a:pt x="215" y="157"/>
                    <a:pt x="214" y="158"/>
                  </a:cubicBezTo>
                  <a:lnTo>
                    <a:pt x="194" y="189"/>
                  </a:lnTo>
                  <a:cubicBezTo>
                    <a:pt x="193" y="191"/>
                    <a:pt x="191" y="193"/>
                    <a:pt x="189" y="194"/>
                  </a:cubicBezTo>
                  <a:lnTo>
                    <a:pt x="158" y="214"/>
                  </a:lnTo>
                  <a:cubicBezTo>
                    <a:pt x="157" y="215"/>
                    <a:pt x="155" y="216"/>
                    <a:pt x="153" y="216"/>
                  </a:cubicBezTo>
                  <a:lnTo>
                    <a:pt x="116" y="224"/>
                  </a:lnTo>
                  <a:cubicBezTo>
                    <a:pt x="114" y="225"/>
                    <a:pt x="111" y="225"/>
                    <a:pt x="109" y="224"/>
                  </a:cubicBezTo>
                  <a:lnTo>
                    <a:pt x="72" y="216"/>
                  </a:lnTo>
                  <a:cubicBezTo>
                    <a:pt x="70" y="216"/>
                    <a:pt x="68" y="215"/>
                    <a:pt x="67" y="214"/>
                  </a:cubicBezTo>
                  <a:lnTo>
                    <a:pt x="36" y="194"/>
                  </a:lnTo>
                  <a:cubicBezTo>
                    <a:pt x="34" y="193"/>
                    <a:pt x="32" y="191"/>
                    <a:pt x="31" y="189"/>
                  </a:cubicBezTo>
                  <a:lnTo>
                    <a:pt x="11" y="158"/>
                  </a:lnTo>
                  <a:cubicBezTo>
                    <a:pt x="10" y="157"/>
                    <a:pt x="9" y="155"/>
                    <a:pt x="9" y="153"/>
                  </a:cubicBezTo>
                  <a:lnTo>
                    <a:pt x="1" y="116"/>
                  </a:lnTo>
                  <a:cubicBezTo>
                    <a:pt x="0" y="114"/>
                    <a:pt x="0" y="111"/>
                    <a:pt x="1" y="109"/>
                  </a:cubicBezTo>
                  <a:lnTo>
                    <a:pt x="9" y="72"/>
                  </a:lnTo>
                  <a:cubicBezTo>
                    <a:pt x="9" y="70"/>
                    <a:pt x="10" y="68"/>
                    <a:pt x="11" y="67"/>
                  </a:cubicBezTo>
                  <a:lnTo>
                    <a:pt x="31" y="36"/>
                  </a:lnTo>
                  <a:cubicBezTo>
                    <a:pt x="32" y="34"/>
                    <a:pt x="34" y="32"/>
                    <a:pt x="36" y="31"/>
                  </a:cubicBezTo>
                  <a:lnTo>
                    <a:pt x="67" y="11"/>
                  </a:lnTo>
                  <a:cubicBezTo>
                    <a:pt x="68" y="10"/>
                    <a:pt x="70" y="9"/>
                    <a:pt x="72" y="9"/>
                  </a:cubicBezTo>
                  <a:lnTo>
                    <a:pt x="109" y="1"/>
                  </a:lnTo>
                  <a:cubicBezTo>
                    <a:pt x="111" y="0"/>
                    <a:pt x="114" y="0"/>
                    <a:pt x="116" y="1"/>
                  </a:cubicBezTo>
                  <a:lnTo>
                    <a:pt x="153" y="9"/>
                  </a:lnTo>
                  <a:cubicBezTo>
                    <a:pt x="155" y="9"/>
                    <a:pt x="157" y="10"/>
                    <a:pt x="158" y="11"/>
                  </a:cubicBezTo>
                  <a:lnTo>
                    <a:pt x="189" y="31"/>
                  </a:lnTo>
                  <a:cubicBezTo>
                    <a:pt x="191" y="32"/>
                    <a:pt x="193" y="34"/>
                    <a:pt x="194" y="36"/>
                  </a:cubicBezTo>
                  <a:lnTo>
                    <a:pt x="214" y="67"/>
                  </a:lnTo>
                  <a:cubicBezTo>
                    <a:pt x="215" y="68"/>
                    <a:pt x="216" y="70"/>
                    <a:pt x="216" y="72"/>
                  </a:cubicBezTo>
                  <a:lnTo>
                    <a:pt x="224" y="109"/>
                  </a:lnTo>
                  <a:close/>
                  <a:moveTo>
                    <a:pt x="185" y="79"/>
                  </a:moveTo>
                  <a:lnTo>
                    <a:pt x="187" y="84"/>
                  </a:lnTo>
                  <a:lnTo>
                    <a:pt x="167" y="53"/>
                  </a:lnTo>
                  <a:lnTo>
                    <a:pt x="172" y="58"/>
                  </a:lnTo>
                  <a:lnTo>
                    <a:pt x="141" y="38"/>
                  </a:lnTo>
                  <a:lnTo>
                    <a:pt x="146" y="40"/>
                  </a:lnTo>
                  <a:lnTo>
                    <a:pt x="109" y="32"/>
                  </a:lnTo>
                  <a:lnTo>
                    <a:pt x="116" y="32"/>
                  </a:lnTo>
                  <a:lnTo>
                    <a:pt x="79" y="40"/>
                  </a:lnTo>
                  <a:lnTo>
                    <a:pt x="84" y="38"/>
                  </a:lnTo>
                  <a:lnTo>
                    <a:pt x="53" y="58"/>
                  </a:lnTo>
                  <a:lnTo>
                    <a:pt x="58" y="53"/>
                  </a:lnTo>
                  <a:lnTo>
                    <a:pt x="38" y="84"/>
                  </a:lnTo>
                  <a:lnTo>
                    <a:pt x="40" y="79"/>
                  </a:lnTo>
                  <a:lnTo>
                    <a:pt x="32" y="116"/>
                  </a:lnTo>
                  <a:lnTo>
                    <a:pt x="32" y="109"/>
                  </a:lnTo>
                  <a:lnTo>
                    <a:pt x="40" y="146"/>
                  </a:lnTo>
                  <a:lnTo>
                    <a:pt x="38" y="141"/>
                  </a:lnTo>
                  <a:lnTo>
                    <a:pt x="58" y="172"/>
                  </a:lnTo>
                  <a:lnTo>
                    <a:pt x="53" y="167"/>
                  </a:lnTo>
                  <a:lnTo>
                    <a:pt x="84" y="187"/>
                  </a:lnTo>
                  <a:lnTo>
                    <a:pt x="79" y="185"/>
                  </a:lnTo>
                  <a:lnTo>
                    <a:pt x="116" y="193"/>
                  </a:lnTo>
                  <a:lnTo>
                    <a:pt x="109" y="193"/>
                  </a:lnTo>
                  <a:lnTo>
                    <a:pt x="146" y="185"/>
                  </a:lnTo>
                  <a:lnTo>
                    <a:pt x="141" y="187"/>
                  </a:lnTo>
                  <a:lnTo>
                    <a:pt x="172" y="167"/>
                  </a:lnTo>
                  <a:lnTo>
                    <a:pt x="167" y="172"/>
                  </a:lnTo>
                  <a:lnTo>
                    <a:pt x="187" y="141"/>
                  </a:lnTo>
                  <a:lnTo>
                    <a:pt x="185" y="146"/>
                  </a:lnTo>
                  <a:lnTo>
                    <a:pt x="193" y="109"/>
                  </a:lnTo>
                  <a:lnTo>
                    <a:pt x="193" y="116"/>
                  </a:lnTo>
                  <a:lnTo>
                    <a:pt x="185" y="79"/>
                  </a:lnTo>
                  <a:close/>
                </a:path>
              </a:pathLst>
            </a:custGeom>
            <a:solidFill>
              <a:srgbClr val="FFFFFF"/>
            </a:solidFill>
            <a:ln w="9525"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88074" name="Freeform 10"/>
            <p:cNvSpPr>
              <a:spLocks/>
            </p:cNvSpPr>
            <p:nvPr/>
          </p:nvSpPr>
          <p:spPr bwMode="auto">
            <a:xfrm>
              <a:off x="425" y="2953"/>
              <a:ext cx="4772" cy="798"/>
            </a:xfrm>
            <a:custGeom>
              <a:avLst/>
              <a:gdLst/>
              <a:ahLst/>
              <a:cxnLst>
                <a:cxn ang="0">
                  <a:pos x="376" y="1888"/>
                </a:cxn>
                <a:cxn ang="0">
                  <a:pos x="1085" y="1985"/>
                </a:cxn>
                <a:cxn ang="0">
                  <a:pos x="1430" y="2081"/>
                </a:cxn>
                <a:cxn ang="0">
                  <a:pos x="1770" y="2053"/>
                </a:cxn>
                <a:cxn ang="0">
                  <a:pos x="2118" y="1786"/>
                </a:cxn>
                <a:cxn ang="0">
                  <a:pos x="2475" y="1333"/>
                </a:cxn>
                <a:cxn ang="0">
                  <a:pos x="2839" y="1088"/>
                </a:cxn>
                <a:cxn ang="0">
                  <a:pos x="3547" y="1105"/>
                </a:cxn>
                <a:cxn ang="0">
                  <a:pos x="3906" y="1267"/>
                </a:cxn>
                <a:cxn ang="0">
                  <a:pos x="4247" y="1248"/>
                </a:cxn>
                <a:cxn ang="0">
                  <a:pos x="4609" y="1250"/>
                </a:cxn>
                <a:cxn ang="0">
                  <a:pos x="5315" y="1555"/>
                </a:cxn>
                <a:cxn ang="0">
                  <a:pos x="5638" y="1161"/>
                </a:cxn>
                <a:cxn ang="0">
                  <a:pos x="6000" y="1026"/>
                </a:cxn>
                <a:cxn ang="0">
                  <a:pos x="6344" y="711"/>
                </a:cxn>
                <a:cxn ang="0">
                  <a:pos x="6710" y="673"/>
                </a:cxn>
                <a:cxn ang="0">
                  <a:pos x="7053" y="675"/>
                </a:cxn>
                <a:cxn ang="0">
                  <a:pos x="7401" y="486"/>
                </a:cxn>
                <a:cxn ang="0">
                  <a:pos x="7780" y="179"/>
                </a:cxn>
                <a:cxn ang="0">
                  <a:pos x="8118" y="369"/>
                </a:cxn>
                <a:cxn ang="0">
                  <a:pos x="8482" y="338"/>
                </a:cxn>
                <a:cxn ang="0">
                  <a:pos x="8821" y="481"/>
                </a:cxn>
                <a:cxn ang="0">
                  <a:pos x="9167" y="434"/>
                </a:cxn>
                <a:cxn ang="0">
                  <a:pos x="9869" y="99"/>
                </a:cxn>
                <a:cxn ang="0">
                  <a:pos x="10226" y="1"/>
                </a:cxn>
                <a:cxn ang="0">
                  <a:pos x="10588" y="49"/>
                </a:cxn>
                <a:cxn ang="0">
                  <a:pos x="10953" y="375"/>
                </a:cxn>
                <a:cxn ang="0">
                  <a:pos x="11303" y="789"/>
                </a:cxn>
                <a:cxn ang="0">
                  <a:pos x="11631" y="1042"/>
                </a:cxn>
                <a:cxn ang="0">
                  <a:pos x="12004" y="899"/>
                </a:cxn>
                <a:cxn ang="0">
                  <a:pos x="12708" y="1283"/>
                </a:cxn>
                <a:cxn ang="0">
                  <a:pos x="12685" y="1326"/>
                </a:cxn>
                <a:cxn ang="0">
                  <a:pos x="11981" y="942"/>
                </a:cxn>
                <a:cxn ang="0">
                  <a:pos x="11650" y="1087"/>
                </a:cxn>
                <a:cxn ang="0">
                  <a:pos x="11274" y="828"/>
                </a:cxn>
                <a:cxn ang="0">
                  <a:pos x="10920" y="410"/>
                </a:cxn>
                <a:cxn ang="0">
                  <a:pos x="10581" y="96"/>
                </a:cxn>
                <a:cxn ang="0">
                  <a:pos x="10239" y="48"/>
                </a:cxn>
                <a:cxn ang="0">
                  <a:pos x="9892" y="142"/>
                </a:cxn>
                <a:cxn ang="0">
                  <a:pos x="9186" y="479"/>
                </a:cxn>
                <a:cxn ang="0">
                  <a:pos x="8828" y="528"/>
                </a:cxn>
                <a:cxn ang="0">
                  <a:pos x="8463" y="383"/>
                </a:cxn>
                <a:cxn ang="0">
                  <a:pos x="8123" y="416"/>
                </a:cxn>
                <a:cxn ang="0">
                  <a:pos x="7757" y="222"/>
                </a:cxn>
                <a:cxn ang="0">
                  <a:pos x="7432" y="523"/>
                </a:cxn>
                <a:cxn ang="0">
                  <a:pos x="7076" y="718"/>
                </a:cxn>
                <a:cxn ang="0">
                  <a:pos x="6715" y="720"/>
                </a:cxn>
                <a:cxn ang="0">
                  <a:pos x="6377" y="746"/>
                </a:cxn>
                <a:cxn ang="0">
                  <a:pos x="6017" y="1071"/>
                </a:cxn>
                <a:cxn ang="0">
                  <a:pos x="5674" y="1192"/>
                </a:cxn>
                <a:cxn ang="0">
                  <a:pos x="5294" y="1598"/>
                </a:cxn>
                <a:cxn ang="0">
                  <a:pos x="4592" y="1295"/>
                </a:cxn>
                <a:cxn ang="0">
                  <a:pos x="4250" y="1296"/>
                </a:cxn>
                <a:cxn ang="0">
                  <a:pos x="3887" y="1310"/>
                </a:cxn>
                <a:cxn ang="0">
                  <a:pos x="3542" y="1152"/>
                </a:cxn>
                <a:cxn ang="0">
                  <a:pos x="2842" y="1136"/>
                </a:cxn>
                <a:cxn ang="0">
                  <a:pos x="2502" y="1372"/>
                </a:cxn>
                <a:cxn ang="0">
                  <a:pos x="2155" y="1815"/>
                </a:cxn>
                <a:cxn ang="0">
                  <a:pos x="1799" y="2091"/>
                </a:cxn>
                <a:cxn ang="0">
                  <a:pos x="1435" y="2128"/>
                </a:cxn>
                <a:cxn ang="0">
                  <a:pos x="1076" y="2032"/>
                </a:cxn>
                <a:cxn ang="0">
                  <a:pos x="376" y="1936"/>
                </a:cxn>
                <a:cxn ang="0">
                  <a:pos x="0" y="1912"/>
                </a:cxn>
              </a:cxnLst>
              <a:rect l="0" t="0" r="r" b="b"/>
              <a:pathLst>
                <a:path w="12724" h="2129">
                  <a:moveTo>
                    <a:pt x="24" y="1888"/>
                  </a:moveTo>
                  <a:lnTo>
                    <a:pt x="376" y="1888"/>
                  </a:lnTo>
                  <a:lnTo>
                    <a:pt x="731" y="1921"/>
                  </a:lnTo>
                  <a:lnTo>
                    <a:pt x="1085" y="1985"/>
                  </a:lnTo>
                  <a:lnTo>
                    <a:pt x="1439" y="2081"/>
                  </a:lnTo>
                  <a:lnTo>
                    <a:pt x="1430" y="2081"/>
                  </a:lnTo>
                  <a:lnTo>
                    <a:pt x="1782" y="2049"/>
                  </a:lnTo>
                  <a:lnTo>
                    <a:pt x="1770" y="2053"/>
                  </a:lnTo>
                  <a:lnTo>
                    <a:pt x="2122" y="1781"/>
                  </a:lnTo>
                  <a:lnTo>
                    <a:pt x="2118" y="1786"/>
                  </a:lnTo>
                  <a:lnTo>
                    <a:pt x="2470" y="1338"/>
                  </a:lnTo>
                  <a:cubicBezTo>
                    <a:pt x="2471" y="1336"/>
                    <a:pt x="2473" y="1334"/>
                    <a:pt x="2475" y="1333"/>
                  </a:cubicBezTo>
                  <a:lnTo>
                    <a:pt x="2827" y="1093"/>
                  </a:lnTo>
                  <a:cubicBezTo>
                    <a:pt x="2831" y="1090"/>
                    <a:pt x="2835" y="1089"/>
                    <a:pt x="2839" y="1088"/>
                  </a:cubicBezTo>
                  <a:lnTo>
                    <a:pt x="3191" y="1072"/>
                  </a:lnTo>
                  <a:lnTo>
                    <a:pt x="3547" y="1105"/>
                  </a:lnTo>
                  <a:cubicBezTo>
                    <a:pt x="3549" y="1105"/>
                    <a:pt x="3552" y="1106"/>
                    <a:pt x="3554" y="1107"/>
                  </a:cubicBezTo>
                  <a:lnTo>
                    <a:pt x="3906" y="1267"/>
                  </a:lnTo>
                  <a:lnTo>
                    <a:pt x="3895" y="1264"/>
                  </a:lnTo>
                  <a:lnTo>
                    <a:pt x="4247" y="1248"/>
                  </a:lnTo>
                  <a:lnTo>
                    <a:pt x="4600" y="1248"/>
                  </a:lnTo>
                  <a:cubicBezTo>
                    <a:pt x="4603" y="1248"/>
                    <a:pt x="4606" y="1249"/>
                    <a:pt x="4609" y="1250"/>
                  </a:cubicBezTo>
                  <a:lnTo>
                    <a:pt x="4961" y="1378"/>
                  </a:lnTo>
                  <a:lnTo>
                    <a:pt x="5315" y="1555"/>
                  </a:lnTo>
                  <a:lnTo>
                    <a:pt x="5286" y="1561"/>
                  </a:lnTo>
                  <a:lnTo>
                    <a:pt x="5638" y="1161"/>
                  </a:lnTo>
                  <a:cubicBezTo>
                    <a:pt x="5641" y="1158"/>
                    <a:pt x="5644" y="1155"/>
                    <a:pt x="5648" y="1154"/>
                  </a:cubicBezTo>
                  <a:lnTo>
                    <a:pt x="6000" y="1026"/>
                  </a:lnTo>
                  <a:lnTo>
                    <a:pt x="5992" y="1031"/>
                  </a:lnTo>
                  <a:lnTo>
                    <a:pt x="6344" y="711"/>
                  </a:lnTo>
                  <a:cubicBezTo>
                    <a:pt x="6348" y="707"/>
                    <a:pt x="6353" y="705"/>
                    <a:pt x="6358" y="705"/>
                  </a:cubicBezTo>
                  <a:lnTo>
                    <a:pt x="6710" y="673"/>
                  </a:lnTo>
                  <a:lnTo>
                    <a:pt x="7064" y="672"/>
                  </a:lnTo>
                  <a:lnTo>
                    <a:pt x="7053" y="675"/>
                  </a:lnTo>
                  <a:lnTo>
                    <a:pt x="7405" y="483"/>
                  </a:lnTo>
                  <a:lnTo>
                    <a:pt x="7401" y="486"/>
                  </a:lnTo>
                  <a:lnTo>
                    <a:pt x="7753" y="182"/>
                  </a:lnTo>
                  <a:cubicBezTo>
                    <a:pt x="7760" y="176"/>
                    <a:pt x="7771" y="175"/>
                    <a:pt x="7780" y="179"/>
                  </a:cubicBezTo>
                  <a:lnTo>
                    <a:pt x="8132" y="371"/>
                  </a:lnTo>
                  <a:lnTo>
                    <a:pt x="8118" y="369"/>
                  </a:lnTo>
                  <a:lnTo>
                    <a:pt x="8470" y="337"/>
                  </a:lnTo>
                  <a:cubicBezTo>
                    <a:pt x="8474" y="336"/>
                    <a:pt x="8478" y="337"/>
                    <a:pt x="8482" y="338"/>
                  </a:cubicBezTo>
                  <a:lnTo>
                    <a:pt x="8834" y="482"/>
                  </a:lnTo>
                  <a:lnTo>
                    <a:pt x="8821" y="481"/>
                  </a:lnTo>
                  <a:lnTo>
                    <a:pt x="9173" y="433"/>
                  </a:lnTo>
                  <a:lnTo>
                    <a:pt x="9167" y="434"/>
                  </a:lnTo>
                  <a:lnTo>
                    <a:pt x="9519" y="290"/>
                  </a:lnTo>
                  <a:lnTo>
                    <a:pt x="9869" y="99"/>
                  </a:lnTo>
                  <a:cubicBezTo>
                    <a:pt x="9871" y="99"/>
                    <a:pt x="9872" y="98"/>
                    <a:pt x="9874" y="97"/>
                  </a:cubicBezTo>
                  <a:lnTo>
                    <a:pt x="10226" y="1"/>
                  </a:lnTo>
                  <a:cubicBezTo>
                    <a:pt x="10229" y="0"/>
                    <a:pt x="10233" y="0"/>
                    <a:pt x="10236" y="1"/>
                  </a:cubicBezTo>
                  <a:lnTo>
                    <a:pt x="10588" y="49"/>
                  </a:lnTo>
                  <a:cubicBezTo>
                    <a:pt x="10593" y="49"/>
                    <a:pt x="10597" y="51"/>
                    <a:pt x="10601" y="55"/>
                  </a:cubicBezTo>
                  <a:lnTo>
                    <a:pt x="10953" y="375"/>
                  </a:lnTo>
                  <a:lnTo>
                    <a:pt x="11307" y="793"/>
                  </a:lnTo>
                  <a:lnTo>
                    <a:pt x="11303" y="789"/>
                  </a:lnTo>
                  <a:lnTo>
                    <a:pt x="11655" y="1045"/>
                  </a:lnTo>
                  <a:lnTo>
                    <a:pt x="11631" y="1042"/>
                  </a:lnTo>
                  <a:lnTo>
                    <a:pt x="11983" y="898"/>
                  </a:lnTo>
                  <a:cubicBezTo>
                    <a:pt x="11990" y="896"/>
                    <a:pt x="11998" y="896"/>
                    <a:pt x="12004" y="899"/>
                  </a:cubicBezTo>
                  <a:lnTo>
                    <a:pt x="12356" y="1091"/>
                  </a:lnTo>
                  <a:lnTo>
                    <a:pt x="12708" y="1283"/>
                  </a:lnTo>
                  <a:cubicBezTo>
                    <a:pt x="12720" y="1290"/>
                    <a:pt x="12724" y="1304"/>
                    <a:pt x="12718" y="1316"/>
                  </a:cubicBezTo>
                  <a:cubicBezTo>
                    <a:pt x="12711" y="1328"/>
                    <a:pt x="12697" y="1332"/>
                    <a:pt x="12685" y="1326"/>
                  </a:cubicBezTo>
                  <a:lnTo>
                    <a:pt x="12333" y="1134"/>
                  </a:lnTo>
                  <a:lnTo>
                    <a:pt x="11981" y="942"/>
                  </a:lnTo>
                  <a:lnTo>
                    <a:pt x="12002" y="943"/>
                  </a:lnTo>
                  <a:lnTo>
                    <a:pt x="11650" y="1087"/>
                  </a:lnTo>
                  <a:cubicBezTo>
                    <a:pt x="11642" y="1090"/>
                    <a:pt x="11633" y="1089"/>
                    <a:pt x="11626" y="1084"/>
                  </a:cubicBezTo>
                  <a:lnTo>
                    <a:pt x="11274" y="828"/>
                  </a:lnTo>
                  <a:cubicBezTo>
                    <a:pt x="11273" y="827"/>
                    <a:pt x="11271" y="825"/>
                    <a:pt x="11270" y="824"/>
                  </a:cubicBezTo>
                  <a:lnTo>
                    <a:pt x="10920" y="410"/>
                  </a:lnTo>
                  <a:lnTo>
                    <a:pt x="10568" y="90"/>
                  </a:lnTo>
                  <a:lnTo>
                    <a:pt x="10581" y="96"/>
                  </a:lnTo>
                  <a:lnTo>
                    <a:pt x="10229" y="48"/>
                  </a:lnTo>
                  <a:lnTo>
                    <a:pt x="10239" y="48"/>
                  </a:lnTo>
                  <a:lnTo>
                    <a:pt x="9887" y="144"/>
                  </a:lnTo>
                  <a:lnTo>
                    <a:pt x="9892" y="142"/>
                  </a:lnTo>
                  <a:lnTo>
                    <a:pt x="9538" y="335"/>
                  </a:lnTo>
                  <a:lnTo>
                    <a:pt x="9186" y="479"/>
                  </a:lnTo>
                  <a:cubicBezTo>
                    <a:pt x="9184" y="479"/>
                    <a:pt x="9182" y="480"/>
                    <a:pt x="9180" y="480"/>
                  </a:cubicBezTo>
                  <a:lnTo>
                    <a:pt x="8828" y="528"/>
                  </a:lnTo>
                  <a:cubicBezTo>
                    <a:pt x="8824" y="529"/>
                    <a:pt x="8819" y="528"/>
                    <a:pt x="8815" y="527"/>
                  </a:cubicBezTo>
                  <a:lnTo>
                    <a:pt x="8463" y="383"/>
                  </a:lnTo>
                  <a:lnTo>
                    <a:pt x="8475" y="384"/>
                  </a:lnTo>
                  <a:lnTo>
                    <a:pt x="8123" y="416"/>
                  </a:lnTo>
                  <a:cubicBezTo>
                    <a:pt x="8118" y="417"/>
                    <a:pt x="8113" y="416"/>
                    <a:pt x="8109" y="414"/>
                  </a:cubicBezTo>
                  <a:lnTo>
                    <a:pt x="7757" y="222"/>
                  </a:lnTo>
                  <a:lnTo>
                    <a:pt x="7784" y="219"/>
                  </a:lnTo>
                  <a:lnTo>
                    <a:pt x="7432" y="523"/>
                  </a:lnTo>
                  <a:cubicBezTo>
                    <a:pt x="7431" y="524"/>
                    <a:pt x="7429" y="525"/>
                    <a:pt x="7428" y="526"/>
                  </a:cubicBezTo>
                  <a:lnTo>
                    <a:pt x="7076" y="718"/>
                  </a:lnTo>
                  <a:cubicBezTo>
                    <a:pt x="7072" y="719"/>
                    <a:pt x="7068" y="720"/>
                    <a:pt x="7064" y="720"/>
                  </a:cubicBezTo>
                  <a:lnTo>
                    <a:pt x="6715" y="720"/>
                  </a:lnTo>
                  <a:lnTo>
                    <a:pt x="6363" y="752"/>
                  </a:lnTo>
                  <a:lnTo>
                    <a:pt x="6377" y="746"/>
                  </a:lnTo>
                  <a:lnTo>
                    <a:pt x="6025" y="1066"/>
                  </a:lnTo>
                  <a:cubicBezTo>
                    <a:pt x="6022" y="1068"/>
                    <a:pt x="6020" y="1070"/>
                    <a:pt x="6017" y="1071"/>
                  </a:cubicBezTo>
                  <a:lnTo>
                    <a:pt x="5665" y="1199"/>
                  </a:lnTo>
                  <a:lnTo>
                    <a:pt x="5674" y="1192"/>
                  </a:lnTo>
                  <a:lnTo>
                    <a:pt x="5322" y="1592"/>
                  </a:lnTo>
                  <a:cubicBezTo>
                    <a:pt x="5315" y="1601"/>
                    <a:pt x="5303" y="1603"/>
                    <a:pt x="5294" y="1598"/>
                  </a:cubicBezTo>
                  <a:lnTo>
                    <a:pt x="4944" y="1423"/>
                  </a:lnTo>
                  <a:lnTo>
                    <a:pt x="4592" y="1295"/>
                  </a:lnTo>
                  <a:lnTo>
                    <a:pt x="4600" y="1296"/>
                  </a:lnTo>
                  <a:lnTo>
                    <a:pt x="4250" y="1296"/>
                  </a:lnTo>
                  <a:lnTo>
                    <a:pt x="3898" y="1312"/>
                  </a:lnTo>
                  <a:cubicBezTo>
                    <a:pt x="3894" y="1313"/>
                    <a:pt x="3890" y="1312"/>
                    <a:pt x="3887" y="1310"/>
                  </a:cubicBezTo>
                  <a:lnTo>
                    <a:pt x="3535" y="1150"/>
                  </a:lnTo>
                  <a:lnTo>
                    <a:pt x="3542" y="1152"/>
                  </a:lnTo>
                  <a:lnTo>
                    <a:pt x="3194" y="1120"/>
                  </a:lnTo>
                  <a:lnTo>
                    <a:pt x="2842" y="1136"/>
                  </a:lnTo>
                  <a:lnTo>
                    <a:pt x="2854" y="1132"/>
                  </a:lnTo>
                  <a:lnTo>
                    <a:pt x="2502" y="1372"/>
                  </a:lnTo>
                  <a:lnTo>
                    <a:pt x="2507" y="1367"/>
                  </a:lnTo>
                  <a:lnTo>
                    <a:pt x="2155" y="1815"/>
                  </a:lnTo>
                  <a:cubicBezTo>
                    <a:pt x="2154" y="1817"/>
                    <a:pt x="2153" y="1818"/>
                    <a:pt x="2151" y="1819"/>
                  </a:cubicBezTo>
                  <a:lnTo>
                    <a:pt x="1799" y="2091"/>
                  </a:lnTo>
                  <a:cubicBezTo>
                    <a:pt x="1796" y="2094"/>
                    <a:pt x="1791" y="2096"/>
                    <a:pt x="1787" y="2096"/>
                  </a:cubicBezTo>
                  <a:lnTo>
                    <a:pt x="1435" y="2128"/>
                  </a:lnTo>
                  <a:cubicBezTo>
                    <a:pt x="1432" y="2129"/>
                    <a:pt x="1429" y="2128"/>
                    <a:pt x="1426" y="2128"/>
                  </a:cubicBezTo>
                  <a:lnTo>
                    <a:pt x="1076" y="2032"/>
                  </a:lnTo>
                  <a:lnTo>
                    <a:pt x="726" y="1968"/>
                  </a:lnTo>
                  <a:lnTo>
                    <a:pt x="376" y="1936"/>
                  </a:lnTo>
                  <a:lnTo>
                    <a:pt x="24" y="1936"/>
                  </a:lnTo>
                  <a:cubicBezTo>
                    <a:pt x="11" y="1936"/>
                    <a:pt x="0" y="1926"/>
                    <a:pt x="0" y="1912"/>
                  </a:cubicBezTo>
                  <a:cubicBezTo>
                    <a:pt x="0" y="1899"/>
                    <a:pt x="11" y="1888"/>
                    <a:pt x="24" y="1888"/>
                  </a:cubicBezTo>
                  <a:close/>
                </a:path>
              </a:pathLst>
            </a:custGeom>
            <a:solidFill>
              <a:srgbClr val="7F7F7F"/>
            </a:solidFill>
            <a:ln w="9525" cap="flat">
              <a:solidFill>
                <a:srgbClr val="7F7F7F"/>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88075" name="Oval 11"/>
            <p:cNvSpPr>
              <a:spLocks noChangeArrowheads="1"/>
            </p:cNvSpPr>
            <p:nvPr/>
          </p:nvSpPr>
          <p:spPr bwMode="auto">
            <a:xfrm>
              <a:off x="5153" y="3409"/>
              <a:ext cx="72" cy="72"/>
            </a:xfrm>
            <a:prstGeom prst="ellipse">
              <a:avLst/>
            </a:prstGeom>
            <a:solidFill>
              <a:srgbClr val="7F7F7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8076" name="Freeform 12"/>
            <p:cNvSpPr>
              <a:spLocks noEditPoints="1"/>
            </p:cNvSpPr>
            <p:nvPr/>
          </p:nvSpPr>
          <p:spPr bwMode="auto">
            <a:xfrm>
              <a:off x="5147" y="3403"/>
              <a:ext cx="84" cy="84"/>
            </a:xfrm>
            <a:custGeom>
              <a:avLst/>
              <a:gdLst/>
              <a:ahLst/>
              <a:cxnLst>
                <a:cxn ang="0">
                  <a:pos x="224" y="116"/>
                </a:cxn>
                <a:cxn ang="0">
                  <a:pos x="214" y="158"/>
                </a:cxn>
                <a:cxn ang="0">
                  <a:pos x="189" y="194"/>
                </a:cxn>
                <a:cxn ang="0">
                  <a:pos x="153" y="216"/>
                </a:cxn>
                <a:cxn ang="0">
                  <a:pos x="109" y="224"/>
                </a:cxn>
                <a:cxn ang="0">
                  <a:pos x="67" y="214"/>
                </a:cxn>
                <a:cxn ang="0">
                  <a:pos x="31" y="189"/>
                </a:cxn>
                <a:cxn ang="0">
                  <a:pos x="9" y="153"/>
                </a:cxn>
                <a:cxn ang="0">
                  <a:pos x="1" y="109"/>
                </a:cxn>
                <a:cxn ang="0">
                  <a:pos x="11" y="67"/>
                </a:cxn>
                <a:cxn ang="0">
                  <a:pos x="36" y="31"/>
                </a:cxn>
                <a:cxn ang="0">
                  <a:pos x="72" y="9"/>
                </a:cxn>
                <a:cxn ang="0">
                  <a:pos x="116" y="1"/>
                </a:cxn>
                <a:cxn ang="0">
                  <a:pos x="158" y="11"/>
                </a:cxn>
                <a:cxn ang="0">
                  <a:pos x="194" y="36"/>
                </a:cxn>
                <a:cxn ang="0">
                  <a:pos x="216" y="72"/>
                </a:cxn>
                <a:cxn ang="0">
                  <a:pos x="185" y="79"/>
                </a:cxn>
                <a:cxn ang="0">
                  <a:pos x="167" y="53"/>
                </a:cxn>
                <a:cxn ang="0">
                  <a:pos x="141" y="38"/>
                </a:cxn>
                <a:cxn ang="0">
                  <a:pos x="109" y="32"/>
                </a:cxn>
                <a:cxn ang="0">
                  <a:pos x="79" y="40"/>
                </a:cxn>
                <a:cxn ang="0">
                  <a:pos x="53" y="58"/>
                </a:cxn>
                <a:cxn ang="0">
                  <a:pos x="38" y="84"/>
                </a:cxn>
                <a:cxn ang="0">
                  <a:pos x="32" y="116"/>
                </a:cxn>
                <a:cxn ang="0">
                  <a:pos x="40" y="146"/>
                </a:cxn>
                <a:cxn ang="0">
                  <a:pos x="58" y="172"/>
                </a:cxn>
                <a:cxn ang="0">
                  <a:pos x="84" y="187"/>
                </a:cxn>
                <a:cxn ang="0">
                  <a:pos x="116" y="193"/>
                </a:cxn>
                <a:cxn ang="0">
                  <a:pos x="146" y="185"/>
                </a:cxn>
                <a:cxn ang="0">
                  <a:pos x="172" y="167"/>
                </a:cxn>
                <a:cxn ang="0">
                  <a:pos x="187" y="141"/>
                </a:cxn>
                <a:cxn ang="0">
                  <a:pos x="193" y="109"/>
                </a:cxn>
                <a:cxn ang="0">
                  <a:pos x="185" y="79"/>
                </a:cxn>
              </a:cxnLst>
              <a:rect l="0" t="0" r="r" b="b"/>
              <a:pathLst>
                <a:path w="225" h="225">
                  <a:moveTo>
                    <a:pt x="224" y="109"/>
                  </a:moveTo>
                  <a:cubicBezTo>
                    <a:pt x="225" y="111"/>
                    <a:pt x="225" y="114"/>
                    <a:pt x="224" y="116"/>
                  </a:cubicBezTo>
                  <a:lnTo>
                    <a:pt x="216" y="153"/>
                  </a:lnTo>
                  <a:cubicBezTo>
                    <a:pt x="216" y="155"/>
                    <a:pt x="215" y="157"/>
                    <a:pt x="214" y="158"/>
                  </a:cubicBezTo>
                  <a:lnTo>
                    <a:pt x="194" y="189"/>
                  </a:lnTo>
                  <a:cubicBezTo>
                    <a:pt x="193" y="191"/>
                    <a:pt x="191" y="193"/>
                    <a:pt x="189" y="194"/>
                  </a:cubicBezTo>
                  <a:lnTo>
                    <a:pt x="158" y="214"/>
                  </a:lnTo>
                  <a:cubicBezTo>
                    <a:pt x="157" y="215"/>
                    <a:pt x="155" y="216"/>
                    <a:pt x="153" y="216"/>
                  </a:cubicBezTo>
                  <a:lnTo>
                    <a:pt x="116" y="224"/>
                  </a:lnTo>
                  <a:cubicBezTo>
                    <a:pt x="114" y="225"/>
                    <a:pt x="111" y="225"/>
                    <a:pt x="109" y="224"/>
                  </a:cubicBezTo>
                  <a:lnTo>
                    <a:pt x="72" y="216"/>
                  </a:lnTo>
                  <a:cubicBezTo>
                    <a:pt x="70" y="216"/>
                    <a:pt x="68" y="215"/>
                    <a:pt x="67" y="214"/>
                  </a:cubicBezTo>
                  <a:lnTo>
                    <a:pt x="36" y="194"/>
                  </a:lnTo>
                  <a:cubicBezTo>
                    <a:pt x="34" y="193"/>
                    <a:pt x="32" y="191"/>
                    <a:pt x="31" y="189"/>
                  </a:cubicBezTo>
                  <a:lnTo>
                    <a:pt x="11" y="158"/>
                  </a:lnTo>
                  <a:cubicBezTo>
                    <a:pt x="10" y="157"/>
                    <a:pt x="9" y="155"/>
                    <a:pt x="9" y="153"/>
                  </a:cubicBezTo>
                  <a:lnTo>
                    <a:pt x="1" y="116"/>
                  </a:lnTo>
                  <a:cubicBezTo>
                    <a:pt x="0" y="114"/>
                    <a:pt x="0" y="111"/>
                    <a:pt x="1" y="109"/>
                  </a:cubicBezTo>
                  <a:lnTo>
                    <a:pt x="9" y="72"/>
                  </a:lnTo>
                  <a:cubicBezTo>
                    <a:pt x="9" y="70"/>
                    <a:pt x="10" y="68"/>
                    <a:pt x="11" y="67"/>
                  </a:cubicBezTo>
                  <a:lnTo>
                    <a:pt x="31" y="36"/>
                  </a:lnTo>
                  <a:cubicBezTo>
                    <a:pt x="32" y="34"/>
                    <a:pt x="34" y="32"/>
                    <a:pt x="36" y="31"/>
                  </a:cubicBezTo>
                  <a:lnTo>
                    <a:pt x="67" y="11"/>
                  </a:lnTo>
                  <a:cubicBezTo>
                    <a:pt x="68" y="10"/>
                    <a:pt x="70" y="9"/>
                    <a:pt x="72" y="9"/>
                  </a:cubicBezTo>
                  <a:lnTo>
                    <a:pt x="109" y="1"/>
                  </a:lnTo>
                  <a:cubicBezTo>
                    <a:pt x="111" y="0"/>
                    <a:pt x="114" y="0"/>
                    <a:pt x="116" y="1"/>
                  </a:cubicBezTo>
                  <a:lnTo>
                    <a:pt x="153" y="9"/>
                  </a:lnTo>
                  <a:cubicBezTo>
                    <a:pt x="155" y="9"/>
                    <a:pt x="157" y="10"/>
                    <a:pt x="158" y="11"/>
                  </a:cubicBezTo>
                  <a:lnTo>
                    <a:pt x="189" y="31"/>
                  </a:lnTo>
                  <a:cubicBezTo>
                    <a:pt x="191" y="32"/>
                    <a:pt x="193" y="34"/>
                    <a:pt x="194" y="36"/>
                  </a:cubicBezTo>
                  <a:lnTo>
                    <a:pt x="214" y="67"/>
                  </a:lnTo>
                  <a:cubicBezTo>
                    <a:pt x="215" y="68"/>
                    <a:pt x="216" y="70"/>
                    <a:pt x="216" y="72"/>
                  </a:cubicBezTo>
                  <a:lnTo>
                    <a:pt x="224" y="109"/>
                  </a:lnTo>
                  <a:close/>
                  <a:moveTo>
                    <a:pt x="185" y="79"/>
                  </a:moveTo>
                  <a:lnTo>
                    <a:pt x="187" y="84"/>
                  </a:lnTo>
                  <a:lnTo>
                    <a:pt x="167" y="53"/>
                  </a:lnTo>
                  <a:lnTo>
                    <a:pt x="172" y="58"/>
                  </a:lnTo>
                  <a:lnTo>
                    <a:pt x="141" y="38"/>
                  </a:lnTo>
                  <a:lnTo>
                    <a:pt x="146" y="40"/>
                  </a:lnTo>
                  <a:lnTo>
                    <a:pt x="109" y="32"/>
                  </a:lnTo>
                  <a:lnTo>
                    <a:pt x="116" y="32"/>
                  </a:lnTo>
                  <a:lnTo>
                    <a:pt x="79" y="40"/>
                  </a:lnTo>
                  <a:lnTo>
                    <a:pt x="84" y="38"/>
                  </a:lnTo>
                  <a:lnTo>
                    <a:pt x="53" y="58"/>
                  </a:lnTo>
                  <a:lnTo>
                    <a:pt x="58" y="53"/>
                  </a:lnTo>
                  <a:lnTo>
                    <a:pt x="38" y="84"/>
                  </a:lnTo>
                  <a:lnTo>
                    <a:pt x="40" y="79"/>
                  </a:lnTo>
                  <a:lnTo>
                    <a:pt x="32" y="116"/>
                  </a:lnTo>
                  <a:lnTo>
                    <a:pt x="32" y="109"/>
                  </a:lnTo>
                  <a:lnTo>
                    <a:pt x="40" y="146"/>
                  </a:lnTo>
                  <a:lnTo>
                    <a:pt x="38" y="141"/>
                  </a:lnTo>
                  <a:lnTo>
                    <a:pt x="58" y="172"/>
                  </a:lnTo>
                  <a:lnTo>
                    <a:pt x="53" y="167"/>
                  </a:lnTo>
                  <a:lnTo>
                    <a:pt x="84" y="187"/>
                  </a:lnTo>
                  <a:lnTo>
                    <a:pt x="79" y="185"/>
                  </a:lnTo>
                  <a:lnTo>
                    <a:pt x="116" y="193"/>
                  </a:lnTo>
                  <a:lnTo>
                    <a:pt x="109" y="193"/>
                  </a:lnTo>
                  <a:lnTo>
                    <a:pt x="146" y="185"/>
                  </a:lnTo>
                  <a:lnTo>
                    <a:pt x="141" y="187"/>
                  </a:lnTo>
                  <a:lnTo>
                    <a:pt x="172" y="167"/>
                  </a:lnTo>
                  <a:lnTo>
                    <a:pt x="167" y="172"/>
                  </a:lnTo>
                  <a:lnTo>
                    <a:pt x="187" y="141"/>
                  </a:lnTo>
                  <a:lnTo>
                    <a:pt x="185" y="146"/>
                  </a:lnTo>
                  <a:lnTo>
                    <a:pt x="193" y="109"/>
                  </a:lnTo>
                  <a:lnTo>
                    <a:pt x="193" y="116"/>
                  </a:lnTo>
                  <a:lnTo>
                    <a:pt x="185" y="79"/>
                  </a:lnTo>
                  <a:close/>
                </a:path>
              </a:pathLst>
            </a:custGeom>
            <a:solidFill>
              <a:srgbClr val="FFFFFF"/>
            </a:solidFill>
            <a:ln w="9525"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88077" name="Freeform 13"/>
            <p:cNvSpPr>
              <a:spLocks/>
            </p:cNvSpPr>
            <p:nvPr/>
          </p:nvSpPr>
          <p:spPr bwMode="auto">
            <a:xfrm>
              <a:off x="5045" y="3691"/>
              <a:ext cx="150" cy="24"/>
            </a:xfrm>
            <a:custGeom>
              <a:avLst/>
              <a:gdLst/>
              <a:ahLst/>
              <a:cxnLst>
                <a:cxn ang="0">
                  <a:pos x="26" y="0"/>
                </a:cxn>
                <a:cxn ang="0">
                  <a:pos x="378" y="16"/>
                </a:cxn>
                <a:cxn ang="0">
                  <a:pos x="400" y="42"/>
                </a:cxn>
                <a:cxn ang="0">
                  <a:pos x="375" y="64"/>
                </a:cxn>
                <a:cxn ang="0">
                  <a:pos x="23" y="48"/>
                </a:cxn>
                <a:cxn ang="0">
                  <a:pos x="0" y="23"/>
                </a:cxn>
                <a:cxn ang="0">
                  <a:pos x="26" y="0"/>
                </a:cxn>
              </a:cxnLst>
              <a:rect l="0" t="0" r="r" b="b"/>
              <a:pathLst>
                <a:path w="401" h="65">
                  <a:moveTo>
                    <a:pt x="26" y="0"/>
                  </a:moveTo>
                  <a:lnTo>
                    <a:pt x="378" y="16"/>
                  </a:lnTo>
                  <a:cubicBezTo>
                    <a:pt x="391" y="17"/>
                    <a:pt x="401" y="28"/>
                    <a:pt x="400" y="42"/>
                  </a:cubicBezTo>
                  <a:cubicBezTo>
                    <a:pt x="400" y="55"/>
                    <a:pt x="389" y="65"/>
                    <a:pt x="375" y="64"/>
                  </a:cubicBezTo>
                  <a:lnTo>
                    <a:pt x="23" y="48"/>
                  </a:lnTo>
                  <a:cubicBezTo>
                    <a:pt x="10" y="48"/>
                    <a:pt x="0" y="37"/>
                    <a:pt x="0" y="23"/>
                  </a:cubicBezTo>
                  <a:cubicBezTo>
                    <a:pt x="1" y="10"/>
                    <a:pt x="12" y="0"/>
                    <a:pt x="26" y="0"/>
                  </a:cubicBezTo>
                  <a:close/>
                </a:path>
              </a:pathLst>
            </a:custGeom>
            <a:solidFill>
              <a:srgbClr val="E2001A"/>
            </a:solidFill>
            <a:ln w="9525" cap="flat">
              <a:solidFill>
                <a:srgbClr val="E2001A"/>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88078" name="Freeform 14"/>
            <p:cNvSpPr>
              <a:spLocks/>
            </p:cNvSpPr>
            <p:nvPr/>
          </p:nvSpPr>
          <p:spPr bwMode="auto">
            <a:xfrm>
              <a:off x="424" y="3487"/>
              <a:ext cx="4639" cy="295"/>
            </a:xfrm>
            <a:custGeom>
              <a:avLst/>
              <a:gdLst/>
              <a:ahLst/>
              <a:cxnLst>
                <a:cxn ang="0">
                  <a:pos x="373" y="657"/>
                </a:cxn>
                <a:cxn ang="0">
                  <a:pos x="729" y="640"/>
                </a:cxn>
                <a:cxn ang="0">
                  <a:pos x="1088" y="721"/>
                </a:cxn>
                <a:cxn ang="0">
                  <a:pos x="1436" y="736"/>
                </a:cxn>
                <a:cxn ang="0">
                  <a:pos x="1775" y="707"/>
                </a:cxn>
                <a:cxn ang="0">
                  <a:pos x="2477" y="277"/>
                </a:cxn>
                <a:cxn ang="0">
                  <a:pos x="2839" y="49"/>
                </a:cxn>
                <a:cxn ang="0">
                  <a:pos x="3197" y="1"/>
                </a:cxn>
                <a:cxn ang="0">
                  <a:pos x="3553" y="33"/>
                </a:cxn>
                <a:cxn ang="0">
                  <a:pos x="3894" y="129"/>
                </a:cxn>
                <a:cxn ang="0">
                  <a:pos x="4598" y="1"/>
                </a:cxn>
                <a:cxn ang="0">
                  <a:pos x="4963" y="130"/>
                </a:cxn>
                <a:cxn ang="0">
                  <a:pos x="5297" y="274"/>
                </a:cxn>
                <a:cxn ang="0">
                  <a:pos x="5667" y="130"/>
                </a:cxn>
                <a:cxn ang="0">
                  <a:pos x="6002" y="258"/>
                </a:cxn>
                <a:cxn ang="0">
                  <a:pos x="6362" y="128"/>
                </a:cxn>
                <a:cxn ang="0">
                  <a:pos x="7068" y="144"/>
                </a:cxn>
                <a:cxn ang="0">
                  <a:pos x="7414" y="209"/>
                </a:cxn>
                <a:cxn ang="0">
                  <a:pos x="7780" y="146"/>
                </a:cxn>
                <a:cxn ang="0">
                  <a:pos x="8124" y="288"/>
                </a:cxn>
                <a:cxn ang="0">
                  <a:pos x="8482" y="306"/>
                </a:cxn>
                <a:cxn ang="0">
                  <a:pos x="8825" y="416"/>
                </a:cxn>
                <a:cxn ang="0">
                  <a:pos x="9168" y="403"/>
                </a:cxn>
                <a:cxn ang="0">
                  <a:pos x="9523" y="226"/>
                </a:cxn>
                <a:cxn ang="0">
                  <a:pos x="9885" y="113"/>
                </a:cxn>
                <a:cxn ang="0">
                  <a:pos x="10232" y="145"/>
                </a:cxn>
                <a:cxn ang="0">
                  <a:pos x="10596" y="115"/>
                </a:cxn>
                <a:cxn ang="0">
                  <a:pos x="11300" y="418"/>
                </a:cxn>
                <a:cxn ang="0">
                  <a:pos x="11644" y="528"/>
                </a:cxn>
                <a:cxn ang="0">
                  <a:pos x="12346" y="544"/>
                </a:cxn>
                <a:cxn ang="0">
                  <a:pos x="12346" y="592"/>
                </a:cxn>
                <a:cxn ang="0">
                  <a:pos x="11641" y="576"/>
                </a:cxn>
                <a:cxn ang="0">
                  <a:pos x="11281" y="463"/>
                </a:cxn>
                <a:cxn ang="0">
                  <a:pos x="10577" y="158"/>
                </a:cxn>
                <a:cxn ang="0">
                  <a:pos x="10237" y="192"/>
                </a:cxn>
                <a:cxn ang="0">
                  <a:pos x="9880" y="160"/>
                </a:cxn>
                <a:cxn ang="0">
                  <a:pos x="9538" y="271"/>
                </a:cxn>
                <a:cxn ang="0">
                  <a:pos x="9189" y="446"/>
                </a:cxn>
                <a:cxn ang="0">
                  <a:pos x="8828" y="464"/>
                </a:cxn>
                <a:cxn ang="0">
                  <a:pos x="8467" y="351"/>
                </a:cxn>
                <a:cxn ang="0">
                  <a:pos x="8121" y="336"/>
                </a:cxn>
                <a:cxn ang="0">
                  <a:pos x="7761" y="191"/>
                </a:cxn>
                <a:cxn ang="0">
                  <a:pos x="7423" y="256"/>
                </a:cxn>
                <a:cxn ang="0">
                  <a:pos x="7065" y="192"/>
                </a:cxn>
                <a:cxn ang="0">
                  <a:pos x="6362" y="176"/>
                </a:cxn>
                <a:cxn ang="0">
                  <a:pos x="6019" y="303"/>
                </a:cxn>
                <a:cxn ang="0">
                  <a:pos x="5650" y="175"/>
                </a:cxn>
                <a:cxn ang="0">
                  <a:pos x="5316" y="319"/>
                </a:cxn>
                <a:cxn ang="0">
                  <a:pos x="4946" y="175"/>
                </a:cxn>
                <a:cxn ang="0">
                  <a:pos x="4607" y="48"/>
                </a:cxn>
                <a:cxn ang="0">
                  <a:pos x="3903" y="176"/>
                </a:cxn>
                <a:cxn ang="0">
                  <a:pos x="3540" y="80"/>
                </a:cxn>
                <a:cxn ang="0">
                  <a:pos x="3192" y="48"/>
                </a:cxn>
                <a:cxn ang="0">
                  <a:pos x="2846" y="96"/>
                </a:cxn>
                <a:cxn ang="0">
                  <a:pos x="2504" y="316"/>
                </a:cxn>
                <a:cxn ang="0">
                  <a:pos x="1798" y="750"/>
                </a:cxn>
                <a:cxn ang="0">
                  <a:pos x="1433" y="784"/>
                </a:cxn>
                <a:cxn ang="0">
                  <a:pos x="1077" y="768"/>
                </a:cxn>
                <a:cxn ang="0">
                  <a:pos x="732" y="688"/>
                </a:cxn>
                <a:cxn ang="0">
                  <a:pos x="384" y="704"/>
                </a:cxn>
                <a:cxn ang="0">
                  <a:pos x="3" y="766"/>
                </a:cxn>
              </a:cxnLst>
              <a:rect l="0" t="0" r="r" b="b"/>
              <a:pathLst>
                <a:path w="12370" h="787">
                  <a:moveTo>
                    <a:pt x="21" y="737"/>
                  </a:moveTo>
                  <a:lnTo>
                    <a:pt x="373" y="657"/>
                  </a:lnTo>
                  <a:cubicBezTo>
                    <a:pt x="375" y="657"/>
                    <a:pt x="376" y="657"/>
                    <a:pt x="377" y="656"/>
                  </a:cubicBezTo>
                  <a:lnTo>
                    <a:pt x="729" y="640"/>
                  </a:lnTo>
                  <a:cubicBezTo>
                    <a:pt x="732" y="640"/>
                    <a:pt x="734" y="641"/>
                    <a:pt x="736" y="641"/>
                  </a:cubicBezTo>
                  <a:lnTo>
                    <a:pt x="1088" y="721"/>
                  </a:lnTo>
                  <a:lnTo>
                    <a:pt x="1084" y="720"/>
                  </a:lnTo>
                  <a:lnTo>
                    <a:pt x="1436" y="736"/>
                  </a:lnTo>
                  <a:lnTo>
                    <a:pt x="1784" y="705"/>
                  </a:lnTo>
                  <a:lnTo>
                    <a:pt x="1775" y="707"/>
                  </a:lnTo>
                  <a:lnTo>
                    <a:pt x="2127" y="515"/>
                  </a:lnTo>
                  <a:lnTo>
                    <a:pt x="2477" y="277"/>
                  </a:lnTo>
                  <a:lnTo>
                    <a:pt x="2830" y="52"/>
                  </a:lnTo>
                  <a:cubicBezTo>
                    <a:pt x="2833" y="50"/>
                    <a:pt x="2836" y="49"/>
                    <a:pt x="2839" y="49"/>
                  </a:cubicBezTo>
                  <a:lnTo>
                    <a:pt x="3191" y="1"/>
                  </a:lnTo>
                  <a:cubicBezTo>
                    <a:pt x="3193" y="0"/>
                    <a:pt x="3195" y="0"/>
                    <a:pt x="3197" y="1"/>
                  </a:cubicBezTo>
                  <a:lnTo>
                    <a:pt x="3549" y="33"/>
                  </a:lnTo>
                  <a:cubicBezTo>
                    <a:pt x="3550" y="33"/>
                    <a:pt x="3551" y="33"/>
                    <a:pt x="3553" y="33"/>
                  </a:cubicBezTo>
                  <a:lnTo>
                    <a:pt x="3905" y="129"/>
                  </a:lnTo>
                  <a:lnTo>
                    <a:pt x="3894" y="129"/>
                  </a:lnTo>
                  <a:lnTo>
                    <a:pt x="4246" y="65"/>
                  </a:lnTo>
                  <a:lnTo>
                    <a:pt x="4598" y="1"/>
                  </a:lnTo>
                  <a:cubicBezTo>
                    <a:pt x="4602" y="0"/>
                    <a:pt x="4607" y="0"/>
                    <a:pt x="4611" y="2"/>
                  </a:cubicBezTo>
                  <a:lnTo>
                    <a:pt x="4963" y="130"/>
                  </a:lnTo>
                  <a:lnTo>
                    <a:pt x="5316" y="274"/>
                  </a:lnTo>
                  <a:lnTo>
                    <a:pt x="5297" y="274"/>
                  </a:lnTo>
                  <a:lnTo>
                    <a:pt x="5649" y="130"/>
                  </a:lnTo>
                  <a:cubicBezTo>
                    <a:pt x="5655" y="128"/>
                    <a:pt x="5661" y="128"/>
                    <a:pt x="5667" y="130"/>
                  </a:cubicBezTo>
                  <a:lnTo>
                    <a:pt x="6019" y="258"/>
                  </a:lnTo>
                  <a:lnTo>
                    <a:pt x="6002" y="258"/>
                  </a:lnTo>
                  <a:lnTo>
                    <a:pt x="6354" y="130"/>
                  </a:lnTo>
                  <a:cubicBezTo>
                    <a:pt x="6357" y="129"/>
                    <a:pt x="6360" y="128"/>
                    <a:pt x="6362" y="128"/>
                  </a:cubicBezTo>
                  <a:lnTo>
                    <a:pt x="6714" y="128"/>
                  </a:lnTo>
                  <a:lnTo>
                    <a:pt x="7068" y="144"/>
                  </a:lnTo>
                  <a:lnTo>
                    <a:pt x="7423" y="209"/>
                  </a:lnTo>
                  <a:lnTo>
                    <a:pt x="7414" y="209"/>
                  </a:lnTo>
                  <a:lnTo>
                    <a:pt x="7766" y="145"/>
                  </a:lnTo>
                  <a:cubicBezTo>
                    <a:pt x="7771" y="144"/>
                    <a:pt x="7775" y="145"/>
                    <a:pt x="7780" y="146"/>
                  </a:cubicBezTo>
                  <a:lnTo>
                    <a:pt x="8132" y="290"/>
                  </a:lnTo>
                  <a:lnTo>
                    <a:pt x="8124" y="288"/>
                  </a:lnTo>
                  <a:lnTo>
                    <a:pt x="8476" y="304"/>
                  </a:lnTo>
                  <a:cubicBezTo>
                    <a:pt x="8478" y="305"/>
                    <a:pt x="8480" y="305"/>
                    <a:pt x="8482" y="306"/>
                  </a:cubicBezTo>
                  <a:lnTo>
                    <a:pt x="8834" y="418"/>
                  </a:lnTo>
                  <a:lnTo>
                    <a:pt x="8825" y="416"/>
                  </a:lnTo>
                  <a:lnTo>
                    <a:pt x="9177" y="400"/>
                  </a:lnTo>
                  <a:lnTo>
                    <a:pt x="9168" y="403"/>
                  </a:lnTo>
                  <a:lnTo>
                    <a:pt x="9520" y="227"/>
                  </a:lnTo>
                  <a:cubicBezTo>
                    <a:pt x="9521" y="226"/>
                    <a:pt x="9522" y="226"/>
                    <a:pt x="9523" y="226"/>
                  </a:cubicBezTo>
                  <a:lnTo>
                    <a:pt x="9875" y="114"/>
                  </a:lnTo>
                  <a:cubicBezTo>
                    <a:pt x="9878" y="113"/>
                    <a:pt x="9881" y="112"/>
                    <a:pt x="9885" y="113"/>
                  </a:cubicBezTo>
                  <a:lnTo>
                    <a:pt x="10237" y="145"/>
                  </a:lnTo>
                  <a:lnTo>
                    <a:pt x="10232" y="145"/>
                  </a:lnTo>
                  <a:lnTo>
                    <a:pt x="10584" y="113"/>
                  </a:lnTo>
                  <a:cubicBezTo>
                    <a:pt x="10588" y="112"/>
                    <a:pt x="10593" y="113"/>
                    <a:pt x="10596" y="115"/>
                  </a:cubicBezTo>
                  <a:lnTo>
                    <a:pt x="10948" y="275"/>
                  </a:lnTo>
                  <a:lnTo>
                    <a:pt x="11300" y="418"/>
                  </a:lnTo>
                  <a:lnTo>
                    <a:pt x="11650" y="530"/>
                  </a:lnTo>
                  <a:lnTo>
                    <a:pt x="11644" y="528"/>
                  </a:lnTo>
                  <a:lnTo>
                    <a:pt x="11996" y="544"/>
                  </a:lnTo>
                  <a:lnTo>
                    <a:pt x="12346" y="544"/>
                  </a:lnTo>
                  <a:cubicBezTo>
                    <a:pt x="12360" y="544"/>
                    <a:pt x="12370" y="555"/>
                    <a:pt x="12370" y="568"/>
                  </a:cubicBezTo>
                  <a:cubicBezTo>
                    <a:pt x="12370" y="582"/>
                    <a:pt x="12360" y="592"/>
                    <a:pt x="12346" y="592"/>
                  </a:cubicBezTo>
                  <a:lnTo>
                    <a:pt x="11993" y="592"/>
                  </a:lnTo>
                  <a:lnTo>
                    <a:pt x="11641" y="576"/>
                  </a:lnTo>
                  <a:cubicBezTo>
                    <a:pt x="11639" y="576"/>
                    <a:pt x="11637" y="576"/>
                    <a:pt x="11635" y="575"/>
                  </a:cubicBezTo>
                  <a:lnTo>
                    <a:pt x="11281" y="463"/>
                  </a:lnTo>
                  <a:lnTo>
                    <a:pt x="10929" y="318"/>
                  </a:lnTo>
                  <a:lnTo>
                    <a:pt x="10577" y="158"/>
                  </a:lnTo>
                  <a:lnTo>
                    <a:pt x="10589" y="160"/>
                  </a:lnTo>
                  <a:lnTo>
                    <a:pt x="10237" y="192"/>
                  </a:lnTo>
                  <a:cubicBezTo>
                    <a:pt x="10235" y="193"/>
                    <a:pt x="10234" y="193"/>
                    <a:pt x="10232" y="192"/>
                  </a:cubicBezTo>
                  <a:lnTo>
                    <a:pt x="9880" y="160"/>
                  </a:lnTo>
                  <a:lnTo>
                    <a:pt x="9890" y="159"/>
                  </a:lnTo>
                  <a:lnTo>
                    <a:pt x="9538" y="271"/>
                  </a:lnTo>
                  <a:lnTo>
                    <a:pt x="9541" y="270"/>
                  </a:lnTo>
                  <a:lnTo>
                    <a:pt x="9189" y="446"/>
                  </a:lnTo>
                  <a:cubicBezTo>
                    <a:pt x="9186" y="447"/>
                    <a:pt x="9183" y="448"/>
                    <a:pt x="9180" y="448"/>
                  </a:cubicBezTo>
                  <a:lnTo>
                    <a:pt x="8828" y="464"/>
                  </a:lnTo>
                  <a:cubicBezTo>
                    <a:pt x="8825" y="465"/>
                    <a:pt x="8822" y="464"/>
                    <a:pt x="8819" y="463"/>
                  </a:cubicBezTo>
                  <a:lnTo>
                    <a:pt x="8467" y="351"/>
                  </a:lnTo>
                  <a:lnTo>
                    <a:pt x="8473" y="352"/>
                  </a:lnTo>
                  <a:lnTo>
                    <a:pt x="8121" y="336"/>
                  </a:lnTo>
                  <a:cubicBezTo>
                    <a:pt x="8119" y="336"/>
                    <a:pt x="8116" y="336"/>
                    <a:pt x="8113" y="335"/>
                  </a:cubicBezTo>
                  <a:lnTo>
                    <a:pt x="7761" y="191"/>
                  </a:lnTo>
                  <a:lnTo>
                    <a:pt x="7775" y="192"/>
                  </a:lnTo>
                  <a:lnTo>
                    <a:pt x="7423" y="256"/>
                  </a:lnTo>
                  <a:cubicBezTo>
                    <a:pt x="7420" y="257"/>
                    <a:pt x="7417" y="257"/>
                    <a:pt x="7414" y="256"/>
                  </a:cubicBezTo>
                  <a:lnTo>
                    <a:pt x="7065" y="192"/>
                  </a:lnTo>
                  <a:lnTo>
                    <a:pt x="6714" y="176"/>
                  </a:lnTo>
                  <a:lnTo>
                    <a:pt x="6362" y="176"/>
                  </a:lnTo>
                  <a:lnTo>
                    <a:pt x="6371" y="175"/>
                  </a:lnTo>
                  <a:lnTo>
                    <a:pt x="6019" y="303"/>
                  </a:lnTo>
                  <a:cubicBezTo>
                    <a:pt x="6013" y="305"/>
                    <a:pt x="6008" y="305"/>
                    <a:pt x="6002" y="303"/>
                  </a:cubicBezTo>
                  <a:lnTo>
                    <a:pt x="5650" y="175"/>
                  </a:lnTo>
                  <a:lnTo>
                    <a:pt x="5668" y="175"/>
                  </a:lnTo>
                  <a:lnTo>
                    <a:pt x="5316" y="319"/>
                  </a:lnTo>
                  <a:cubicBezTo>
                    <a:pt x="5310" y="321"/>
                    <a:pt x="5303" y="321"/>
                    <a:pt x="5297" y="319"/>
                  </a:cubicBezTo>
                  <a:lnTo>
                    <a:pt x="4946" y="175"/>
                  </a:lnTo>
                  <a:lnTo>
                    <a:pt x="4594" y="47"/>
                  </a:lnTo>
                  <a:lnTo>
                    <a:pt x="4607" y="48"/>
                  </a:lnTo>
                  <a:lnTo>
                    <a:pt x="4255" y="112"/>
                  </a:lnTo>
                  <a:lnTo>
                    <a:pt x="3903" y="176"/>
                  </a:lnTo>
                  <a:cubicBezTo>
                    <a:pt x="3899" y="177"/>
                    <a:pt x="3896" y="177"/>
                    <a:pt x="3892" y="176"/>
                  </a:cubicBezTo>
                  <a:lnTo>
                    <a:pt x="3540" y="80"/>
                  </a:lnTo>
                  <a:lnTo>
                    <a:pt x="3544" y="80"/>
                  </a:lnTo>
                  <a:lnTo>
                    <a:pt x="3192" y="48"/>
                  </a:lnTo>
                  <a:lnTo>
                    <a:pt x="3198" y="48"/>
                  </a:lnTo>
                  <a:lnTo>
                    <a:pt x="2846" y="96"/>
                  </a:lnTo>
                  <a:lnTo>
                    <a:pt x="2855" y="93"/>
                  </a:lnTo>
                  <a:lnTo>
                    <a:pt x="2504" y="316"/>
                  </a:lnTo>
                  <a:lnTo>
                    <a:pt x="2150" y="558"/>
                  </a:lnTo>
                  <a:lnTo>
                    <a:pt x="1798" y="750"/>
                  </a:lnTo>
                  <a:cubicBezTo>
                    <a:pt x="1795" y="751"/>
                    <a:pt x="1792" y="752"/>
                    <a:pt x="1789" y="752"/>
                  </a:cubicBezTo>
                  <a:lnTo>
                    <a:pt x="1433" y="784"/>
                  </a:lnTo>
                  <a:lnTo>
                    <a:pt x="1081" y="768"/>
                  </a:lnTo>
                  <a:cubicBezTo>
                    <a:pt x="1080" y="768"/>
                    <a:pt x="1079" y="768"/>
                    <a:pt x="1077" y="768"/>
                  </a:cubicBezTo>
                  <a:lnTo>
                    <a:pt x="725" y="688"/>
                  </a:lnTo>
                  <a:lnTo>
                    <a:pt x="732" y="688"/>
                  </a:lnTo>
                  <a:lnTo>
                    <a:pt x="380" y="704"/>
                  </a:lnTo>
                  <a:lnTo>
                    <a:pt x="384" y="704"/>
                  </a:lnTo>
                  <a:lnTo>
                    <a:pt x="32" y="784"/>
                  </a:lnTo>
                  <a:cubicBezTo>
                    <a:pt x="19" y="787"/>
                    <a:pt x="6" y="779"/>
                    <a:pt x="3" y="766"/>
                  </a:cubicBezTo>
                  <a:cubicBezTo>
                    <a:pt x="0" y="753"/>
                    <a:pt x="8" y="740"/>
                    <a:pt x="21" y="737"/>
                  </a:cubicBezTo>
                  <a:close/>
                </a:path>
              </a:pathLst>
            </a:custGeom>
            <a:solidFill>
              <a:srgbClr val="E2001A"/>
            </a:solidFill>
            <a:ln w="9525" cap="flat">
              <a:solidFill>
                <a:srgbClr val="E2001A"/>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88079" name="Oval 15"/>
            <p:cNvSpPr>
              <a:spLocks noChangeArrowheads="1"/>
            </p:cNvSpPr>
            <p:nvPr/>
          </p:nvSpPr>
          <p:spPr bwMode="auto">
            <a:xfrm>
              <a:off x="5153" y="3673"/>
              <a:ext cx="72" cy="72"/>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8080" name="Freeform 16"/>
            <p:cNvSpPr>
              <a:spLocks noEditPoints="1"/>
            </p:cNvSpPr>
            <p:nvPr/>
          </p:nvSpPr>
          <p:spPr bwMode="auto">
            <a:xfrm>
              <a:off x="5147" y="3667"/>
              <a:ext cx="84" cy="84"/>
            </a:xfrm>
            <a:custGeom>
              <a:avLst/>
              <a:gdLst/>
              <a:ahLst/>
              <a:cxnLst>
                <a:cxn ang="0">
                  <a:pos x="224" y="116"/>
                </a:cxn>
                <a:cxn ang="0">
                  <a:pos x="214" y="158"/>
                </a:cxn>
                <a:cxn ang="0">
                  <a:pos x="189" y="194"/>
                </a:cxn>
                <a:cxn ang="0">
                  <a:pos x="153" y="216"/>
                </a:cxn>
                <a:cxn ang="0">
                  <a:pos x="109" y="224"/>
                </a:cxn>
                <a:cxn ang="0">
                  <a:pos x="67" y="214"/>
                </a:cxn>
                <a:cxn ang="0">
                  <a:pos x="31" y="189"/>
                </a:cxn>
                <a:cxn ang="0">
                  <a:pos x="9" y="153"/>
                </a:cxn>
                <a:cxn ang="0">
                  <a:pos x="1" y="109"/>
                </a:cxn>
                <a:cxn ang="0">
                  <a:pos x="11" y="67"/>
                </a:cxn>
                <a:cxn ang="0">
                  <a:pos x="36" y="31"/>
                </a:cxn>
                <a:cxn ang="0">
                  <a:pos x="72" y="9"/>
                </a:cxn>
                <a:cxn ang="0">
                  <a:pos x="116" y="1"/>
                </a:cxn>
                <a:cxn ang="0">
                  <a:pos x="158" y="11"/>
                </a:cxn>
                <a:cxn ang="0">
                  <a:pos x="194" y="36"/>
                </a:cxn>
                <a:cxn ang="0">
                  <a:pos x="216" y="72"/>
                </a:cxn>
                <a:cxn ang="0">
                  <a:pos x="185" y="79"/>
                </a:cxn>
                <a:cxn ang="0">
                  <a:pos x="167" y="53"/>
                </a:cxn>
                <a:cxn ang="0">
                  <a:pos x="141" y="38"/>
                </a:cxn>
                <a:cxn ang="0">
                  <a:pos x="109" y="32"/>
                </a:cxn>
                <a:cxn ang="0">
                  <a:pos x="79" y="40"/>
                </a:cxn>
                <a:cxn ang="0">
                  <a:pos x="53" y="58"/>
                </a:cxn>
                <a:cxn ang="0">
                  <a:pos x="38" y="84"/>
                </a:cxn>
                <a:cxn ang="0">
                  <a:pos x="32" y="116"/>
                </a:cxn>
                <a:cxn ang="0">
                  <a:pos x="40" y="146"/>
                </a:cxn>
                <a:cxn ang="0">
                  <a:pos x="58" y="172"/>
                </a:cxn>
                <a:cxn ang="0">
                  <a:pos x="84" y="187"/>
                </a:cxn>
                <a:cxn ang="0">
                  <a:pos x="116" y="193"/>
                </a:cxn>
                <a:cxn ang="0">
                  <a:pos x="146" y="185"/>
                </a:cxn>
                <a:cxn ang="0">
                  <a:pos x="172" y="167"/>
                </a:cxn>
                <a:cxn ang="0">
                  <a:pos x="187" y="141"/>
                </a:cxn>
                <a:cxn ang="0">
                  <a:pos x="193" y="109"/>
                </a:cxn>
                <a:cxn ang="0">
                  <a:pos x="185" y="79"/>
                </a:cxn>
              </a:cxnLst>
              <a:rect l="0" t="0" r="r" b="b"/>
              <a:pathLst>
                <a:path w="225" h="225">
                  <a:moveTo>
                    <a:pt x="224" y="109"/>
                  </a:moveTo>
                  <a:cubicBezTo>
                    <a:pt x="225" y="111"/>
                    <a:pt x="225" y="114"/>
                    <a:pt x="224" y="116"/>
                  </a:cubicBezTo>
                  <a:lnTo>
                    <a:pt x="216" y="153"/>
                  </a:lnTo>
                  <a:cubicBezTo>
                    <a:pt x="216" y="155"/>
                    <a:pt x="215" y="157"/>
                    <a:pt x="214" y="158"/>
                  </a:cubicBezTo>
                  <a:lnTo>
                    <a:pt x="194" y="189"/>
                  </a:lnTo>
                  <a:cubicBezTo>
                    <a:pt x="193" y="191"/>
                    <a:pt x="191" y="193"/>
                    <a:pt x="189" y="194"/>
                  </a:cubicBezTo>
                  <a:lnTo>
                    <a:pt x="158" y="214"/>
                  </a:lnTo>
                  <a:cubicBezTo>
                    <a:pt x="157" y="215"/>
                    <a:pt x="155" y="216"/>
                    <a:pt x="153" y="216"/>
                  </a:cubicBezTo>
                  <a:lnTo>
                    <a:pt x="116" y="224"/>
                  </a:lnTo>
                  <a:cubicBezTo>
                    <a:pt x="114" y="225"/>
                    <a:pt x="111" y="225"/>
                    <a:pt x="109" y="224"/>
                  </a:cubicBezTo>
                  <a:lnTo>
                    <a:pt x="72" y="216"/>
                  </a:lnTo>
                  <a:cubicBezTo>
                    <a:pt x="70" y="216"/>
                    <a:pt x="68" y="215"/>
                    <a:pt x="67" y="214"/>
                  </a:cubicBezTo>
                  <a:lnTo>
                    <a:pt x="36" y="194"/>
                  </a:lnTo>
                  <a:cubicBezTo>
                    <a:pt x="34" y="193"/>
                    <a:pt x="32" y="191"/>
                    <a:pt x="31" y="189"/>
                  </a:cubicBezTo>
                  <a:lnTo>
                    <a:pt x="11" y="158"/>
                  </a:lnTo>
                  <a:cubicBezTo>
                    <a:pt x="10" y="157"/>
                    <a:pt x="9" y="155"/>
                    <a:pt x="9" y="153"/>
                  </a:cubicBezTo>
                  <a:lnTo>
                    <a:pt x="1" y="116"/>
                  </a:lnTo>
                  <a:cubicBezTo>
                    <a:pt x="0" y="114"/>
                    <a:pt x="0" y="111"/>
                    <a:pt x="1" y="109"/>
                  </a:cubicBezTo>
                  <a:lnTo>
                    <a:pt x="9" y="72"/>
                  </a:lnTo>
                  <a:cubicBezTo>
                    <a:pt x="9" y="70"/>
                    <a:pt x="10" y="68"/>
                    <a:pt x="11" y="67"/>
                  </a:cubicBezTo>
                  <a:lnTo>
                    <a:pt x="31" y="36"/>
                  </a:lnTo>
                  <a:cubicBezTo>
                    <a:pt x="32" y="34"/>
                    <a:pt x="34" y="32"/>
                    <a:pt x="36" y="31"/>
                  </a:cubicBezTo>
                  <a:lnTo>
                    <a:pt x="67" y="11"/>
                  </a:lnTo>
                  <a:cubicBezTo>
                    <a:pt x="68" y="10"/>
                    <a:pt x="70" y="9"/>
                    <a:pt x="72" y="9"/>
                  </a:cubicBezTo>
                  <a:lnTo>
                    <a:pt x="109" y="1"/>
                  </a:lnTo>
                  <a:cubicBezTo>
                    <a:pt x="111" y="0"/>
                    <a:pt x="114" y="0"/>
                    <a:pt x="116" y="1"/>
                  </a:cubicBezTo>
                  <a:lnTo>
                    <a:pt x="153" y="9"/>
                  </a:lnTo>
                  <a:cubicBezTo>
                    <a:pt x="155" y="9"/>
                    <a:pt x="157" y="10"/>
                    <a:pt x="158" y="11"/>
                  </a:cubicBezTo>
                  <a:lnTo>
                    <a:pt x="189" y="31"/>
                  </a:lnTo>
                  <a:cubicBezTo>
                    <a:pt x="191" y="32"/>
                    <a:pt x="193" y="34"/>
                    <a:pt x="194" y="36"/>
                  </a:cubicBezTo>
                  <a:lnTo>
                    <a:pt x="214" y="67"/>
                  </a:lnTo>
                  <a:cubicBezTo>
                    <a:pt x="215" y="68"/>
                    <a:pt x="216" y="70"/>
                    <a:pt x="216" y="72"/>
                  </a:cubicBezTo>
                  <a:lnTo>
                    <a:pt x="224" y="109"/>
                  </a:lnTo>
                  <a:close/>
                  <a:moveTo>
                    <a:pt x="185" y="79"/>
                  </a:moveTo>
                  <a:lnTo>
                    <a:pt x="187" y="84"/>
                  </a:lnTo>
                  <a:lnTo>
                    <a:pt x="167" y="53"/>
                  </a:lnTo>
                  <a:lnTo>
                    <a:pt x="172" y="58"/>
                  </a:lnTo>
                  <a:lnTo>
                    <a:pt x="141" y="38"/>
                  </a:lnTo>
                  <a:lnTo>
                    <a:pt x="146" y="40"/>
                  </a:lnTo>
                  <a:lnTo>
                    <a:pt x="109" y="32"/>
                  </a:lnTo>
                  <a:lnTo>
                    <a:pt x="116" y="32"/>
                  </a:lnTo>
                  <a:lnTo>
                    <a:pt x="79" y="40"/>
                  </a:lnTo>
                  <a:lnTo>
                    <a:pt x="84" y="38"/>
                  </a:lnTo>
                  <a:lnTo>
                    <a:pt x="53" y="58"/>
                  </a:lnTo>
                  <a:lnTo>
                    <a:pt x="58" y="53"/>
                  </a:lnTo>
                  <a:lnTo>
                    <a:pt x="38" y="84"/>
                  </a:lnTo>
                  <a:lnTo>
                    <a:pt x="40" y="79"/>
                  </a:lnTo>
                  <a:lnTo>
                    <a:pt x="32" y="116"/>
                  </a:lnTo>
                  <a:lnTo>
                    <a:pt x="32" y="109"/>
                  </a:lnTo>
                  <a:lnTo>
                    <a:pt x="40" y="146"/>
                  </a:lnTo>
                  <a:lnTo>
                    <a:pt x="38" y="141"/>
                  </a:lnTo>
                  <a:lnTo>
                    <a:pt x="58" y="172"/>
                  </a:lnTo>
                  <a:lnTo>
                    <a:pt x="53" y="167"/>
                  </a:lnTo>
                  <a:lnTo>
                    <a:pt x="84" y="187"/>
                  </a:lnTo>
                  <a:lnTo>
                    <a:pt x="79" y="185"/>
                  </a:lnTo>
                  <a:lnTo>
                    <a:pt x="116" y="193"/>
                  </a:lnTo>
                  <a:lnTo>
                    <a:pt x="109" y="193"/>
                  </a:lnTo>
                  <a:lnTo>
                    <a:pt x="146" y="185"/>
                  </a:lnTo>
                  <a:lnTo>
                    <a:pt x="141" y="187"/>
                  </a:lnTo>
                  <a:lnTo>
                    <a:pt x="172" y="167"/>
                  </a:lnTo>
                  <a:lnTo>
                    <a:pt x="167" y="172"/>
                  </a:lnTo>
                  <a:lnTo>
                    <a:pt x="187" y="141"/>
                  </a:lnTo>
                  <a:lnTo>
                    <a:pt x="185" y="146"/>
                  </a:lnTo>
                  <a:lnTo>
                    <a:pt x="193" y="109"/>
                  </a:lnTo>
                  <a:lnTo>
                    <a:pt x="193" y="116"/>
                  </a:lnTo>
                  <a:lnTo>
                    <a:pt x="185" y="79"/>
                  </a:lnTo>
                  <a:close/>
                </a:path>
              </a:pathLst>
            </a:custGeom>
            <a:solidFill>
              <a:srgbClr val="FFFFFF"/>
            </a:solidFill>
            <a:ln w="9525"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88081" name="Freeform 17"/>
            <p:cNvSpPr>
              <a:spLocks/>
            </p:cNvSpPr>
            <p:nvPr/>
          </p:nvSpPr>
          <p:spPr bwMode="auto">
            <a:xfrm>
              <a:off x="4780" y="1770"/>
              <a:ext cx="153" cy="201"/>
            </a:xfrm>
            <a:custGeom>
              <a:avLst/>
              <a:gdLst/>
              <a:ahLst/>
              <a:cxnLst>
                <a:cxn ang="0">
                  <a:pos x="8" y="493"/>
                </a:cxn>
                <a:cxn ang="0">
                  <a:pos x="360" y="13"/>
                </a:cxn>
                <a:cxn ang="0">
                  <a:pos x="394" y="8"/>
                </a:cxn>
                <a:cxn ang="0">
                  <a:pos x="399" y="42"/>
                </a:cxn>
                <a:cxn ang="0">
                  <a:pos x="47" y="522"/>
                </a:cxn>
                <a:cxn ang="0">
                  <a:pos x="13" y="527"/>
                </a:cxn>
                <a:cxn ang="0">
                  <a:pos x="8" y="493"/>
                </a:cxn>
              </a:cxnLst>
              <a:rect l="0" t="0" r="r" b="b"/>
              <a:pathLst>
                <a:path w="407" h="535">
                  <a:moveTo>
                    <a:pt x="8" y="493"/>
                  </a:moveTo>
                  <a:lnTo>
                    <a:pt x="360" y="13"/>
                  </a:lnTo>
                  <a:cubicBezTo>
                    <a:pt x="368" y="3"/>
                    <a:pt x="383" y="0"/>
                    <a:pt x="394" y="8"/>
                  </a:cubicBezTo>
                  <a:cubicBezTo>
                    <a:pt x="404" y="16"/>
                    <a:pt x="407" y="31"/>
                    <a:pt x="399" y="42"/>
                  </a:cubicBezTo>
                  <a:lnTo>
                    <a:pt x="47" y="522"/>
                  </a:lnTo>
                  <a:cubicBezTo>
                    <a:pt x="39" y="532"/>
                    <a:pt x="24" y="535"/>
                    <a:pt x="13" y="527"/>
                  </a:cubicBezTo>
                  <a:cubicBezTo>
                    <a:pt x="3" y="519"/>
                    <a:pt x="0" y="504"/>
                    <a:pt x="8" y="493"/>
                  </a:cubicBezTo>
                  <a:close/>
                </a:path>
              </a:pathLst>
            </a:custGeom>
            <a:solidFill>
              <a:srgbClr val="7F7F7F"/>
            </a:solidFill>
            <a:ln w="9525" cap="flat">
              <a:solidFill>
                <a:srgbClr val="7F7F7F"/>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88082" name="Freeform 18"/>
            <p:cNvSpPr>
              <a:spLocks noEditPoints="1"/>
            </p:cNvSpPr>
            <p:nvPr/>
          </p:nvSpPr>
          <p:spPr bwMode="auto">
            <a:xfrm>
              <a:off x="424" y="1285"/>
              <a:ext cx="4772" cy="2167"/>
            </a:xfrm>
            <a:custGeom>
              <a:avLst/>
              <a:gdLst/>
              <a:ahLst/>
              <a:cxnLst>
                <a:cxn ang="0">
                  <a:pos x="392" y="5685"/>
                </a:cxn>
                <a:cxn ang="0">
                  <a:pos x="725" y="5586"/>
                </a:cxn>
                <a:cxn ang="0">
                  <a:pos x="1081" y="5554"/>
                </a:cxn>
                <a:cxn ang="0">
                  <a:pos x="1446" y="5732"/>
                </a:cxn>
                <a:cxn ang="0">
                  <a:pos x="1775" y="5525"/>
                </a:cxn>
                <a:cxn ang="0">
                  <a:pos x="2118" y="4767"/>
                </a:cxn>
                <a:cxn ang="0">
                  <a:pos x="2823" y="3373"/>
                </a:cxn>
                <a:cxn ang="0">
                  <a:pos x="3191" y="3298"/>
                </a:cxn>
                <a:cxn ang="0">
                  <a:pos x="3538" y="3155"/>
                </a:cxn>
                <a:cxn ang="0">
                  <a:pos x="3882" y="3064"/>
                </a:cxn>
                <a:cxn ang="0">
                  <a:pos x="4255" y="2706"/>
                </a:cxn>
                <a:cxn ang="0">
                  <a:pos x="4621" y="2761"/>
                </a:cxn>
                <a:cxn ang="0">
                  <a:pos x="5326" y="3578"/>
                </a:cxn>
                <a:cxn ang="0">
                  <a:pos x="5643" y="3256"/>
                </a:cxn>
                <a:cxn ang="0">
                  <a:pos x="5991" y="2653"/>
                </a:cxn>
                <a:cxn ang="0">
                  <a:pos x="6341" y="1761"/>
                </a:cxn>
                <a:cxn ang="0">
                  <a:pos x="6704" y="1556"/>
                </a:cxn>
                <a:cxn ang="0">
                  <a:pos x="7047" y="1325"/>
                </a:cxn>
                <a:cxn ang="0">
                  <a:pos x="7750" y="15"/>
                </a:cxn>
                <a:cxn ang="0">
                  <a:pos x="7786" y="6"/>
                </a:cxn>
                <a:cxn ang="0">
                  <a:pos x="8145" y="286"/>
                </a:cxn>
                <a:cxn ang="0">
                  <a:pos x="8491" y="935"/>
                </a:cxn>
                <a:cxn ang="0">
                  <a:pos x="8830" y="1234"/>
                </a:cxn>
                <a:cxn ang="0">
                  <a:pos x="9171" y="1267"/>
                </a:cxn>
                <a:cxn ang="0">
                  <a:pos x="9518" y="1142"/>
                </a:cxn>
                <a:cxn ang="0">
                  <a:pos x="10220" y="615"/>
                </a:cxn>
                <a:cxn ang="0">
                  <a:pos x="10589" y="242"/>
                </a:cxn>
                <a:cxn ang="0">
                  <a:pos x="10959" y="764"/>
                </a:cxn>
                <a:cxn ang="0">
                  <a:pos x="11663" y="1788"/>
                </a:cxn>
                <a:cxn ang="0">
                  <a:pos x="11623" y="1815"/>
                </a:cxn>
                <a:cxn ang="0">
                  <a:pos x="10920" y="791"/>
                </a:cxn>
                <a:cxn ang="0">
                  <a:pos x="10605" y="282"/>
                </a:cxn>
                <a:cxn ang="0">
                  <a:pos x="9897" y="941"/>
                </a:cxn>
                <a:cxn ang="0">
                  <a:pos x="9540" y="1184"/>
                </a:cxn>
                <a:cxn ang="0">
                  <a:pos x="9177" y="1313"/>
                </a:cxn>
                <a:cxn ang="0">
                  <a:pos x="8812" y="1276"/>
                </a:cxn>
                <a:cxn ang="0">
                  <a:pos x="8454" y="965"/>
                </a:cxn>
                <a:cxn ang="0">
                  <a:pos x="8109" y="316"/>
                </a:cxn>
                <a:cxn ang="0">
                  <a:pos x="7793" y="36"/>
                </a:cxn>
                <a:cxn ang="0">
                  <a:pos x="7088" y="1350"/>
                </a:cxn>
                <a:cxn ang="0">
                  <a:pos x="6727" y="1599"/>
                </a:cxn>
                <a:cxn ang="0">
                  <a:pos x="6386" y="1778"/>
                </a:cxn>
                <a:cxn ang="0">
                  <a:pos x="6032" y="2677"/>
                </a:cxn>
                <a:cxn ang="0">
                  <a:pos x="5676" y="3291"/>
                </a:cxn>
                <a:cxn ang="0">
                  <a:pos x="5306" y="3617"/>
                </a:cxn>
                <a:cxn ang="0">
                  <a:pos x="4938" y="3178"/>
                </a:cxn>
                <a:cxn ang="0">
                  <a:pos x="4600" y="2801"/>
                </a:cxn>
                <a:cxn ang="0">
                  <a:pos x="4268" y="2746"/>
                </a:cxn>
                <a:cxn ang="0">
                  <a:pos x="3906" y="3105"/>
                </a:cxn>
                <a:cxn ang="0">
                  <a:pos x="3205" y="3344"/>
                </a:cxn>
                <a:cxn ang="0">
                  <a:pos x="2848" y="3409"/>
                </a:cxn>
                <a:cxn ang="0">
                  <a:pos x="2513" y="4003"/>
                </a:cxn>
                <a:cxn ang="0">
                  <a:pos x="1809" y="5555"/>
                </a:cxn>
                <a:cxn ang="0">
                  <a:pos x="1448" y="5774"/>
                </a:cxn>
                <a:cxn ang="0">
                  <a:pos x="1073" y="5599"/>
                </a:cxn>
                <a:cxn ang="0">
                  <a:pos x="734" y="5633"/>
                </a:cxn>
                <a:cxn ang="0">
                  <a:pos x="386" y="5729"/>
                </a:cxn>
                <a:cxn ang="0">
                  <a:pos x="15" y="5518"/>
                </a:cxn>
                <a:cxn ang="0">
                  <a:pos x="40" y="5477"/>
                </a:cxn>
                <a:cxn ang="0">
                  <a:pos x="12364" y="1624"/>
                </a:cxn>
                <a:cxn ang="0">
                  <a:pos x="12718" y="1961"/>
                </a:cxn>
                <a:cxn ang="0">
                  <a:pos x="12331" y="1659"/>
                </a:cxn>
                <a:cxn ang="0">
                  <a:pos x="11978" y="1305"/>
                </a:cxn>
              </a:cxnLst>
              <a:rect l="0" t="0" r="r" b="b"/>
              <a:pathLst>
                <a:path w="12726" h="5779">
                  <a:moveTo>
                    <a:pt x="40" y="5477"/>
                  </a:moveTo>
                  <a:lnTo>
                    <a:pt x="392" y="5685"/>
                  </a:lnTo>
                  <a:lnTo>
                    <a:pt x="373" y="5682"/>
                  </a:lnTo>
                  <a:lnTo>
                    <a:pt x="725" y="5586"/>
                  </a:lnTo>
                  <a:cubicBezTo>
                    <a:pt x="727" y="5586"/>
                    <a:pt x="728" y="5586"/>
                    <a:pt x="729" y="5586"/>
                  </a:cubicBezTo>
                  <a:lnTo>
                    <a:pt x="1081" y="5554"/>
                  </a:lnTo>
                  <a:cubicBezTo>
                    <a:pt x="1086" y="5553"/>
                    <a:pt x="1090" y="5554"/>
                    <a:pt x="1094" y="5556"/>
                  </a:cubicBezTo>
                  <a:lnTo>
                    <a:pt x="1446" y="5732"/>
                  </a:lnTo>
                  <a:lnTo>
                    <a:pt x="1423" y="5733"/>
                  </a:lnTo>
                  <a:lnTo>
                    <a:pt x="1775" y="5525"/>
                  </a:lnTo>
                  <a:lnTo>
                    <a:pt x="1766" y="5535"/>
                  </a:lnTo>
                  <a:lnTo>
                    <a:pt x="2118" y="4767"/>
                  </a:lnTo>
                  <a:lnTo>
                    <a:pt x="2470" y="3984"/>
                  </a:lnTo>
                  <a:lnTo>
                    <a:pt x="2823" y="3373"/>
                  </a:lnTo>
                  <a:cubicBezTo>
                    <a:pt x="2826" y="3367"/>
                    <a:pt x="2832" y="3363"/>
                    <a:pt x="2839" y="3362"/>
                  </a:cubicBezTo>
                  <a:lnTo>
                    <a:pt x="3191" y="3298"/>
                  </a:lnTo>
                  <a:lnTo>
                    <a:pt x="3186" y="3299"/>
                  </a:lnTo>
                  <a:lnTo>
                    <a:pt x="3538" y="3155"/>
                  </a:lnTo>
                  <a:lnTo>
                    <a:pt x="3893" y="3058"/>
                  </a:lnTo>
                  <a:lnTo>
                    <a:pt x="3882" y="3064"/>
                  </a:lnTo>
                  <a:lnTo>
                    <a:pt x="4234" y="2712"/>
                  </a:lnTo>
                  <a:cubicBezTo>
                    <a:pt x="4240" y="2707"/>
                    <a:pt x="4247" y="2705"/>
                    <a:pt x="4255" y="2706"/>
                  </a:cubicBezTo>
                  <a:lnTo>
                    <a:pt x="4607" y="2754"/>
                  </a:lnTo>
                  <a:cubicBezTo>
                    <a:pt x="4612" y="2754"/>
                    <a:pt x="4617" y="2757"/>
                    <a:pt x="4621" y="2761"/>
                  </a:cubicBezTo>
                  <a:lnTo>
                    <a:pt x="4973" y="3145"/>
                  </a:lnTo>
                  <a:lnTo>
                    <a:pt x="5326" y="3578"/>
                  </a:lnTo>
                  <a:lnTo>
                    <a:pt x="5291" y="3576"/>
                  </a:lnTo>
                  <a:lnTo>
                    <a:pt x="5643" y="3256"/>
                  </a:lnTo>
                  <a:lnTo>
                    <a:pt x="5639" y="3261"/>
                  </a:lnTo>
                  <a:lnTo>
                    <a:pt x="5991" y="2653"/>
                  </a:lnTo>
                  <a:lnTo>
                    <a:pt x="5989" y="2657"/>
                  </a:lnTo>
                  <a:lnTo>
                    <a:pt x="6341" y="1761"/>
                  </a:lnTo>
                  <a:cubicBezTo>
                    <a:pt x="6343" y="1755"/>
                    <a:pt x="6347" y="1751"/>
                    <a:pt x="6352" y="1748"/>
                  </a:cubicBezTo>
                  <a:lnTo>
                    <a:pt x="6704" y="1556"/>
                  </a:lnTo>
                  <a:lnTo>
                    <a:pt x="7054" y="1318"/>
                  </a:lnTo>
                  <a:lnTo>
                    <a:pt x="7047" y="1325"/>
                  </a:lnTo>
                  <a:lnTo>
                    <a:pt x="7399" y="733"/>
                  </a:lnTo>
                  <a:lnTo>
                    <a:pt x="7750" y="15"/>
                  </a:lnTo>
                  <a:cubicBezTo>
                    <a:pt x="7753" y="8"/>
                    <a:pt x="7759" y="4"/>
                    <a:pt x="7766" y="2"/>
                  </a:cubicBezTo>
                  <a:cubicBezTo>
                    <a:pt x="7773" y="0"/>
                    <a:pt x="7780" y="2"/>
                    <a:pt x="7786" y="6"/>
                  </a:cubicBezTo>
                  <a:lnTo>
                    <a:pt x="8138" y="278"/>
                  </a:lnTo>
                  <a:cubicBezTo>
                    <a:pt x="8141" y="281"/>
                    <a:pt x="8143" y="283"/>
                    <a:pt x="8145" y="286"/>
                  </a:cubicBezTo>
                  <a:lnTo>
                    <a:pt x="8497" y="942"/>
                  </a:lnTo>
                  <a:lnTo>
                    <a:pt x="8491" y="935"/>
                  </a:lnTo>
                  <a:lnTo>
                    <a:pt x="8843" y="1239"/>
                  </a:lnTo>
                  <a:lnTo>
                    <a:pt x="8830" y="1234"/>
                  </a:lnTo>
                  <a:lnTo>
                    <a:pt x="9182" y="1266"/>
                  </a:lnTo>
                  <a:lnTo>
                    <a:pt x="9171" y="1267"/>
                  </a:lnTo>
                  <a:lnTo>
                    <a:pt x="9523" y="1139"/>
                  </a:lnTo>
                  <a:lnTo>
                    <a:pt x="9518" y="1142"/>
                  </a:lnTo>
                  <a:lnTo>
                    <a:pt x="9870" y="902"/>
                  </a:lnTo>
                  <a:lnTo>
                    <a:pt x="10220" y="615"/>
                  </a:lnTo>
                  <a:lnTo>
                    <a:pt x="10570" y="249"/>
                  </a:lnTo>
                  <a:cubicBezTo>
                    <a:pt x="10575" y="244"/>
                    <a:pt x="10582" y="241"/>
                    <a:pt x="10589" y="242"/>
                  </a:cubicBezTo>
                  <a:cubicBezTo>
                    <a:pt x="10597" y="242"/>
                    <a:pt x="10603" y="246"/>
                    <a:pt x="10607" y="252"/>
                  </a:cubicBezTo>
                  <a:lnTo>
                    <a:pt x="10959" y="764"/>
                  </a:lnTo>
                  <a:lnTo>
                    <a:pt x="11311" y="1260"/>
                  </a:lnTo>
                  <a:lnTo>
                    <a:pt x="11663" y="1788"/>
                  </a:lnTo>
                  <a:cubicBezTo>
                    <a:pt x="11671" y="1799"/>
                    <a:pt x="11668" y="1814"/>
                    <a:pt x="11657" y="1821"/>
                  </a:cubicBezTo>
                  <a:cubicBezTo>
                    <a:pt x="11646" y="1829"/>
                    <a:pt x="11631" y="1826"/>
                    <a:pt x="11623" y="1815"/>
                  </a:cubicBezTo>
                  <a:lnTo>
                    <a:pt x="11272" y="1287"/>
                  </a:lnTo>
                  <a:lnTo>
                    <a:pt x="10920" y="791"/>
                  </a:lnTo>
                  <a:lnTo>
                    <a:pt x="10568" y="279"/>
                  </a:lnTo>
                  <a:lnTo>
                    <a:pt x="10605" y="282"/>
                  </a:lnTo>
                  <a:lnTo>
                    <a:pt x="10251" y="652"/>
                  </a:lnTo>
                  <a:lnTo>
                    <a:pt x="9897" y="941"/>
                  </a:lnTo>
                  <a:lnTo>
                    <a:pt x="9545" y="1181"/>
                  </a:lnTo>
                  <a:cubicBezTo>
                    <a:pt x="9543" y="1182"/>
                    <a:pt x="9542" y="1183"/>
                    <a:pt x="9540" y="1184"/>
                  </a:cubicBezTo>
                  <a:lnTo>
                    <a:pt x="9188" y="1312"/>
                  </a:lnTo>
                  <a:cubicBezTo>
                    <a:pt x="9184" y="1313"/>
                    <a:pt x="9181" y="1314"/>
                    <a:pt x="9177" y="1313"/>
                  </a:cubicBezTo>
                  <a:lnTo>
                    <a:pt x="8825" y="1281"/>
                  </a:lnTo>
                  <a:cubicBezTo>
                    <a:pt x="8820" y="1281"/>
                    <a:pt x="8816" y="1279"/>
                    <a:pt x="8812" y="1276"/>
                  </a:cubicBezTo>
                  <a:lnTo>
                    <a:pt x="8460" y="972"/>
                  </a:lnTo>
                  <a:cubicBezTo>
                    <a:pt x="8458" y="970"/>
                    <a:pt x="8456" y="967"/>
                    <a:pt x="8454" y="965"/>
                  </a:cubicBezTo>
                  <a:lnTo>
                    <a:pt x="8102" y="309"/>
                  </a:lnTo>
                  <a:lnTo>
                    <a:pt x="8109" y="316"/>
                  </a:lnTo>
                  <a:lnTo>
                    <a:pt x="7757" y="44"/>
                  </a:lnTo>
                  <a:lnTo>
                    <a:pt x="7793" y="36"/>
                  </a:lnTo>
                  <a:lnTo>
                    <a:pt x="7440" y="758"/>
                  </a:lnTo>
                  <a:lnTo>
                    <a:pt x="7088" y="1350"/>
                  </a:lnTo>
                  <a:cubicBezTo>
                    <a:pt x="7086" y="1353"/>
                    <a:pt x="7084" y="1355"/>
                    <a:pt x="7081" y="1357"/>
                  </a:cubicBezTo>
                  <a:lnTo>
                    <a:pt x="6727" y="1599"/>
                  </a:lnTo>
                  <a:lnTo>
                    <a:pt x="6375" y="1791"/>
                  </a:lnTo>
                  <a:lnTo>
                    <a:pt x="6386" y="1778"/>
                  </a:lnTo>
                  <a:lnTo>
                    <a:pt x="6034" y="2674"/>
                  </a:lnTo>
                  <a:cubicBezTo>
                    <a:pt x="6033" y="2675"/>
                    <a:pt x="6033" y="2676"/>
                    <a:pt x="6032" y="2677"/>
                  </a:cubicBezTo>
                  <a:lnTo>
                    <a:pt x="5680" y="3285"/>
                  </a:lnTo>
                  <a:cubicBezTo>
                    <a:pt x="5679" y="3288"/>
                    <a:pt x="5677" y="3290"/>
                    <a:pt x="5676" y="3291"/>
                  </a:cubicBezTo>
                  <a:lnTo>
                    <a:pt x="5324" y="3611"/>
                  </a:lnTo>
                  <a:cubicBezTo>
                    <a:pt x="5319" y="3616"/>
                    <a:pt x="5312" y="3618"/>
                    <a:pt x="5306" y="3617"/>
                  </a:cubicBezTo>
                  <a:cubicBezTo>
                    <a:pt x="5299" y="3617"/>
                    <a:pt x="5293" y="3614"/>
                    <a:pt x="5289" y="3609"/>
                  </a:cubicBezTo>
                  <a:lnTo>
                    <a:pt x="4938" y="3178"/>
                  </a:lnTo>
                  <a:lnTo>
                    <a:pt x="4586" y="2794"/>
                  </a:lnTo>
                  <a:lnTo>
                    <a:pt x="4600" y="2801"/>
                  </a:lnTo>
                  <a:lnTo>
                    <a:pt x="4248" y="2753"/>
                  </a:lnTo>
                  <a:lnTo>
                    <a:pt x="4268" y="2746"/>
                  </a:lnTo>
                  <a:lnTo>
                    <a:pt x="3916" y="3098"/>
                  </a:lnTo>
                  <a:cubicBezTo>
                    <a:pt x="3913" y="3101"/>
                    <a:pt x="3910" y="3104"/>
                    <a:pt x="3906" y="3105"/>
                  </a:cubicBezTo>
                  <a:lnTo>
                    <a:pt x="3557" y="3200"/>
                  </a:lnTo>
                  <a:lnTo>
                    <a:pt x="3205" y="3344"/>
                  </a:lnTo>
                  <a:cubicBezTo>
                    <a:pt x="3203" y="3344"/>
                    <a:pt x="3201" y="3345"/>
                    <a:pt x="3200" y="3345"/>
                  </a:cubicBezTo>
                  <a:lnTo>
                    <a:pt x="2848" y="3409"/>
                  </a:lnTo>
                  <a:lnTo>
                    <a:pt x="2864" y="3397"/>
                  </a:lnTo>
                  <a:lnTo>
                    <a:pt x="2513" y="4003"/>
                  </a:lnTo>
                  <a:lnTo>
                    <a:pt x="2161" y="4787"/>
                  </a:lnTo>
                  <a:lnTo>
                    <a:pt x="1809" y="5555"/>
                  </a:lnTo>
                  <a:cubicBezTo>
                    <a:pt x="1807" y="5560"/>
                    <a:pt x="1804" y="5564"/>
                    <a:pt x="1800" y="5566"/>
                  </a:cubicBezTo>
                  <a:lnTo>
                    <a:pt x="1448" y="5774"/>
                  </a:lnTo>
                  <a:cubicBezTo>
                    <a:pt x="1441" y="5778"/>
                    <a:pt x="1432" y="5779"/>
                    <a:pt x="1425" y="5775"/>
                  </a:cubicBezTo>
                  <a:lnTo>
                    <a:pt x="1073" y="5599"/>
                  </a:lnTo>
                  <a:lnTo>
                    <a:pt x="1086" y="5601"/>
                  </a:lnTo>
                  <a:lnTo>
                    <a:pt x="734" y="5633"/>
                  </a:lnTo>
                  <a:lnTo>
                    <a:pt x="738" y="5633"/>
                  </a:lnTo>
                  <a:lnTo>
                    <a:pt x="386" y="5729"/>
                  </a:lnTo>
                  <a:cubicBezTo>
                    <a:pt x="380" y="5730"/>
                    <a:pt x="373" y="5729"/>
                    <a:pt x="367" y="5726"/>
                  </a:cubicBezTo>
                  <a:lnTo>
                    <a:pt x="15" y="5518"/>
                  </a:lnTo>
                  <a:cubicBezTo>
                    <a:pt x="4" y="5511"/>
                    <a:pt x="0" y="5497"/>
                    <a:pt x="7" y="5485"/>
                  </a:cubicBezTo>
                  <a:cubicBezTo>
                    <a:pt x="14" y="5474"/>
                    <a:pt x="28" y="5470"/>
                    <a:pt x="40" y="5477"/>
                  </a:cubicBezTo>
                  <a:close/>
                  <a:moveTo>
                    <a:pt x="12012" y="1304"/>
                  </a:moveTo>
                  <a:lnTo>
                    <a:pt x="12364" y="1624"/>
                  </a:lnTo>
                  <a:lnTo>
                    <a:pt x="12715" y="1927"/>
                  </a:lnTo>
                  <a:cubicBezTo>
                    <a:pt x="12725" y="1936"/>
                    <a:pt x="12726" y="1951"/>
                    <a:pt x="12718" y="1961"/>
                  </a:cubicBezTo>
                  <a:cubicBezTo>
                    <a:pt x="12709" y="1971"/>
                    <a:pt x="12694" y="1972"/>
                    <a:pt x="12684" y="1964"/>
                  </a:cubicBezTo>
                  <a:lnTo>
                    <a:pt x="12331" y="1659"/>
                  </a:lnTo>
                  <a:lnTo>
                    <a:pt x="11979" y="1339"/>
                  </a:lnTo>
                  <a:cubicBezTo>
                    <a:pt x="11970" y="1330"/>
                    <a:pt x="11969" y="1315"/>
                    <a:pt x="11978" y="1305"/>
                  </a:cubicBezTo>
                  <a:cubicBezTo>
                    <a:pt x="11987" y="1296"/>
                    <a:pt x="12002" y="1295"/>
                    <a:pt x="12012" y="1304"/>
                  </a:cubicBezTo>
                  <a:close/>
                </a:path>
              </a:pathLst>
            </a:custGeom>
            <a:solidFill>
              <a:srgbClr val="7F7F7F"/>
            </a:solidFill>
            <a:ln w="9525" cap="flat">
              <a:solidFill>
                <a:srgbClr val="7F7F7F"/>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88083" name="Oval 19"/>
            <p:cNvSpPr>
              <a:spLocks noChangeArrowheads="1"/>
            </p:cNvSpPr>
            <p:nvPr/>
          </p:nvSpPr>
          <p:spPr bwMode="auto">
            <a:xfrm>
              <a:off x="5153" y="1981"/>
              <a:ext cx="72" cy="72"/>
            </a:xfrm>
            <a:prstGeom prst="ellipse">
              <a:avLst/>
            </a:prstGeom>
            <a:solidFill>
              <a:srgbClr val="7F7F7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8084" name="Freeform 20"/>
            <p:cNvSpPr>
              <a:spLocks noEditPoints="1"/>
            </p:cNvSpPr>
            <p:nvPr/>
          </p:nvSpPr>
          <p:spPr bwMode="auto">
            <a:xfrm>
              <a:off x="5147" y="1975"/>
              <a:ext cx="84" cy="84"/>
            </a:xfrm>
            <a:custGeom>
              <a:avLst/>
              <a:gdLst/>
              <a:ahLst/>
              <a:cxnLst>
                <a:cxn ang="0">
                  <a:pos x="224" y="116"/>
                </a:cxn>
                <a:cxn ang="0">
                  <a:pos x="214" y="158"/>
                </a:cxn>
                <a:cxn ang="0">
                  <a:pos x="189" y="194"/>
                </a:cxn>
                <a:cxn ang="0">
                  <a:pos x="153" y="216"/>
                </a:cxn>
                <a:cxn ang="0">
                  <a:pos x="109" y="224"/>
                </a:cxn>
                <a:cxn ang="0">
                  <a:pos x="67" y="214"/>
                </a:cxn>
                <a:cxn ang="0">
                  <a:pos x="31" y="189"/>
                </a:cxn>
                <a:cxn ang="0">
                  <a:pos x="9" y="153"/>
                </a:cxn>
                <a:cxn ang="0">
                  <a:pos x="1" y="109"/>
                </a:cxn>
                <a:cxn ang="0">
                  <a:pos x="11" y="67"/>
                </a:cxn>
                <a:cxn ang="0">
                  <a:pos x="36" y="31"/>
                </a:cxn>
                <a:cxn ang="0">
                  <a:pos x="72" y="9"/>
                </a:cxn>
                <a:cxn ang="0">
                  <a:pos x="116" y="1"/>
                </a:cxn>
                <a:cxn ang="0">
                  <a:pos x="158" y="11"/>
                </a:cxn>
                <a:cxn ang="0">
                  <a:pos x="194" y="36"/>
                </a:cxn>
                <a:cxn ang="0">
                  <a:pos x="216" y="72"/>
                </a:cxn>
                <a:cxn ang="0">
                  <a:pos x="185" y="79"/>
                </a:cxn>
                <a:cxn ang="0">
                  <a:pos x="167" y="53"/>
                </a:cxn>
                <a:cxn ang="0">
                  <a:pos x="141" y="38"/>
                </a:cxn>
                <a:cxn ang="0">
                  <a:pos x="109" y="32"/>
                </a:cxn>
                <a:cxn ang="0">
                  <a:pos x="79" y="40"/>
                </a:cxn>
                <a:cxn ang="0">
                  <a:pos x="53" y="58"/>
                </a:cxn>
                <a:cxn ang="0">
                  <a:pos x="38" y="84"/>
                </a:cxn>
                <a:cxn ang="0">
                  <a:pos x="32" y="116"/>
                </a:cxn>
                <a:cxn ang="0">
                  <a:pos x="40" y="146"/>
                </a:cxn>
                <a:cxn ang="0">
                  <a:pos x="58" y="172"/>
                </a:cxn>
                <a:cxn ang="0">
                  <a:pos x="84" y="187"/>
                </a:cxn>
                <a:cxn ang="0">
                  <a:pos x="116" y="193"/>
                </a:cxn>
                <a:cxn ang="0">
                  <a:pos x="146" y="185"/>
                </a:cxn>
                <a:cxn ang="0">
                  <a:pos x="172" y="167"/>
                </a:cxn>
                <a:cxn ang="0">
                  <a:pos x="187" y="141"/>
                </a:cxn>
                <a:cxn ang="0">
                  <a:pos x="193" y="109"/>
                </a:cxn>
                <a:cxn ang="0">
                  <a:pos x="185" y="79"/>
                </a:cxn>
              </a:cxnLst>
              <a:rect l="0" t="0" r="r" b="b"/>
              <a:pathLst>
                <a:path w="225" h="225">
                  <a:moveTo>
                    <a:pt x="224" y="109"/>
                  </a:moveTo>
                  <a:cubicBezTo>
                    <a:pt x="225" y="111"/>
                    <a:pt x="225" y="114"/>
                    <a:pt x="224" y="116"/>
                  </a:cubicBezTo>
                  <a:lnTo>
                    <a:pt x="216" y="153"/>
                  </a:lnTo>
                  <a:cubicBezTo>
                    <a:pt x="216" y="155"/>
                    <a:pt x="215" y="157"/>
                    <a:pt x="214" y="158"/>
                  </a:cubicBezTo>
                  <a:lnTo>
                    <a:pt x="194" y="189"/>
                  </a:lnTo>
                  <a:cubicBezTo>
                    <a:pt x="193" y="191"/>
                    <a:pt x="191" y="193"/>
                    <a:pt x="189" y="194"/>
                  </a:cubicBezTo>
                  <a:lnTo>
                    <a:pt x="158" y="214"/>
                  </a:lnTo>
                  <a:cubicBezTo>
                    <a:pt x="157" y="215"/>
                    <a:pt x="155" y="216"/>
                    <a:pt x="153" y="216"/>
                  </a:cubicBezTo>
                  <a:lnTo>
                    <a:pt x="116" y="224"/>
                  </a:lnTo>
                  <a:cubicBezTo>
                    <a:pt x="114" y="225"/>
                    <a:pt x="111" y="225"/>
                    <a:pt x="109" y="224"/>
                  </a:cubicBezTo>
                  <a:lnTo>
                    <a:pt x="72" y="216"/>
                  </a:lnTo>
                  <a:cubicBezTo>
                    <a:pt x="70" y="216"/>
                    <a:pt x="68" y="215"/>
                    <a:pt x="67" y="214"/>
                  </a:cubicBezTo>
                  <a:lnTo>
                    <a:pt x="36" y="194"/>
                  </a:lnTo>
                  <a:cubicBezTo>
                    <a:pt x="34" y="193"/>
                    <a:pt x="32" y="191"/>
                    <a:pt x="31" y="189"/>
                  </a:cubicBezTo>
                  <a:lnTo>
                    <a:pt x="11" y="158"/>
                  </a:lnTo>
                  <a:cubicBezTo>
                    <a:pt x="10" y="157"/>
                    <a:pt x="9" y="155"/>
                    <a:pt x="9" y="153"/>
                  </a:cubicBezTo>
                  <a:lnTo>
                    <a:pt x="1" y="116"/>
                  </a:lnTo>
                  <a:cubicBezTo>
                    <a:pt x="0" y="114"/>
                    <a:pt x="0" y="111"/>
                    <a:pt x="1" y="109"/>
                  </a:cubicBezTo>
                  <a:lnTo>
                    <a:pt x="9" y="72"/>
                  </a:lnTo>
                  <a:cubicBezTo>
                    <a:pt x="9" y="70"/>
                    <a:pt x="10" y="68"/>
                    <a:pt x="11" y="67"/>
                  </a:cubicBezTo>
                  <a:lnTo>
                    <a:pt x="31" y="36"/>
                  </a:lnTo>
                  <a:cubicBezTo>
                    <a:pt x="32" y="34"/>
                    <a:pt x="34" y="32"/>
                    <a:pt x="36" y="31"/>
                  </a:cubicBezTo>
                  <a:lnTo>
                    <a:pt x="67" y="11"/>
                  </a:lnTo>
                  <a:cubicBezTo>
                    <a:pt x="68" y="10"/>
                    <a:pt x="70" y="9"/>
                    <a:pt x="72" y="9"/>
                  </a:cubicBezTo>
                  <a:lnTo>
                    <a:pt x="109" y="1"/>
                  </a:lnTo>
                  <a:cubicBezTo>
                    <a:pt x="111" y="0"/>
                    <a:pt x="114" y="0"/>
                    <a:pt x="116" y="1"/>
                  </a:cubicBezTo>
                  <a:lnTo>
                    <a:pt x="153" y="9"/>
                  </a:lnTo>
                  <a:cubicBezTo>
                    <a:pt x="155" y="9"/>
                    <a:pt x="157" y="10"/>
                    <a:pt x="158" y="11"/>
                  </a:cubicBezTo>
                  <a:lnTo>
                    <a:pt x="189" y="31"/>
                  </a:lnTo>
                  <a:cubicBezTo>
                    <a:pt x="191" y="32"/>
                    <a:pt x="193" y="34"/>
                    <a:pt x="194" y="36"/>
                  </a:cubicBezTo>
                  <a:lnTo>
                    <a:pt x="214" y="67"/>
                  </a:lnTo>
                  <a:cubicBezTo>
                    <a:pt x="215" y="68"/>
                    <a:pt x="216" y="70"/>
                    <a:pt x="216" y="72"/>
                  </a:cubicBezTo>
                  <a:lnTo>
                    <a:pt x="224" y="109"/>
                  </a:lnTo>
                  <a:close/>
                  <a:moveTo>
                    <a:pt x="185" y="79"/>
                  </a:moveTo>
                  <a:lnTo>
                    <a:pt x="187" y="84"/>
                  </a:lnTo>
                  <a:lnTo>
                    <a:pt x="167" y="53"/>
                  </a:lnTo>
                  <a:lnTo>
                    <a:pt x="172" y="58"/>
                  </a:lnTo>
                  <a:lnTo>
                    <a:pt x="141" y="38"/>
                  </a:lnTo>
                  <a:lnTo>
                    <a:pt x="146" y="40"/>
                  </a:lnTo>
                  <a:lnTo>
                    <a:pt x="109" y="32"/>
                  </a:lnTo>
                  <a:lnTo>
                    <a:pt x="116" y="32"/>
                  </a:lnTo>
                  <a:lnTo>
                    <a:pt x="79" y="40"/>
                  </a:lnTo>
                  <a:lnTo>
                    <a:pt x="84" y="38"/>
                  </a:lnTo>
                  <a:lnTo>
                    <a:pt x="53" y="58"/>
                  </a:lnTo>
                  <a:lnTo>
                    <a:pt x="58" y="53"/>
                  </a:lnTo>
                  <a:lnTo>
                    <a:pt x="38" y="84"/>
                  </a:lnTo>
                  <a:lnTo>
                    <a:pt x="40" y="79"/>
                  </a:lnTo>
                  <a:lnTo>
                    <a:pt x="32" y="116"/>
                  </a:lnTo>
                  <a:lnTo>
                    <a:pt x="32" y="109"/>
                  </a:lnTo>
                  <a:lnTo>
                    <a:pt x="40" y="146"/>
                  </a:lnTo>
                  <a:lnTo>
                    <a:pt x="38" y="141"/>
                  </a:lnTo>
                  <a:lnTo>
                    <a:pt x="58" y="172"/>
                  </a:lnTo>
                  <a:lnTo>
                    <a:pt x="53" y="167"/>
                  </a:lnTo>
                  <a:lnTo>
                    <a:pt x="84" y="187"/>
                  </a:lnTo>
                  <a:lnTo>
                    <a:pt x="79" y="185"/>
                  </a:lnTo>
                  <a:lnTo>
                    <a:pt x="116" y="193"/>
                  </a:lnTo>
                  <a:lnTo>
                    <a:pt x="109" y="193"/>
                  </a:lnTo>
                  <a:lnTo>
                    <a:pt x="146" y="185"/>
                  </a:lnTo>
                  <a:lnTo>
                    <a:pt x="141" y="187"/>
                  </a:lnTo>
                  <a:lnTo>
                    <a:pt x="172" y="167"/>
                  </a:lnTo>
                  <a:lnTo>
                    <a:pt x="167" y="172"/>
                  </a:lnTo>
                  <a:lnTo>
                    <a:pt x="187" y="141"/>
                  </a:lnTo>
                  <a:lnTo>
                    <a:pt x="185" y="146"/>
                  </a:lnTo>
                  <a:lnTo>
                    <a:pt x="193" y="109"/>
                  </a:lnTo>
                  <a:lnTo>
                    <a:pt x="193" y="116"/>
                  </a:lnTo>
                  <a:lnTo>
                    <a:pt x="185" y="79"/>
                  </a:lnTo>
                  <a:close/>
                </a:path>
              </a:pathLst>
            </a:custGeom>
            <a:solidFill>
              <a:srgbClr val="FFFFFF"/>
            </a:solidFill>
            <a:ln w="9525"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88085" name="Rectangle 21"/>
            <p:cNvSpPr>
              <a:spLocks noChangeArrowheads="1"/>
            </p:cNvSpPr>
            <p:nvPr/>
          </p:nvSpPr>
          <p:spPr bwMode="auto">
            <a:xfrm>
              <a:off x="5111" y="3097"/>
              <a:ext cx="13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b="1">
                  <a:solidFill>
                    <a:srgbClr val="000000"/>
                  </a:solidFill>
                  <a:latin typeface="Arial" pitchFamily="34" charset="0"/>
                  <a:cs typeface="Arial" pitchFamily="34" charset="0"/>
                </a:rPr>
                <a:t>6,9</a:t>
              </a:r>
              <a:endParaRPr lang="de-DE" sz="1800">
                <a:latin typeface="Arial" pitchFamily="34" charset="0"/>
                <a:cs typeface="Arial" pitchFamily="34" charset="0"/>
              </a:endParaRPr>
            </a:p>
          </p:txBody>
        </p:sp>
        <p:sp>
          <p:nvSpPr>
            <p:cNvPr id="88086" name="Rectangle 22"/>
            <p:cNvSpPr>
              <a:spLocks noChangeArrowheads="1"/>
            </p:cNvSpPr>
            <p:nvPr/>
          </p:nvSpPr>
          <p:spPr bwMode="auto">
            <a:xfrm>
              <a:off x="5118" y="3310"/>
              <a:ext cx="13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b="1">
                  <a:solidFill>
                    <a:srgbClr val="7F7F7F"/>
                  </a:solidFill>
                  <a:latin typeface="Arial" pitchFamily="34" charset="0"/>
                  <a:cs typeface="Arial" pitchFamily="34" charset="0"/>
                </a:rPr>
                <a:t>5,1</a:t>
              </a:r>
              <a:endParaRPr lang="de-DE" sz="1800">
                <a:latin typeface="Arial" pitchFamily="34" charset="0"/>
                <a:cs typeface="Arial" pitchFamily="34" charset="0"/>
              </a:endParaRPr>
            </a:p>
          </p:txBody>
        </p:sp>
        <p:sp>
          <p:nvSpPr>
            <p:cNvPr id="88087" name="Rectangle 23"/>
            <p:cNvSpPr>
              <a:spLocks noChangeArrowheads="1"/>
            </p:cNvSpPr>
            <p:nvPr/>
          </p:nvSpPr>
          <p:spPr bwMode="auto">
            <a:xfrm>
              <a:off x="5111" y="3542"/>
              <a:ext cx="13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b="1">
                  <a:solidFill>
                    <a:srgbClr val="FF0000"/>
                  </a:solidFill>
                  <a:latin typeface="Arial" pitchFamily="34" charset="0"/>
                  <a:cs typeface="Arial" pitchFamily="34" charset="0"/>
                </a:rPr>
                <a:t>2,4</a:t>
              </a:r>
              <a:endParaRPr lang="de-DE" sz="1800">
                <a:latin typeface="Arial" pitchFamily="34" charset="0"/>
                <a:cs typeface="Arial" pitchFamily="34" charset="0"/>
              </a:endParaRPr>
            </a:p>
          </p:txBody>
        </p:sp>
        <p:sp>
          <p:nvSpPr>
            <p:cNvPr id="88088" name="Rectangle 24"/>
            <p:cNvSpPr>
              <a:spLocks noChangeArrowheads="1"/>
            </p:cNvSpPr>
            <p:nvPr/>
          </p:nvSpPr>
          <p:spPr bwMode="auto">
            <a:xfrm>
              <a:off x="5089" y="1836"/>
              <a:ext cx="189"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b="1" dirty="0">
                  <a:solidFill>
                    <a:srgbClr val="404040"/>
                  </a:solidFill>
                  <a:latin typeface="Arial" pitchFamily="34" charset="0"/>
                  <a:cs typeface="Arial" pitchFamily="34" charset="0"/>
                </a:rPr>
                <a:t>19,6</a:t>
              </a:r>
              <a:endParaRPr lang="de-DE" sz="1800" dirty="0">
                <a:latin typeface="Arial" pitchFamily="34" charset="0"/>
                <a:cs typeface="Arial" pitchFamily="34" charset="0"/>
              </a:endParaRPr>
            </a:p>
          </p:txBody>
        </p:sp>
        <p:sp>
          <p:nvSpPr>
            <p:cNvPr id="88089" name="Rectangle 25"/>
            <p:cNvSpPr>
              <a:spLocks noChangeArrowheads="1"/>
            </p:cNvSpPr>
            <p:nvPr/>
          </p:nvSpPr>
          <p:spPr bwMode="auto">
            <a:xfrm>
              <a:off x="326"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1975</a:t>
              </a:r>
              <a:endParaRPr lang="de-DE" sz="1800">
                <a:latin typeface="Arial" pitchFamily="34" charset="0"/>
                <a:cs typeface="Arial" pitchFamily="34" charset="0"/>
              </a:endParaRPr>
            </a:p>
          </p:txBody>
        </p:sp>
        <p:sp>
          <p:nvSpPr>
            <p:cNvPr id="88090" name="Rectangle 26"/>
            <p:cNvSpPr>
              <a:spLocks noChangeArrowheads="1"/>
            </p:cNvSpPr>
            <p:nvPr/>
          </p:nvSpPr>
          <p:spPr bwMode="auto">
            <a:xfrm>
              <a:off x="591"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1977</a:t>
              </a:r>
              <a:endParaRPr lang="de-DE" sz="1800">
                <a:latin typeface="Arial" pitchFamily="34" charset="0"/>
                <a:cs typeface="Arial" pitchFamily="34" charset="0"/>
              </a:endParaRPr>
            </a:p>
          </p:txBody>
        </p:sp>
        <p:sp>
          <p:nvSpPr>
            <p:cNvPr id="88091" name="Rectangle 27"/>
            <p:cNvSpPr>
              <a:spLocks noChangeArrowheads="1"/>
            </p:cNvSpPr>
            <p:nvPr/>
          </p:nvSpPr>
          <p:spPr bwMode="auto">
            <a:xfrm>
              <a:off x="855"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1979</a:t>
              </a:r>
              <a:endParaRPr lang="de-DE" sz="1800">
                <a:latin typeface="Arial" pitchFamily="34" charset="0"/>
                <a:cs typeface="Arial" pitchFamily="34" charset="0"/>
              </a:endParaRPr>
            </a:p>
          </p:txBody>
        </p:sp>
        <p:sp>
          <p:nvSpPr>
            <p:cNvPr id="88092" name="Rectangle 28"/>
            <p:cNvSpPr>
              <a:spLocks noChangeArrowheads="1"/>
            </p:cNvSpPr>
            <p:nvPr/>
          </p:nvSpPr>
          <p:spPr bwMode="auto">
            <a:xfrm>
              <a:off x="1119"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1981</a:t>
              </a:r>
              <a:endParaRPr lang="de-DE" sz="1800">
                <a:latin typeface="Arial" pitchFamily="34" charset="0"/>
                <a:cs typeface="Arial" pitchFamily="34" charset="0"/>
              </a:endParaRPr>
            </a:p>
          </p:txBody>
        </p:sp>
        <p:sp>
          <p:nvSpPr>
            <p:cNvPr id="88093" name="Rectangle 29"/>
            <p:cNvSpPr>
              <a:spLocks noChangeArrowheads="1"/>
            </p:cNvSpPr>
            <p:nvPr/>
          </p:nvSpPr>
          <p:spPr bwMode="auto">
            <a:xfrm>
              <a:off x="1383"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1983</a:t>
              </a:r>
              <a:endParaRPr lang="de-DE" sz="1800">
                <a:latin typeface="Arial" pitchFamily="34" charset="0"/>
                <a:cs typeface="Arial" pitchFamily="34" charset="0"/>
              </a:endParaRPr>
            </a:p>
          </p:txBody>
        </p:sp>
        <p:sp>
          <p:nvSpPr>
            <p:cNvPr id="88094" name="Rectangle 30"/>
            <p:cNvSpPr>
              <a:spLocks noChangeArrowheads="1"/>
            </p:cNvSpPr>
            <p:nvPr/>
          </p:nvSpPr>
          <p:spPr bwMode="auto">
            <a:xfrm>
              <a:off x="1647"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1985</a:t>
              </a:r>
              <a:endParaRPr lang="de-DE" sz="1800">
                <a:latin typeface="Arial" pitchFamily="34" charset="0"/>
                <a:cs typeface="Arial" pitchFamily="34" charset="0"/>
              </a:endParaRPr>
            </a:p>
          </p:txBody>
        </p:sp>
        <p:sp>
          <p:nvSpPr>
            <p:cNvPr id="88095" name="Rectangle 31"/>
            <p:cNvSpPr>
              <a:spLocks noChangeArrowheads="1"/>
            </p:cNvSpPr>
            <p:nvPr/>
          </p:nvSpPr>
          <p:spPr bwMode="auto">
            <a:xfrm>
              <a:off x="1911"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1987</a:t>
              </a:r>
              <a:endParaRPr lang="de-DE" sz="1800">
                <a:latin typeface="Arial" pitchFamily="34" charset="0"/>
                <a:cs typeface="Arial" pitchFamily="34" charset="0"/>
              </a:endParaRPr>
            </a:p>
          </p:txBody>
        </p:sp>
        <p:sp>
          <p:nvSpPr>
            <p:cNvPr id="88096" name="Rectangle 32"/>
            <p:cNvSpPr>
              <a:spLocks noChangeArrowheads="1"/>
            </p:cNvSpPr>
            <p:nvPr/>
          </p:nvSpPr>
          <p:spPr bwMode="auto">
            <a:xfrm>
              <a:off x="2175"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1989</a:t>
              </a:r>
              <a:endParaRPr lang="de-DE" sz="1800">
                <a:latin typeface="Arial" pitchFamily="34" charset="0"/>
                <a:cs typeface="Arial" pitchFamily="34" charset="0"/>
              </a:endParaRPr>
            </a:p>
          </p:txBody>
        </p:sp>
        <p:sp>
          <p:nvSpPr>
            <p:cNvPr id="88097" name="Rectangle 33"/>
            <p:cNvSpPr>
              <a:spLocks noChangeArrowheads="1"/>
            </p:cNvSpPr>
            <p:nvPr/>
          </p:nvSpPr>
          <p:spPr bwMode="auto">
            <a:xfrm>
              <a:off x="2439"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1991</a:t>
              </a:r>
              <a:endParaRPr lang="de-DE" sz="1800">
                <a:latin typeface="Arial" pitchFamily="34" charset="0"/>
                <a:cs typeface="Arial" pitchFamily="34" charset="0"/>
              </a:endParaRPr>
            </a:p>
          </p:txBody>
        </p:sp>
        <p:sp>
          <p:nvSpPr>
            <p:cNvPr id="88098" name="Rectangle 34"/>
            <p:cNvSpPr>
              <a:spLocks noChangeArrowheads="1"/>
            </p:cNvSpPr>
            <p:nvPr/>
          </p:nvSpPr>
          <p:spPr bwMode="auto">
            <a:xfrm>
              <a:off x="2703"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1993</a:t>
              </a:r>
              <a:endParaRPr lang="de-DE" sz="1800">
                <a:latin typeface="Arial" pitchFamily="34" charset="0"/>
                <a:cs typeface="Arial" pitchFamily="34" charset="0"/>
              </a:endParaRPr>
            </a:p>
          </p:txBody>
        </p:sp>
        <p:sp>
          <p:nvSpPr>
            <p:cNvPr id="88099" name="Rectangle 35"/>
            <p:cNvSpPr>
              <a:spLocks noChangeArrowheads="1"/>
            </p:cNvSpPr>
            <p:nvPr/>
          </p:nvSpPr>
          <p:spPr bwMode="auto">
            <a:xfrm>
              <a:off x="2967"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1995</a:t>
              </a:r>
              <a:endParaRPr lang="de-DE" sz="1800">
                <a:latin typeface="Arial" pitchFamily="34" charset="0"/>
                <a:cs typeface="Arial" pitchFamily="34" charset="0"/>
              </a:endParaRPr>
            </a:p>
          </p:txBody>
        </p:sp>
        <p:sp>
          <p:nvSpPr>
            <p:cNvPr id="88100" name="Rectangle 36"/>
            <p:cNvSpPr>
              <a:spLocks noChangeArrowheads="1"/>
            </p:cNvSpPr>
            <p:nvPr/>
          </p:nvSpPr>
          <p:spPr bwMode="auto">
            <a:xfrm>
              <a:off x="3231"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1997</a:t>
              </a:r>
              <a:endParaRPr lang="de-DE" sz="1800">
                <a:latin typeface="Arial" pitchFamily="34" charset="0"/>
                <a:cs typeface="Arial" pitchFamily="34" charset="0"/>
              </a:endParaRPr>
            </a:p>
          </p:txBody>
        </p:sp>
        <p:sp>
          <p:nvSpPr>
            <p:cNvPr id="88101" name="Rectangle 37"/>
            <p:cNvSpPr>
              <a:spLocks noChangeArrowheads="1"/>
            </p:cNvSpPr>
            <p:nvPr/>
          </p:nvSpPr>
          <p:spPr bwMode="auto">
            <a:xfrm>
              <a:off x="3496"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1999</a:t>
              </a:r>
              <a:endParaRPr lang="de-DE" sz="1800">
                <a:latin typeface="Arial" pitchFamily="34" charset="0"/>
                <a:cs typeface="Arial" pitchFamily="34" charset="0"/>
              </a:endParaRPr>
            </a:p>
          </p:txBody>
        </p:sp>
        <p:sp>
          <p:nvSpPr>
            <p:cNvPr id="88102" name="Rectangle 38"/>
            <p:cNvSpPr>
              <a:spLocks noChangeArrowheads="1"/>
            </p:cNvSpPr>
            <p:nvPr/>
          </p:nvSpPr>
          <p:spPr bwMode="auto">
            <a:xfrm>
              <a:off x="3760"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2001</a:t>
              </a:r>
              <a:endParaRPr lang="de-DE" sz="1800">
                <a:latin typeface="Arial" pitchFamily="34" charset="0"/>
                <a:cs typeface="Arial" pitchFamily="34" charset="0"/>
              </a:endParaRPr>
            </a:p>
          </p:txBody>
        </p:sp>
        <p:sp>
          <p:nvSpPr>
            <p:cNvPr id="88103" name="Rectangle 39"/>
            <p:cNvSpPr>
              <a:spLocks noChangeArrowheads="1"/>
            </p:cNvSpPr>
            <p:nvPr/>
          </p:nvSpPr>
          <p:spPr bwMode="auto">
            <a:xfrm>
              <a:off x="4024"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2003</a:t>
              </a:r>
              <a:endParaRPr lang="de-DE" sz="1800">
                <a:latin typeface="Arial" pitchFamily="34" charset="0"/>
                <a:cs typeface="Arial" pitchFamily="34" charset="0"/>
              </a:endParaRPr>
            </a:p>
          </p:txBody>
        </p:sp>
        <p:sp>
          <p:nvSpPr>
            <p:cNvPr id="88104" name="Rectangle 40"/>
            <p:cNvSpPr>
              <a:spLocks noChangeArrowheads="1"/>
            </p:cNvSpPr>
            <p:nvPr/>
          </p:nvSpPr>
          <p:spPr bwMode="auto">
            <a:xfrm>
              <a:off x="4288"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2005</a:t>
              </a:r>
              <a:endParaRPr lang="de-DE" sz="1800">
                <a:latin typeface="Arial" pitchFamily="34" charset="0"/>
                <a:cs typeface="Arial" pitchFamily="34" charset="0"/>
              </a:endParaRPr>
            </a:p>
          </p:txBody>
        </p:sp>
        <p:sp>
          <p:nvSpPr>
            <p:cNvPr id="88105" name="Rectangle 41"/>
            <p:cNvSpPr>
              <a:spLocks noChangeArrowheads="1"/>
            </p:cNvSpPr>
            <p:nvPr/>
          </p:nvSpPr>
          <p:spPr bwMode="auto">
            <a:xfrm>
              <a:off x="4552"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2007</a:t>
              </a:r>
              <a:endParaRPr lang="de-DE" sz="1800">
                <a:latin typeface="Arial" pitchFamily="34" charset="0"/>
                <a:cs typeface="Arial" pitchFamily="34" charset="0"/>
              </a:endParaRPr>
            </a:p>
          </p:txBody>
        </p:sp>
        <p:sp>
          <p:nvSpPr>
            <p:cNvPr id="88106" name="Rectangle 42"/>
            <p:cNvSpPr>
              <a:spLocks noChangeArrowheads="1"/>
            </p:cNvSpPr>
            <p:nvPr/>
          </p:nvSpPr>
          <p:spPr bwMode="auto">
            <a:xfrm>
              <a:off x="4816" y="4008"/>
              <a:ext cx="21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2009</a:t>
              </a:r>
              <a:endParaRPr lang="de-DE" sz="1800">
                <a:latin typeface="Arial" pitchFamily="34" charset="0"/>
                <a:cs typeface="Arial" pitchFamily="34" charset="0"/>
              </a:endParaRPr>
            </a:p>
          </p:txBody>
        </p:sp>
        <p:sp>
          <p:nvSpPr>
            <p:cNvPr id="88107" name="Rectangle 43"/>
            <p:cNvSpPr>
              <a:spLocks noChangeArrowheads="1"/>
            </p:cNvSpPr>
            <p:nvPr/>
          </p:nvSpPr>
          <p:spPr bwMode="auto">
            <a:xfrm>
              <a:off x="5080" y="4008"/>
              <a:ext cx="208"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a:solidFill>
                    <a:srgbClr val="000000"/>
                  </a:solidFill>
                  <a:latin typeface="Arial" pitchFamily="34" charset="0"/>
                  <a:cs typeface="Arial" pitchFamily="34" charset="0"/>
                </a:rPr>
                <a:t>2011</a:t>
              </a:r>
              <a:endParaRPr lang="de-DE" sz="1800">
                <a:latin typeface="Arial" pitchFamily="34" charset="0"/>
                <a:cs typeface="Arial" pitchFamily="34" charset="0"/>
              </a:endParaRPr>
            </a:p>
          </p:txBody>
        </p:sp>
        <p:sp>
          <p:nvSpPr>
            <p:cNvPr id="88108" name="Rectangle 44"/>
            <p:cNvSpPr>
              <a:spLocks noChangeArrowheads="1"/>
            </p:cNvSpPr>
            <p:nvPr/>
          </p:nvSpPr>
          <p:spPr bwMode="auto">
            <a:xfrm>
              <a:off x="3669" y="2717"/>
              <a:ext cx="481"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b="1" dirty="0">
                  <a:solidFill>
                    <a:srgbClr val="000000"/>
                  </a:solidFill>
                  <a:latin typeface="Arial" pitchFamily="34" charset="0"/>
                  <a:cs typeface="Arial" pitchFamily="34" charset="0"/>
                </a:rPr>
                <a:t>insgesamt</a:t>
              </a:r>
              <a:endParaRPr lang="de-DE" sz="1800" dirty="0">
                <a:latin typeface="Arial" pitchFamily="34" charset="0"/>
                <a:cs typeface="Arial" pitchFamily="34" charset="0"/>
              </a:endParaRPr>
            </a:p>
          </p:txBody>
        </p:sp>
        <p:sp>
          <p:nvSpPr>
            <p:cNvPr id="88109" name="Rectangle 45"/>
            <p:cNvSpPr>
              <a:spLocks noChangeArrowheads="1"/>
            </p:cNvSpPr>
            <p:nvPr/>
          </p:nvSpPr>
          <p:spPr bwMode="auto">
            <a:xfrm>
              <a:off x="3582" y="3198"/>
              <a:ext cx="493"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b="1">
                  <a:solidFill>
                    <a:srgbClr val="7F7F7F"/>
                  </a:solidFill>
                  <a:latin typeface="Arial" pitchFamily="34" charset="0"/>
                  <a:cs typeface="Arial" pitchFamily="34" charset="0"/>
                </a:rPr>
                <a:t>berufliche </a:t>
              </a:r>
              <a:endParaRPr lang="de-DE" sz="1800">
                <a:latin typeface="Arial" pitchFamily="34" charset="0"/>
                <a:cs typeface="Arial" pitchFamily="34" charset="0"/>
              </a:endParaRPr>
            </a:p>
          </p:txBody>
        </p:sp>
        <p:sp>
          <p:nvSpPr>
            <p:cNvPr id="88110" name="Rectangle 46"/>
            <p:cNvSpPr>
              <a:spLocks noChangeArrowheads="1"/>
            </p:cNvSpPr>
            <p:nvPr/>
          </p:nvSpPr>
          <p:spPr bwMode="auto">
            <a:xfrm>
              <a:off x="3582" y="3312"/>
              <a:ext cx="592"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b="1">
                  <a:solidFill>
                    <a:srgbClr val="7F7F7F"/>
                  </a:solidFill>
                  <a:latin typeface="Arial" pitchFamily="34" charset="0"/>
                  <a:cs typeface="Arial" pitchFamily="34" charset="0"/>
                </a:rPr>
                <a:t>Ausbildung/ </a:t>
              </a:r>
              <a:endParaRPr lang="de-DE" sz="1800">
                <a:latin typeface="Arial" pitchFamily="34" charset="0"/>
                <a:cs typeface="Arial" pitchFamily="34" charset="0"/>
              </a:endParaRPr>
            </a:p>
          </p:txBody>
        </p:sp>
        <p:sp>
          <p:nvSpPr>
            <p:cNvPr id="88111" name="Rectangle 47"/>
            <p:cNvSpPr>
              <a:spLocks noChangeArrowheads="1"/>
            </p:cNvSpPr>
            <p:nvPr/>
          </p:nvSpPr>
          <p:spPr bwMode="auto">
            <a:xfrm>
              <a:off x="3582" y="3426"/>
              <a:ext cx="535"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b="1">
                  <a:solidFill>
                    <a:srgbClr val="7F7F7F"/>
                  </a:solidFill>
                  <a:latin typeface="Arial" pitchFamily="34" charset="0"/>
                  <a:cs typeface="Arial" pitchFamily="34" charset="0"/>
                </a:rPr>
                <a:t>Fachschule</a:t>
              </a:r>
              <a:endParaRPr lang="de-DE" sz="1800">
                <a:latin typeface="Arial" pitchFamily="34" charset="0"/>
                <a:cs typeface="Arial" pitchFamily="34" charset="0"/>
              </a:endParaRPr>
            </a:p>
          </p:txBody>
        </p:sp>
        <p:sp>
          <p:nvSpPr>
            <p:cNvPr id="88112" name="Rectangle 48"/>
            <p:cNvSpPr>
              <a:spLocks noChangeArrowheads="1"/>
            </p:cNvSpPr>
            <p:nvPr/>
          </p:nvSpPr>
          <p:spPr bwMode="auto">
            <a:xfrm>
              <a:off x="3577" y="3712"/>
              <a:ext cx="606"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b="1">
                  <a:solidFill>
                    <a:srgbClr val="E2001A"/>
                  </a:solidFill>
                  <a:latin typeface="Arial" pitchFamily="34" charset="0"/>
                  <a:cs typeface="Arial" pitchFamily="34" charset="0"/>
                </a:rPr>
                <a:t>Hochschule/ </a:t>
              </a:r>
              <a:endParaRPr lang="de-DE" sz="1800">
                <a:latin typeface="Arial" pitchFamily="34" charset="0"/>
                <a:cs typeface="Arial" pitchFamily="34" charset="0"/>
              </a:endParaRPr>
            </a:p>
          </p:txBody>
        </p:sp>
        <p:sp>
          <p:nvSpPr>
            <p:cNvPr id="88113" name="Rectangle 49"/>
            <p:cNvSpPr>
              <a:spLocks noChangeArrowheads="1"/>
            </p:cNvSpPr>
            <p:nvPr/>
          </p:nvSpPr>
          <p:spPr bwMode="auto">
            <a:xfrm>
              <a:off x="3577" y="3826"/>
              <a:ext cx="768" cy="1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0834">
                <a:lnSpc>
                  <a:spcPct val="100000"/>
                </a:lnSpc>
                <a:spcBef>
                  <a:spcPct val="0"/>
                </a:spcBef>
              </a:pPr>
              <a:r>
                <a:rPr lang="de-DE" sz="1200" b="1">
                  <a:solidFill>
                    <a:srgbClr val="E2001A"/>
                  </a:solidFill>
                  <a:latin typeface="Arial" pitchFamily="34" charset="0"/>
                  <a:cs typeface="Arial" pitchFamily="34" charset="0"/>
                </a:rPr>
                <a:t>Fachhochschule</a:t>
              </a:r>
              <a:endParaRPr lang="de-DE" sz="1800">
                <a:latin typeface="Arial" pitchFamily="34" charset="0"/>
                <a:cs typeface="Arial" pitchFamily="34" charset="0"/>
              </a:endParaRPr>
            </a:p>
          </p:txBody>
        </p:sp>
      </p:grpSp>
    </p:spTree>
    <p:extLst>
      <p:ext uri="{BB962C8B-B14F-4D97-AF65-F5344CB8AC3E}">
        <p14:creationId xmlns:p14="http://schemas.microsoft.com/office/powerpoint/2010/main" val="330750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a:xfrm>
            <a:off x="411108" y="6633407"/>
            <a:ext cx="7329244" cy="355870"/>
          </a:xfrm>
        </p:spPr>
        <p:txBody>
          <a:bodyPr/>
          <a:lstStyle/>
          <a:p>
            <a:r>
              <a:rPr lang="de-DE" smtClean="0">
                <a:solidFill>
                  <a:srgbClr val="000000"/>
                </a:solidFill>
              </a:rPr>
              <a:t>Markus Bremer, Dienstbesprechung Jobcenter, Fragen rund ums Studium</a:t>
            </a:r>
            <a:endParaRPr lang="de-DE" dirty="0">
              <a:solidFill>
                <a:srgbClr val="000000"/>
              </a:solidFill>
            </a:endParaRPr>
          </a:p>
        </p:txBody>
      </p:sp>
      <p:sp>
        <p:nvSpPr>
          <p:cNvPr id="222221" name="Rectangle 13"/>
          <p:cNvSpPr>
            <a:spLocks noGrp="1" noChangeArrowheads="1"/>
          </p:cNvSpPr>
          <p:nvPr>
            <p:ph type="title"/>
          </p:nvPr>
        </p:nvSpPr>
        <p:spPr>
          <a:xfrm>
            <a:off x="490171" y="639348"/>
            <a:ext cx="7689309" cy="662344"/>
          </a:xfrm>
        </p:spPr>
        <p:txBody>
          <a:bodyPr/>
          <a:lstStyle/>
          <a:p>
            <a:r>
              <a:rPr lang="de-DE" dirty="0" smtClean="0"/>
              <a:t>In den meisten akademischen Berufen sehr geringe Arbeitslosenquoten</a:t>
            </a:r>
            <a:endParaRPr lang="de-DE" dirty="0"/>
          </a:p>
        </p:txBody>
      </p:sp>
      <p:sp>
        <p:nvSpPr>
          <p:cNvPr id="222222" name="Rectangle 14"/>
          <p:cNvSpPr>
            <a:spLocks noGrp="1" noChangeArrowheads="1"/>
          </p:cNvSpPr>
          <p:nvPr>
            <p:ph type="body" idx="1"/>
          </p:nvPr>
        </p:nvSpPr>
        <p:spPr>
          <a:xfrm>
            <a:off x="509142" y="1535117"/>
            <a:ext cx="8634858" cy="751271"/>
          </a:xfrm>
        </p:spPr>
        <p:txBody>
          <a:bodyPr anchor="ctr"/>
          <a:lstStyle/>
          <a:p>
            <a:pPr marL="0" indent="0">
              <a:lnSpc>
                <a:spcPct val="50000"/>
              </a:lnSpc>
              <a:buNone/>
            </a:pPr>
            <a:r>
              <a:rPr lang="de-DE" sz="1400" b="1" dirty="0"/>
              <a:t>Studienfachbezogene Arbeitslosenquoten für ausgewählte akademische </a:t>
            </a:r>
          </a:p>
          <a:p>
            <a:pPr marL="0" indent="0">
              <a:lnSpc>
                <a:spcPct val="50000"/>
              </a:lnSpc>
              <a:buNone/>
            </a:pPr>
            <a:r>
              <a:rPr lang="de-DE" sz="1400" b="1" dirty="0"/>
              <a:t>Berufsgruppen/Studienfachrichtungen in Prozent</a:t>
            </a:r>
          </a:p>
          <a:p>
            <a:pPr marL="0" indent="0">
              <a:lnSpc>
                <a:spcPct val="50000"/>
              </a:lnSpc>
              <a:buNone/>
            </a:pPr>
            <a:r>
              <a:rPr lang="de-DE" sz="1400" dirty="0"/>
              <a:t>Deutschland</a:t>
            </a:r>
          </a:p>
          <a:p>
            <a:pPr marL="0" indent="0">
              <a:lnSpc>
                <a:spcPct val="50000"/>
              </a:lnSpc>
              <a:buNone/>
            </a:pPr>
            <a:r>
              <a:rPr lang="de-DE" sz="1400" dirty="0" smtClean="0"/>
              <a:t>2012</a:t>
            </a:r>
            <a:endParaRPr lang="de-DE" sz="1400" dirty="0"/>
          </a:p>
        </p:txBody>
      </p:sp>
      <p:sp>
        <p:nvSpPr>
          <p:cNvPr id="9" name="Textfeld 8"/>
          <p:cNvSpPr txBox="1"/>
          <p:nvPr/>
        </p:nvSpPr>
        <p:spPr>
          <a:xfrm>
            <a:off x="509142" y="6093296"/>
            <a:ext cx="8530500" cy="505957"/>
          </a:xfrm>
          <a:prstGeom prst="rect">
            <a:avLst/>
          </a:prstGeom>
          <a:noFill/>
        </p:spPr>
        <p:txBody>
          <a:bodyPr wrap="square" lIns="91051" tIns="45527" rIns="91051" bIns="45527" rtlCol="0">
            <a:spAutoFit/>
          </a:bodyPr>
          <a:lstStyle/>
          <a:p>
            <a:r>
              <a:rPr lang="de-DE" sz="1000" dirty="0">
                <a:solidFill>
                  <a:srgbClr val="000000"/>
                </a:solidFill>
              </a:rPr>
              <a:t>Datenquelle: Berechnungen auf Basis der Statistik der Bundesagentur für Arbeit  (Arbeitslose) und Mikrozensus-Daten des Statistischen Bundesamtes (Erwerbstätige nach Studienfachrichtung). Angaben sind als Schätzgrößen zu verstehen, da </a:t>
            </a:r>
            <a:r>
              <a:rPr lang="de-DE" sz="1000" dirty="0" err="1">
                <a:solidFill>
                  <a:srgbClr val="000000"/>
                </a:solidFill>
              </a:rPr>
              <a:t>Erwerbstätigendaten</a:t>
            </a:r>
            <a:r>
              <a:rPr lang="de-DE" sz="1000" dirty="0">
                <a:solidFill>
                  <a:srgbClr val="000000"/>
                </a:solidFill>
              </a:rPr>
              <a:t> auf Hochrechnungen beruhen.</a:t>
            </a:r>
          </a:p>
        </p:txBody>
      </p:sp>
      <p:pic>
        <p:nvPicPr>
          <p:cNvPr id="109"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16962" y="5733256"/>
            <a:ext cx="431502" cy="48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36897" y="2132856"/>
            <a:ext cx="5274837" cy="384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531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3171" y="2564904"/>
            <a:ext cx="7185253" cy="553998"/>
          </a:xfrm>
        </p:spPr>
        <p:txBody>
          <a:bodyPr/>
          <a:lstStyle/>
          <a:p>
            <a:pPr>
              <a:buNone/>
            </a:pPr>
            <a:r>
              <a:rPr lang="de-DE" sz="2000" b="0" dirty="0" smtClean="0"/>
              <a:t>Kosten eines Studiums und Wege der Finanzierung</a:t>
            </a:r>
            <a:endParaRPr lang="de-DE" sz="2000" b="0" dirty="0"/>
          </a:p>
        </p:txBody>
      </p:sp>
      <p:sp>
        <p:nvSpPr>
          <p:cNvPr id="6" name="Fußzeilenplatzhalter 5"/>
          <p:cNvSpPr>
            <a:spLocks noGrp="1"/>
          </p:cNvSpPr>
          <p:nvPr>
            <p:ph type="ftr" sz="quarter" idx="10"/>
          </p:nvPr>
        </p:nvSpPr>
        <p:spPr>
          <a:xfrm>
            <a:off x="411108" y="6633407"/>
            <a:ext cx="7689284" cy="355870"/>
          </a:xfrm>
        </p:spPr>
        <p:txBody>
          <a:bodyPr/>
          <a:lstStyle/>
          <a:p>
            <a:r>
              <a:rPr lang="de-DE" smtClean="0">
                <a:solidFill>
                  <a:srgbClr val="000000"/>
                </a:solidFill>
              </a:rPr>
              <a:t>Markus Bremer, Dienstbesprechung Jobcenter, Fragen rund ums Studium</a:t>
            </a:r>
            <a:endParaRPr lang="de-DE" dirty="0">
              <a:solidFill>
                <a:srgbClr val="000000"/>
              </a:solidFill>
            </a:endParaRPr>
          </a:p>
        </p:txBody>
      </p:sp>
      <p:sp>
        <p:nvSpPr>
          <p:cNvPr id="7" name="Textfeld 6"/>
          <p:cNvSpPr txBox="1"/>
          <p:nvPr/>
        </p:nvSpPr>
        <p:spPr>
          <a:xfrm>
            <a:off x="467544" y="2084773"/>
            <a:ext cx="8208912" cy="480131"/>
          </a:xfrm>
          <a:prstGeom prst="rect">
            <a:avLst/>
          </a:prstGeom>
          <a:noFill/>
        </p:spPr>
        <p:txBody>
          <a:bodyPr wrap="square" rtlCol="0">
            <a:spAutoFit/>
          </a:bodyPr>
          <a:lstStyle/>
          <a:p>
            <a:pPr fontAlgn="base">
              <a:lnSpc>
                <a:spcPct val="90000"/>
              </a:lnSpc>
              <a:spcBef>
                <a:spcPct val="50000"/>
              </a:spcBef>
              <a:spcAft>
                <a:spcPct val="0"/>
              </a:spcAft>
            </a:pPr>
            <a:r>
              <a:rPr lang="de-DE" sz="2800" b="1" dirty="0" smtClean="0">
                <a:solidFill>
                  <a:srgbClr val="000000"/>
                </a:solidFill>
              </a:rPr>
              <a:t>Studienfinanzierung</a:t>
            </a:r>
            <a:endParaRPr lang="de-DE" sz="2800" b="1" dirty="0">
              <a:solidFill>
                <a:srgbClr val="000000"/>
              </a:solidFill>
            </a:endParaRPr>
          </a:p>
        </p:txBody>
      </p:sp>
    </p:spTree>
    <p:extLst>
      <p:ext uri="{BB962C8B-B14F-4D97-AF65-F5344CB8AC3E}">
        <p14:creationId xmlns:p14="http://schemas.microsoft.com/office/powerpoint/2010/main" val="2826887942"/>
      </p:ext>
    </p:extLst>
  </p:cSld>
  <p:clrMapOvr>
    <a:masterClrMapping/>
  </p:clrMapOvr>
  <p:transition spd="med">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0538" y="969352"/>
            <a:ext cx="7688262" cy="332399"/>
          </a:xfrm>
        </p:spPr>
        <p:txBody>
          <a:bodyPr/>
          <a:lstStyle/>
          <a:p>
            <a:r>
              <a:rPr lang="de-DE" dirty="0" smtClean="0"/>
              <a:t>Einnahmen </a:t>
            </a:r>
            <a:r>
              <a:rPr lang="de-DE" dirty="0"/>
              <a:t>– </a:t>
            </a:r>
            <a:r>
              <a:rPr lang="de-DE" sz="1800" dirty="0" smtClean="0"/>
              <a:t>Studierende (%) nach Höhe der </a:t>
            </a:r>
            <a:r>
              <a:rPr lang="de-DE" sz="1800" dirty="0" err="1" smtClean="0"/>
              <a:t>monatl</a:t>
            </a:r>
            <a:r>
              <a:rPr lang="de-DE" sz="1800" dirty="0" smtClean="0"/>
              <a:t>. </a:t>
            </a:r>
            <a:r>
              <a:rPr lang="de-DE" sz="1800" dirty="0"/>
              <a:t>Einnahmen</a:t>
            </a:r>
          </a:p>
        </p:txBody>
      </p:sp>
      <p:sp>
        <p:nvSpPr>
          <p:cNvPr id="4" name="Fußzeilenplatzhalter 3"/>
          <p:cNvSpPr>
            <a:spLocks noGrp="1"/>
          </p:cNvSpPr>
          <p:nvPr>
            <p:ph type="ftr" sz="quarter" idx="10"/>
          </p:nvPr>
        </p:nvSpPr>
        <p:spPr/>
        <p:txBody>
          <a:bodyPr/>
          <a:lstStyle/>
          <a:p>
            <a:pPr>
              <a:defRPr/>
            </a:pPr>
            <a:r>
              <a:rPr lang="de-DE" smtClean="0">
                <a:solidFill>
                  <a:srgbClr val="000000"/>
                </a:solidFill>
              </a:rPr>
              <a:t>Markus Bremer, Dienstbesprechung Jobcenter, Fragen rund ums Studium</a:t>
            </a:r>
            <a:endParaRPr lang="de-DE">
              <a:solidFill>
                <a:srgbClr val="000000"/>
              </a:solidFill>
            </a:endParaRPr>
          </a:p>
        </p:txBody>
      </p:sp>
      <p:pic>
        <p:nvPicPr>
          <p:cNvPr id="96153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15616" y="1916832"/>
            <a:ext cx="7002650" cy="437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6264000" y="6381328"/>
            <a:ext cx="1800200" cy="203133"/>
          </a:xfrm>
          <a:prstGeom prst="rect">
            <a:avLst/>
          </a:prstGeom>
          <a:noFill/>
        </p:spPr>
        <p:txBody>
          <a:bodyPr wrap="square" rtlCol="0">
            <a:spAutoFit/>
          </a:bodyPr>
          <a:lstStyle/>
          <a:p>
            <a:pPr fontAlgn="base">
              <a:lnSpc>
                <a:spcPct val="90000"/>
              </a:lnSpc>
              <a:spcBef>
                <a:spcPct val="50000"/>
              </a:spcBef>
              <a:spcAft>
                <a:spcPct val="0"/>
              </a:spcAft>
            </a:pPr>
            <a:r>
              <a:rPr lang="de-DE" sz="800" dirty="0" smtClean="0">
                <a:solidFill>
                  <a:srgbClr val="000000"/>
                </a:solidFill>
              </a:rPr>
              <a:t>DSW/HIS-HF 20. Sozialerhebung</a:t>
            </a:r>
            <a:endParaRPr lang="de-DE" sz="800" dirty="0">
              <a:solidFill>
                <a:srgbClr val="000000"/>
              </a:solidFill>
            </a:endParaRPr>
          </a:p>
        </p:txBody>
      </p:sp>
    </p:spTree>
    <p:extLst>
      <p:ext uri="{BB962C8B-B14F-4D97-AF65-F5344CB8AC3E}">
        <p14:creationId xmlns:p14="http://schemas.microsoft.com/office/powerpoint/2010/main" val="3929058945"/>
      </p:ext>
    </p:extLst>
  </p:cSld>
  <p:clrMapOvr>
    <a:masterClrMapping/>
  </p:clrMapOvr>
  <p:transition spd="med">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Niessen Säule 115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44408" y="2708920"/>
            <a:ext cx="694993" cy="3960440"/>
          </a:xfrm>
          <a:prstGeom prst="rect">
            <a:avLst/>
          </a:prstGeom>
          <a:noFill/>
          <a:ln w="9525">
            <a:noFill/>
            <a:miter lim="800000"/>
            <a:headEnd/>
            <a:tailEnd/>
          </a:ln>
        </p:spPr>
      </p:pic>
      <p:pic>
        <p:nvPicPr>
          <p:cNvPr id="37" name="Picture 2" descr="Niessen Säule 115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177" y="2708920"/>
            <a:ext cx="694993" cy="3960440"/>
          </a:xfrm>
          <a:prstGeom prst="rect">
            <a:avLst/>
          </a:prstGeom>
          <a:noFill/>
          <a:ln w="9525">
            <a:noFill/>
            <a:miter lim="800000"/>
            <a:headEnd/>
            <a:tailEnd/>
          </a:ln>
        </p:spPr>
      </p:pic>
      <p:pic>
        <p:nvPicPr>
          <p:cNvPr id="38" name="Picture 2" descr="Niessen Säule 115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960" y="2708920"/>
            <a:ext cx="694993" cy="3960440"/>
          </a:xfrm>
          <a:prstGeom prst="rect">
            <a:avLst/>
          </a:prstGeom>
          <a:noFill/>
          <a:ln w="9525">
            <a:noFill/>
            <a:miter lim="800000"/>
            <a:headEnd/>
            <a:tailEnd/>
          </a:ln>
        </p:spPr>
      </p:pic>
      <p:pic>
        <p:nvPicPr>
          <p:cNvPr id="35" name="Picture 2" descr="Niessen Säule 115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2708920"/>
            <a:ext cx="694993" cy="3960440"/>
          </a:xfrm>
          <a:prstGeom prst="rect">
            <a:avLst/>
          </a:prstGeom>
          <a:noFill/>
          <a:ln w="9525">
            <a:noFill/>
            <a:miter lim="800000"/>
            <a:headEnd/>
            <a:tailEnd/>
          </a:ln>
        </p:spPr>
      </p:pic>
      <p:sp>
        <p:nvSpPr>
          <p:cNvPr id="9" name="Textfeld 8"/>
          <p:cNvSpPr txBox="1"/>
          <p:nvPr/>
        </p:nvSpPr>
        <p:spPr>
          <a:xfrm>
            <a:off x="251520" y="1124744"/>
            <a:ext cx="8136904" cy="369332"/>
          </a:xfrm>
          <a:prstGeom prst="rect">
            <a:avLst/>
          </a:prstGeom>
          <a:solidFill>
            <a:schemeClr val="bg1"/>
          </a:solidFill>
        </p:spPr>
        <p:txBody>
          <a:bodyPr wrap="square" lIns="91429" tIns="45715" rIns="91429" bIns="45715" rtlCol="0">
            <a:spAutoFit/>
          </a:bodyPr>
          <a:lstStyle/>
          <a:p>
            <a:pPr fontAlgn="base">
              <a:lnSpc>
                <a:spcPct val="90000"/>
              </a:lnSpc>
              <a:spcBef>
                <a:spcPct val="50000"/>
              </a:spcBef>
              <a:spcAft>
                <a:spcPct val="0"/>
              </a:spcAft>
            </a:pPr>
            <a:endParaRPr lang="de-DE" sz="2000" dirty="0">
              <a:solidFill>
                <a:srgbClr val="000000"/>
              </a:solidFill>
            </a:endParaRPr>
          </a:p>
        </p:txBody>
      </p:sp>
      <p:pic>
        <p:nvPicPr>
          <p:cNvPr id="41986" name="Picture 2" descr="Niessen Säule 115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1" y="2708920"/>
            <a:ext cx="694993" cy="3960440"/>
          </a:xfrm>
          <a:prstGeom prst="rect">
            <a:avLst/>
          </a:prstGeom>
          <a:noFill/>
          <a:ln w="9525">
            <a:noFill/>
            <a:miter lim="800000"/>
            <a:headEnd/>
            <a:tailEnd/>
          </a:ln>
        </p:spPr>
      </p:pic>
      <p:pic>
        <p:nvPicPr>
          <p:cNvPr id="14" name="Picture 4" descr="Studenten an der Universiät Köln: Langfristig soll der Anteil der Stipendiaten nach dem Willen der Bundesregierung auf zehn Prozent anwachsen"/>
          <p:cNvPicPr>
            <a:picLocks noChangeAspect="1" noChangeArrowheads="1"/>
          </p:cNvPicPr>
          <p:nvPr/>
        </p:nvPicPr>
        <p:blipFill>
          <a:blip r:embed="rId4" cstate="print">
            <a:lum bright="44000" contrast="-34000"/>
          </a:blip>
          <a:srcRect/>
          <a:stretch>
            <a:fillRect/>
          </a:stretch>
        </p:blipFill>
        <p:spPr bwMode="auto">
          <a:xfrm>
            <a:off x="323529" y="692697"/>
            <a:ext cx="8568952" cy="2009217"/>
          </a:xfrm>
          <a:prstGeom prst="snip2SameRect">
            <a:avLst>
              <a:gd name="adj1" fmla="val 50000"/>
              <a:gd name="adj2" fmla="val 0"/>
            </a:avLst>
          </a:prstGeom>
          <a:noFill/>
          <a:ln w="9525">
            <a:noFill/>
            <a:miter lim="800000"/>
            <a:headEnd/>
            <a:tailEnd/>
          </a:ln>
        </p:spPr>
      </p:pic>
      <p:sp>
        <p:nvSpPr>
          <p:cNvPr id="24" name="Textfeld 23"/>
          <p:cNvSpPr txBox="1"/>
          <p:nvPr/>
        </p:nvSpPr>
        <p:spPr>
          <a:xfrm rot="19986732">
            <a:off x="2834247" y="622063"/>
            <a:ext cx="1368152" cy="369332"/>
          </a:xfrm>
          <a:prstGeom prst="rect">
            <a:avLst/>
          </a:prstGeom>
          <a:solidFill>
            <a:schemeClr val="bg1"/>
          </a:solidFill>
        </p:spPr>
        <p:txBody>
          <a:bodyPr wrap="square" lIns="91429" tIns="45715" rIns="91429" bIns="45715" rtlCol="0">
            <a:spAutoFit/>
          </a:bodyPr>
          <a:lstStyle/>
          <a:p>
            <a:pPr fontAlgn="base">
              <a:lnSpc>
                <a:spcPct val="90000"/>
              </a:lnSpc>
              <a:spcBef>
                <a:spcPct val="50000"/>
              </a:spcBef>
              <a:spcAft>
                <a:spcPct val="0"/>
              </a:spcAft>
            </a:pPr>
            <a:endParaRPr lang="de-DE" sz="2000" dirty="0">
              <a:solidFill>
                <a:srgbClr val="000000"/>
              </a:solidFill>
            </a:endParaRPr>
          </a:p>
        </p:txBody>
      </p:sp>
      <p:cxnSp>
        <p:nvCxnSpPr>
          <p:cNvPr id="6" name="Gerade Verbindung 5"/>
          <p:cNvCxnSpPr/>
          <p:nvPr/>
        </p:nvCxnSpPr>
        <p:spPr bwMode="auto">
          <a:xfrm rot="10800000" flipV="1">
            <a:off x="251520" y="476672"/>
            <a:ext cx="4320480" cy="2232248"/>
          </a:xfrm>
          <a:prstGeom prst="line">
            <a:avLst/>
          </a:prstGeom>
          <a:noFill/>
          <a:ln w="63500" cap="flat" cmpd="sng" algn="ctr">
            <a:solidFill>
              <a:srgbClr val="C00000"/>
            </a:solidFill>
            <a:prstDash val="solid"/>
            <a:round/>
            <a:headEnd type="none" w="med" len="med"/>
            <a:tailEnd type="none" w="med" len="med"/>
          </a:ln>
          <a:effectLst/>
        </p:spPr>
      </p:cxnSp>
      <p:cxnSp>
        <p:nvCxnSpPr>
          <p:cNvPr id="25" name="Gerade Verbindung 24"/>
          <p:cNvCxnSpPr/>
          <p:nvPr/>
        </p:nvCxnSpPr>
        <p:spPr bwMode="auto">
          <a:xfrm rot="5400000" flipH="1">
            <a:off x="4562536" y="-1674101"/>
            <a:ext cx="2504" cy="8768546"/>
          </a:xfrm>
          <a:prstGeom prst="line">
            <a:avLst/>
          </a:prstGeom>
          <a:noFill/>
          <a:ln w="63500" cap="flat" cmpd="sng" algn="ctr">
            <a:solidFill>
              <a:schemeClr val="tx1"/>
            </a:solidFill>
            <a:prstDash val="solid"/>
            <a:round/>
            <a:headEnd type="none" w="med" len="med"/>
            <a:tailEnd type="none" w="med" len="med"/>
          </a:ln>
          <a:effectLst/>
        </p:spPr>
      </p:cxnSp>
      <p:sp>
        <p:nvSpPr>
          <p:cNvPr id="31" name="Gleichschenkliges Dreieck 30"/>
          <p:cNvSpPr/>
          <p:nvPr/>
        </p:nvSpPr>
        <p:spPr bwMode="auto">
          <a:xfrm>
            <a:off x="4211960" y="3645024"/>
            <a:ext cx="1584176" cy="550247"/>
          </a:xfrm>
          <a:prstGeom prst="triangle">
            <a:avLst>
              <a:gd name="adj" fmla="val 50649"/>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7470" fontAlgn="base">
              <a:lnSpc>
                <a:spcPct val="90000"/>
              </a:lnSpc>
              <a:spcBef>
                <a:spcPct val="50000"/>
              </a:spcBef>
              <a:spcAft>
                <a:spcPct val="0"/>
              </a:spcAft>
            </a:pPr>
            <a:endParaRPr lang="de-DE" sz="2000" dirty="0" smtClean="0">
              <a:solidFill>
                <a:srgbClr val="000000"/>
              </a:solidFill>
            </a:endParaRPr>
          </a:p>
        </p:txBody>
      </p:sp>
      <p:sp>
        <p:nvSpPr>
          <p:cNvPr id="32" name="Gleichschenkliges Dreieck 31"/>
          <p:cNvSpPr/>
          <p:nvPr/>
        </p:nvSpPr>
        <p:spPr bwMode="auto">
          <a:xfrm rot="1688078">
            <a:off x="5072521" y="-287804"/>
            <a:ext cx="4635784" cy="2062862"/>
          </a:xfrm>
          <a:prstGeom prst="triangle">
            <a:avLst>
              <a:gd name="adj" fmla="val 76891"/>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7470" fontAlgn="base">
              <a:lnSpc>
                <a:spcPct val="90000"/>
              </a:lnSpc>
              <a:spcBef>
                <a:spcPct val="50000"/>
              </a:spcBef>
              <a:spcAft>
                <a:spcPct val="0"/>
              </a:spcAft>
            </a:pPr>
            <a:endParaRPr lang="de-DE" sz="2000" dirty="0" smtClean="0">
              <a:solidFill>
                <a:srgbClr val="000000"/>
              </a:solidFill>
            </a:endParaRPr>
          </a:p>
        </p:txBody>
      </p:sp>
      <p:cxnSp>
        <p:nvCxnSpPr>
          <p:cNvPr id="5" name="Gerade Verbindung 4"/>
          <p:cNvCxnSpPr/>
          <p:nvPr/>
        </p:nvCxnSpPr>
        <p:spPr bwMode="auto">
          <a:xfrm>
            <a:off x="4572000" y="476672"/>
            <a:ext cx="4320480" cy="2232248"/>
          </a:xfrm>
          <a:prstGeom prst="line">
            <a:avLst/>
          </a:prstGeom>
          <a:noFill/>
          <a:ln w="63500" cap="flat" cmpd="sng" algn="ctr">
            <a:solidFill>
              <a:srgbClr val="C00000"/>
            </a:solidFill>
            <a:prstDash val="solid"/>
            <a:round/>
            <a:headEnd type="none" w="med" len="med"/>
            <a:tailEnd type="none" w="med" len="med"/>
          </a:ln>
          <a:effectLst/>
        </p:spPr>
      </p:cxnSp>
      <p:sp>
        <p:nvSpPr>
          <p:cNvPr id="33" name="Gleichschenkliges Dreieck 32"/>
          <p:cNvSpPr/>
          <p:nvPr/>
        </p:nvSpPr>
        <p:spPr bwMode="auto">
          <a:xfrm rot="10638580">
            <a:off x="-250623" y="425107"/>
            <a:ext cx="5132095" cy="2236609"/>
          </a:xfrm>
          <a:prstGeom prst="triangle">
            <a:avLst>
              <a:gd name="adj" fmla="val 94462"/>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7470" fontAlgn="base">
              <a:lnSpc>
                <a:spcPct val="90000"/>
              </a:lnSpc>
              <a:spcBef>
                <a:spcPct val="50000"/>
              </a:spcBef>
              <a:spcAft>
                <a:spcPct val="0"/>
              </a:spcAft>
            </a:pPr>
            <a:endParaRPr lang="de-DE" sz="2000" dirty="0" smtClean="0">
              <a:solidFill>
                <a:srgbClr val="000000"/>
              </a:solidFill>
            </a:endParaRPr>
          </a:p>
        </p:txBody>
      </p:sp>
      <p:sp>
        <p:nvSpPr>
          <p:cNvPr id="34" name="Textfeld 33"/>
          <p:cNvSpPr txBox="1"/>
          <p:nvPr/>
        </p:nvSpPr>
        <p:spPr>
          <a:xfrm>
            <a:off x="1979712" y="1996156"/>
            <a:ext cx="5616624" cy="590921"/>
          </a:xfrm>
          <a:prstGeom prst="rect">
            <a:avLst/>
          </a:prstGeom>
          <a:noFill/>
        </p:spPr>
        <p:txBody>
          <a:bodyPr wrap="square" lIns="91429" tIns="45715" rIns="91429" bIns="45715" rtlCol="0">
            <a:spAutoFit/>
          </a:bodyPr>
          <a:lstStyle/>
          <a:p>
            <a:pPr fontAlgn="base">
              <a:lnSpc>
                <a:spcPct val="90000"/>
              </a:lnSpc>
              <a:spcBef>
                <a:spcPct val="50000"/>
              </a:spcBef>
              <a:spcAft>
                <a:spcPct val="0"/>
              </a:spcAft>
            </a:pPr>
            <a:r>
              <a:rPr lang="de-DE" sz="3600" b="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rPr>
              <a:t>Ø Einnahmen: 864 € </a:t>
            </a:r>
            <a:r>
              <a:rPr lang="de-DE" sz="1400" dirty="0" smtClean="0">
                <a:solidFill>
                  <a:srgbClr val="000000"/>
                </a:solidFill>
              </a:rPr>
              <a:t>pro Monat</a:t>
            </a:r>
            <a:endParaRPr lang="de-DE" sz="1400" dirty="0">
              <a:solidFill>
                <a:srgbClr val="000000"/>
              </a:solidFill>
            </a:endParaRPr>
          </a:p>
        </p:txBody>
      </p:sp>
      <p:sp>
        <p:nvSpPr>
          <p:cNvPr id="45" name="Textfeld 44"/>
          <p:cNvSpPr txBox="1"/>
          <p:nvPr/>
        </p:nvSpPr>
        <p:spPr>
          <a:xfrm>
            <a:off x="1907705" y="3789041"/>
            <a:ext cx="1440160" cy="480131"/>
          </a:xfrm>
          <a:prstGeom prst="rect">
            <a:avLst/>
          </a:prstGeom>
          <a:noFill/>
        </p:spPr>
        <p:txBody>
          <a:bodyPr wrap="square" lIns="91429" tIns="45715" rIns="91429" bIns="45715" rtlCol="0">
            <a:spAutoFit/>
          </a:bodyPr>
          <a:lstStyle/>
          <a:p>
            <a:pPr fontAlgn="base">
              <a:lnSpc>
                <a:spcPct val="90000"/>
              </a:lnSpc>
              <a:spcBef>
                <a:spcPct val="50000"/>
              </a:spcBef>
              <a:spcAft>
                <a:spcPct val="0"/>
              </a:spcAft>
            </a:pPr>
            <a:r>
              <a:rPr lang="de-DE" sz="2800" b="1" dirty="0" smtClean="0">
                <a:hlinkClick r:id="rId5"/>
              </a:rPr>
              <a:t>BAföG</a:t>
            </a:r>
            <a:endParaRPr lang="de-DE" sz="2800" b="1" dirty="0"/>
          </a:p>
        </p:txBody>
      </p:sp>
      <p:sp>
        <p:nvSpPr>
          <p:cNvPr id="46" name="Textfeld 45"/>
          <p:cNvSpPr txBox="1"/>
          <p:nvPr/>
        </p:nvSpPr>
        <p:spPr>
          <a:xfrm>
            <a:off x="179512" y="3789041"/>
            <a:ext cx="1224136" cy="480131"/>
          </a:xfrm>
          <a:prstGeom prst="rect">
            <a:avLst/>
          </a:prstGeom>
          <a:noFill/>
        </p:spPr>
        <p:txBody>
          <a:bodyPr wrap="square" lIns="91429" tIns="45715" rIns="91429" bIns="45715" rtlCol="0">
            <a:spAutoFit/>
          </a:bodyPr>
          <a:lstStyle/>
          <a:p>
            <a:pPr fontAlgn="base">
              <a:lnSpc>
                <a:spcPct val="90000"/>
              </a:lnSpc>
              <a:spcBef>
                <a:spcPct val="50000"/>
              </a:spcBef>
              <a:spcAft>
                <a:spcPct val="0"/>
              </a:spcAft>
            </a:pPr>
            <a:r>
              <a:rPr lang="de-DE" sz="2800" b="1" dirty="0" smtClean="0">
                <a:solidFill>
                  <a:srgbClr val="000000"/>
                </a:solidFill>
              </a:rPr>
              <a:t>Eltern</a:t>
            </a:r>
            <a:endParaRPr lang="de-DE" sz="2800" b="1" dirty="0">
              <a:solidFill>
                <a:srgbClr val="000000"/>
              </a:solidFill>
            </a:endParaRPr>
          </a:p>
        </p:txBody>
      </p:sp>
      <p:sp>
        <p:nvSpPr>
          <p:cNvPr id="47" name="Textfeld 46"/>
          <p:cNvSpPr txBox="1"/>
          <p:nvPr/>
        </p:nvSpPr>
        <p:spPr>
          <a:xfrm>
            <a:off x="4139952" y="3789041"/>
            <a:ext cx="1224136" cy="480131"/>
          </a:xfrm>
          <a:prstGeom prst="rect">
            <a:avLst/>
          </a:prstGeom>
          <a:noFill/>
        </p:spPr>
        <p:txBody>
          <a:bodyPr wrap="square" lIns="91429" tIns="45715" rIns="91429" bIns="45715" rtlCol="0">
            <a:spAutoFit/>
          </a:bodyPr>
          <a:lstStyle/>
          <a:p>
            <a:pPr fontAlgn="base">
              <a:lnSpc>
                <a:spcPct val="90000"/>
              </a:lnSpc>
              <a:spcBef>
                <a:spcPct val="50000"/>
              </a:spcBef>
              <a:spcAft>
                <a:spcPct val="0"/>
              </a:spcAft>
            </a:pPr>
            <a:r>
              <a:rPr lang="de-DE" sz="2800" b="1" dirty="0" smtClean="0">
                <a:solidFill>
                  <a:srgbClr val="000000"/>
                </a:solidFill>
              </a:rPr>
              <a:t>Job</a:t>
            </a:r>
            <a:endParaRPr lang="de-DE" sz="2800" b="1" dirty="0">
              <a:solidFill>
                <a:srgbClr val="000000"/>
              </a:solidFill>
            </a:endParaRPr>
          </a:p>
        </p:txBody>
      </p:sp>
      <p:sp>
        <p:nvSpPr>
          <p:cNvPr id="48" name="Textfeld 47"/>
          <p:cNvSpPr txBox="1"/>
          <p:nvPr/>
        </p:nvSpPr>
        <p:spPr>
          <a:xfrm>
            <a:off x="5436096" y="3789041"/>
            <a:ext cx="2160240" cy="480131"/>
          </a:xfrm>
          <a:prstGeom prst="rect">
            <a:avLst/>
          </a:prstGeom>
          <a:noFill/>
        </p:spPr>
        <p:txBody>
          <a:bodyPr wrap="square" lIns="91429" tIns="45715" rIns="91429" bIns="45715" rtlCol="0">
            <a:spAutoFit/>
          </a:bodyPr>
          <a:lstStyle/>
          <a:p>
            <a:pPr fontAlgn="base">
              <a:lnSpc>
                <a:spcPct val="90000"/>
              </a:lnSpc>
              <a:spcBef>
                <a:spcPct val="50000"/>
              </a:spcBef>
              <a:spcAft>
                <a:spcPct val="0"/>
              </a:spcAft>
            </a:pPr>
            <a:r>
              <a:rPr lang="de-DE" sz="2800" b="1" dirty="0" smtClean="0">
                <a:solidFill>
                  <a:srgbClr val="000000"/>
                </a:solidFill>
              </a:rPr>
              <a:t>Stipendium</a:t>
            </a:r>
            <a:endParaRPr lang="de-DE" sz="2800" b="1" dirty="0">
              <a:solidFill>
                <a:srgbClr val="000000"/>
              </a:solidFill>
            </a:endParaRPr>
          </a:p>
        </p:txBody>
      </p:sp>
      <p:sp>
        <p:nvSpPr>
          <p:cNvPr id="49" name="Textfeld 48"/>
          <p:cNvSpPr txBox="1"/>
          <p:nvPr/>
        </p:nvSpPr>
        <p:spPr>
          <a:xfrm>
            <a:off x="7848873" y="3789041"/>
            <a:ext cx="1331640" cy="480131"/>
          </a:xfrm>
          <a:prstGeom prst="rect">
            <a:avLst/>
          </a:prstGeom>
          <a:noFill/>
        </p:spPr>
        <p:txBody>
          <a:bodyPr wrap="square" lIns="91429" tIns="45715" rIns="91429" bIns="45715" rtlCol="0">
            <a:spAutoFit/>
          </a:bodyPr>
          <a:lstStyle/>
          <a:p>
            <a:pPr fontAlgn="base">
              <a:lnSpc>
                <a:spcPct val="90000"/>
              </a:lnSpc>
              <a:spcBef>
                <a:spcPct val="50000"/>
              </a:spcBef>
              <a:spcAft>
                <a:spcPct val="0"/>
              </a:spcAft>
            </a:pPr>
            <a:r>
              <a:rPr lang="de-DE" sz="2800" b="1" dirty="0" smtClean="0">
                <a:solidFill>
                  <a:srgbClr val="000000"/>
                </a:solidFill>
              </a:rPr>
              <a:t>Kredit</a:t>
            </a:r>
            <a:endParaRPr lang="de-DE" sz="2800" b="1" dirty="0">
              <a:solidFill>
                <a:srgbClr val="000000"/>
              </a:solidFill>
            </a:endParaRPr>
          </a:p>
        </p:txBody>
      </p:sp>
      <p:sp>
        <p:nvSpPr>
          <p:cNvPr id="50" name="Textfeld 49"/>
          <p:cNvSpPr txBox="1"/>
          <p:nvPr/>
        </p:nvSpPr>
        <p:spPr>
          <a:xfrm>
            <a:off x="107504" y="4293097"/>
            <a:ext cx="1296144" cy="1800200"/>
          </a:xfrm>
          <a:prstGeom prst="rect">
            <a:avLst/>
          </a:prstGeom>
          <a:gradFill flip="none" rotWithShape="1">
            <a:gsLst>
              <a:gs pos="63000">
                <a:schemeClr val="bg1"/>
              </a:gs>
              <a:gs pos="7001">
                <a:srgbClr val="E6E6E6"/>
              </a:gs>
              <a:gs pos="32001">
                <a:srgbClr val="7D8496"/>
              </a:gs>
              <a:gs pos="47000">
                <a:srgbClr val="E6E6E6"/>
              </a:gs>
              <a:gs pos="85001">
                <a:srgbClr val="7D8496"/>
              </a:gs>
              <a:gs pos="100000">
                <a:srgbClr val="E6E6E6"/>
              </a:gs>
            </a:gsLst>
            <a:lin ang="10800000" scaled="0"/>
            <a:tileRect/>
          </a:gradFill>
          <a:ln cmpd="dbl">
            <a:solidFill>
              <a:schemeClr val="tx1"/>
            </a:solidFill>
          </a:ln>
        </p:spPr>
        <p:txBody>
          <a:bodyPr wrap="square" lIns="91429" tIns="45715" rIns="91429" bIns="45715" rtlCol="0" anchor="ctr">
            <a:noAutofit/>
          </a:bodyPr>
          <a:lstStyle/>
          <a:p>
            <a:pPr fontAlgn="base">
              <a:lnSpc>
                <a:spcPct val="90000"/>
              </a:lnSpc>
              <a:spcBef>
                <a:spcPct val="50000"/>
              </a:spcBef>
              <a:spcAft>
                <a:spcPct val="0"/>
              </a:spcAft>
              <a:buFont typeface="Arial" pitchFamily="34" charset="0"/>
              <a:buChar char="•"/>
            </a:pPr>
            <a:r>
              <a:rPr lang="de-DE" sz="1200" b="1" dirty="0" smtClean="0">
                <a:solidFill>
                  <a:srgbClr val="000000"/>
                </a:solidFill>
              </a:rPr>
              <a:t>Unterhalts-</a:t>
            </a:r>
            <a:r>
              <a:rPr lang="de-DE" sz="1200" b="1" dirty="0" err="1" smtClean="0">
                <a:solidFill>
                  <a:srgbClr val="000000"/>
                </a:solidFill>
              </a:rPr>
              <a:t>pflicht</a:t>
            </a:r>
            <a:r>
              <a:rPr lang="de-DE" sz="1200" b="1" dirty="0" smtClean="0">
                <a:solidFill>
                  <a:srgbClr val="000000"/>
                </a:solidFill>
              </a:rPr>
              <a:t> der Eltern </a:t>
            </a:r>
            <a:r>
              <a:rPr lang="de-DE" sz="1200" b="1" dirty="0">
                <a:solidFill>
                  <a:srgbClr val="000000"/>
                </a:solidFill>
              </a:rPr>
              <a:t>(</a:t>
            </a:r>
            <a:r>
              <a:rPr lang="de-DE" sz="1200" b="1" dirty="0" smtClean="0">
                <a:solidFill>
                  <a:srgbClr val="000000"/>
                </a:solidFill>
              </a:rPr>
              <a:t>BGB)</a:t>
            </a:r>
          </a:p>
          <a:p>
            <a:pPr fontAlgn="base">
              <a:lnSpc>
                <a:spcPct val="90000"/>
              </a:lnSpc>
              <a:spcBef>
                <a:spcPct val="50000"/>
              </a:spcBef>
              <a:spcAft>
                <a:spcPct val="0"/>
              </a:spcAft>
              <a:buFont typeface="Arial" pitchFamily="34" charset="0"/>
              <a:buChar char="•"/>
            </a:pPr>
            <a:r>
              <a:rPr lang="de-DE" sz="1200" b="1" dirty="0" smtClean="0">
                <a:solidFill>
                  <a:srgbClr val="000000"/>
                </a:solidFill>
              </a:rPr>
              <a:t>Höhe richtet sich nach Lei-</a:t>
            </a:r>
            <a:r>
              <a:rPr lang="de-DE" sz="1200" b="1" dirty="0" err="1" smtClean="0">
                <a:solidFill>
                  <a:srgbClr val="000000"/>
                </a:solidFill>
              </a:rPr>
              <a:t>stungsfähig</a:t>
            </a:r>
            <a:r>
              <a:rPr lang="de-DE" sz="1200" b="1" dirty="0" smtClean="0">
                <a:solidFill>
                  <a:srgbClr val="000000"/>
                </a:solidFill>
              </a:rPr>
              <a:t>-</a:t>
            </a:r>
            <a:r>
              <a:rPr lang="de-DE" sz="1200" b="1" dirty="0" err="1" smtClean="0">
                <a:solidFill>
                  <a:srgbClr val="000000"/>
                </a:solidFill>
              </a:rPr>
              <a:t>keit</a:t>
            </a:r>
            <a:r>
              <a:rPr lang="de-DE" sz="1200" b="1" dirty="0" smtClean="0">
                <a:solidFill>
                  <a:srgbClr val="000000"/>
                </a:solidFill>
              </a:rPr>
              <a:t> der Eltern</a:t>
            </a:r>
            <a:endParaRPr lang="de-DE" sz="1200" b="1" dirty="0">
              <a:solidFill>
                <a:srgbClr val="000000"/>
              </a:solidFill>
            </a:endParaRPr>
          </a:p>
        </p:txBody>
      </p:sp>
      <p:sp>
        <p:nvSpPr>
          <p:cNvPr id="52" name="Textfeld 51"/>
          <p:cNvSpPr txBox="1"/>
          <p:nvPr/>
        </p:nvSpPr>
        <p:spPr>
          <a:xfrm>
            <a:off x="1907704" y="4293097"/>
            <a:ext cx="1296144" cy="1800200"/>
          </a:xfrm>
          <a:prstGeom prst="rect">
            <a:avLst/>
          </a:prstGeom>
          <a:gradFill flip="none" rotWithShape="1">
            <a:gsLst>
              <a:gs pos="63000">
                <a:schemeClr val="bg1"/>
              </a:gs>
              <a:gs pos="7001">
                <a:srgbClr val="E6E6E6"/>
              </a:gs>
              <a:gs pos="32001">
                <a:srgbClr val="7D8496"/>
              </a:gs>
              <a:gs pos="47000">
                <a:srgbClr val="E6E6E6"/>
              </a:gs>
              <a:gs pos="85001">
                <a:srgbClr val="7D8496"/>
              </a:gs>
              <a:gs pos="100000">
                <a:srgbClr val="E6E6E6"/>
              </a:gs>
            </a:gsLst>
            <a:lin ang="10800000" scaled="0"/>
            <a:tileRect/>
          </a:gradFill>
          <a:ln cmpd="dbl">
            <a:solidFill>
              <a:schemeClr val="tx1"/>
            </a:solidFill>
          </a:ln>
        </p:spPr>
        <p:txBody>
          <a:bodyPr wrap="square" lIns="91429" tIns="45715" rIns="91429" bIns="45715" rtlCol="0" anchor="ctr">
            <a:noAutofit/>
          </a:bodyPr>
          <a:lstStyle/>
          <a:p>
            <a:pPr fontAlgn="base">
              <a:lnSpc>
                <a:spcPct val="90000"/>
              </a:lnSpc>
              <a:spcBef>
                <a:spcPct val="50000"/>
              </a:spcBef>
              <a:spcAft>
                <a:spcPct val="0"/>
              </a:spcAft>
              <a:buFont typeface="Arial" pitchFamily="34" charset="0"/>
              <a:buChar char="•"/>
            </a:pPr>
            <a:r>
              <a:rPr lang="de-DE" sz="1200" b="1" dirty="0" smtClean="0">
                <a:solidFill>
                  <a:srgbClr val="000000"/>
                </a:solidFill>
              </a:rPr>
              <a:t>abhängig vom Einkommen der Eltern</a:t>
            </a:r>
          </a:p>
          <a:p>
            <a:pPr fontAlgn="base">
              <a:lnSpc>
                <a:spcPct val="90000"/>
              </a:lnSpc>
              <a:spcBef>
                <a:spcPct val="50000"/>
              </a:spcBef>
              <a:spcAft>
                <a:spcPct val="0"/>
              </a:spcAft>
              <a:buFont typeface="Arial" pitchFamily="34" charset="0"/>
              <a:buChar char="•"/>
            </a:pPr>
            <a:r>
              <a:rPr lang="de-DE" sz="1200" b="1" dirty="0" smtClean="0">
                <a:solidFill>
                  <a:srgbClr val="000000"/>
                </a:solidFill>
              </a:rPr>
              <a:t>max. 670 €</a:t>
            </a:r>
          </a:p>
          <a:p>
            <a:pPr fontAlgn="base">
              <a:lnSpc>
                <a:spcPct val="90000"/>
              </a:lnSpc>
              <a:spcBef>
                <a:spcPct val="50000"/>
              </a:spcBef>
              <a:spcAft>
                <a:spcPct val="0"/>
              </a:spcAft>
              <a:buFont typeface="Arial" pitchFamily="34" charset="0"/>
              <a:buChar char="•"/>
            </a:pPr>
            <a:r>
              <a:rPr lang="de-DE" sz="1200" b="1" dirty="0" smtClean="0">
                <a:solidFill>
                  <a:srgbClr val="000000"/>
                </a:solidFill>
              </a:rPr>
              <a:t>Hälfte Zu-</a:t>
            </a:r>
            <a:r>
              <a:rPr lang="de-DE" sz="1200" b="1" dirty="0" err="1" smtClean="0">
                <a:solidFill>
                  <a:srgbClr val="000000"/>
                </a:solidFill>
              </a:rPr>
              <a:t>schuss</a:t>
            </a:r>
            <a:r>
              <a:rPr lang="de-DE" sz="1200" b="1" dirty="0" smtClean="0">
                <a:solidFill>
                  <a:srgbClr val="000000"/>
                </a:solidFill>
              </a:rPr>
              <a:t>; Hälfte zinsloses Darlehen</a:t>
            </a:r>
          </a:p>
        </p:txBody>
      </p:sp>
      <p:sp>
        <p:nvSpPr>
          <p:cNvPr id="53" name="Textfeld 52"/>
          <p:cNvSpPr txBox="1"/>
          <p:nvPr/>
        </p:nvSpPr>
        <p:spPr>
          <a:xfrm>
            <a:off x="3923928" y="4293097"/>
            <a:ext cx="1296144" cy="1800200"/>
          </a:xfrm>
          <a:prstGeom prst="rect">
            <a:avLst/>
          </a:prstGeom>
          <a:gradFill flip="none" rotWithShape="1">
            <a:gsLst>
              <a:gs pos="63000">
                <a:schemeClr val="bg1"/>
              </a:gs>
              <a:gs pos="7001">
                <a:srgbClr val="E6E6E6"/>
              </a:gs>
              <a:gs pos="32001">
                <a:srgbClr val="7D8496"/>
              </a:gs>
              <a:gs pos="47000">
                <a:srgbClr val="E6E6E6"/>
              </a:gs>
              <a:gs pos="85001">
                <a:srgbClr val="7D8496"/>
              </a:gs>
              <a:gs pos="100000">
                <a:srgbClr val="E6E6E6"/>
              </a:gs>
            </a:gsLst>
            <a:lin ang="10800000" scaled="0"/>
            <a:tileRect/>
          </a:gradFill>
          <a:ln cmpd="dbl">
            <a:solidFill>
              <a:schemeClr val="tx1"/>
            </a:solidFill>
          </a:ln>
        </p:spPr>
        <p:txBody>
          <a:bodyPr wrap="square" lIns="91429" tIns="45715" rIns="91429" bIns="45715" rtlCol="0" anchor="ctr">
            <a:noAutofit/>
          </a:bodyPr>
          <a:lstStyle/>
          <a:p>
            <a:pPr fontAlgn="base">
              <a:lnSpc>
                <a:spcPct val="90000"/>
              </a:lnSpc>
              <a:spcBef>
                <a:spcPct val="50000"/>
              </a:spcBef>
              <a:spcAft>
                <a:spcPct val="0"/>
              </a:spcAft>
              <a:buFont typeface="Arial" pitchFamily="34" charset="0"/>
              <a:buChar char="•"/>
            </a:pPr>
            <a:r>
              <a:rPr lang="de-DE" sz="1200" b="1" dirty="0" smtClean="0">
                <a:solidFill>
                  <a:srgbClr val="000000"/>
                </a:solidFill>
              </a:rPr>
              <a:t>63% der Studierenden sind erwerbs-tätig</a:t>
            </a:r>
          </a:p>
          <a:p>
            <a:pPr fontAlgn="base">
              <a:lnSpc>
                <a:spcPct val="90000"/>
              </a:lnSpc>
              <a:spcBef>
                <a:spcPct val="50000"/>
              </a:spcBef>
              <a:spcAft>
                <a:spcPct val="0"/>
              </a:spcAft>
              <a:buFont typeface="Arial" pitchFamily="34" charset="0"/>
              <a:buChar char="•"/>
            </a:pPr>
            <a:r>
              <a:rPr lang="de-DE" sz="1200" b="1" dirty="0" smtClean="0">
                <a:solidFill>
                  <a:srgbClr val="000000"/>
                </a:solidFill>
              </a:rPr>
              <a:t>dauerhafte Minijobs oder Jobs nur in Semesterferien</a:t>
            </a:r>
          </a:p>
        </p:txBody>
      </p:sp>
      <p:sp>
        <p:nvSpPr>
          <p:cNvPr id="55" name="Textfeld 54"/>
          <p:cNvSpPr txBox="1"/>
          <p:nvPr/>
        </p:nvSpPr>
        <p:spPr>
          <a:xfrm>
            <a:off x="7740352" y="4293097"/>
            <a:ext cx="1296144" cy="1800200"/>
          </a:xfrm>
          <a:prstGeom prst="rect">
            <a:avLst/>
          </a:prstGeom>
          <a:gradFill flip="none" rotWithShape="1">
            <a:gsLst>
              <a:gs pos="63000">
                <a:schemeClr val="bg1"/>
              </a:gs>
              <a:gs pos="7001">
                <a:srgbClr val="E6E6E6"/>
              </a:gs>
              <a:gs pos="32001">
                <a:srgbClr val="7D8496"/>
              </a:gs>
              <a:gs pos="47000">
                <a:srgbClr val="E6E6E6"/>
              </a:gs>
              <a:gs pos="85001">
                <a:srgbClr val="7D8496"/>
              </a:gs>
              <a:gs pos="100000">
                <a:srgbClr val="E6E6E6"/>
              </a:gs>
            </a:gsLst>
            <a:lin ang="10800000" scaled="0"/>
            <a:tileRect/>
          </a:gradFill>
          <a:ln cmpd="dbl">
            <a:solidFill>
              <a:schemeClr val="tx1"/>
            </a:solidFill>
          </a:ln>
        </p:spPr>
        <p:txBody>
          <a:bodyPr wrap="square" lIns="91429" tIns="45715" rIns="91429" bIns="45715" rtlCol="0" anchor="ctr">
            <a:noAutofit/>
          </a:bodyPr>
          <a:lstStyle/>
          <a:p>
            <a:pPr fontAlgn="base">
              <a:lnSpc>
                <a:spcPct val="90000"/>
              </a:lnSpc>
              <a:spcBef>
                <a:spcPct val="50000"/>
              </a:spcBef>
              <a:spcAft>
                <a:spcPct val="0"/>
              </a:spcAft>
              <a:buFont typeface="Arial" pitchFamily="34" charset="0"/>
              <a:buChar char="•"/>
            </a:pPr>
            <a:r>
              <a:rPr lang="de-DE" sz="1200" b="1" dirty="0" smtClean="0">
                <a:solidFill>
                  <a:srgbClr val="000000"/>
                </a:solidFill>
              </a:rPr>
              <a:t>Studienkredite</a:t>
            </a:r>
          </a:p>
          <a:p>
            <a:pPr fontAlgn="base">
              <a:lnSpc>
                <a:spcPct val="90000"/>
              </a:lnSpc>
              <a:spcBef>
                <a:spcPct val="50000"/>
              </a:spcBef>
              <a:spcAft>
                <a:spcPct val="0"/>
              </a:spcAft>
              <a:buFont typeface="Arial" pitchFamily="34" charset="0"/>
              <a:buChar char="•"/>
            </a:pPr>
            <a:r>
              <a:rPr lang="de-DE" sz="1200" b="1" dirty="0" err="1" smtClean="0">
                <a:solidFill>
                  <a:srgbClr val="000000"/>
                </a:solidFill>
              </a:rPr>
              <a:t>Studienge-bührenkredite</a:t>
            </a:r>
            <a:endParaRPr lang="de-DE" sz="1200" b="1" dirty="0" smtClean="0">
              <a:solidFill>
                <a:srgbClr val="000000"/>
              </a:solidFill>
            </a:endParaRPr>
          </a:p>
          <a:p>
            <a:pPr fontAlgn="base">
              <a:lnSpc>
                <a:spcPct val="90000"/>
              </a:lnSpc>
              <a:spcBef>
                <a:spcPct val="50000"/>
              </a:spcBef>
              <a:spcAft>
                <a:spcPct val="0"/>
              </a:spcAft>
              <a:buFont typeface="Arial" pitchFamily="34" charset="0"/>
              <a:buChar char="•"/>
            </a:pPr>
            <a:r>
              <a:rPr lang="de-DE" sz="1200" b="1" dirty="0" smtClean="0">
                <a:solidFill>
                  <a:srgbClr val="000000"/>
                </a:solidFill>
              </a:rPr>
              <a:t>Bildungs-</a:t>
            </a:r>
            <a:r>
              <a:rPr lang="de-DE" sz="1200" b="1" dirty="0" err="1" smtClean="0">
                <a:solidFill>
                  <a:srgbClr val="000000"/>
                </a:solidFill>
              </a:rPr>
              <a:t>kredite</a:t>
            </a:r>
            <a:endParaRPr lang="de-DE" sz="1200" b="1" dirty="0" smtClean="0">
              <a:solidFill>
                <a:srgbClr val="000000"/>
              </a:solidFill>
            </a:endParaRPr>
          </a:p>
          <a:p>
            <a:pPr fontAlgn="base">
              <a:lnSpc>
                <a:spcPct val="90000"/>
              </a:lnSpc>
              <a:spcBef>
                <a:spcPct val="50000"/>
              </a:spcBef>
              <a:spcAft>
                <a:spcPct val="0"/>
              </a:spcAft>
              <a:buFont typeface="Arial" pitchFamily="34" charset="0"/>
              <a:buChar char="•"/>
            </a:pPr>
            <a:r>
              <a:rPr lang="de-DE" sz="1200" b="1" dirty="0" err="1" smtClean="0">
                <a:solidFill>
                  <a:srgbClr val="000000"/>
                </a:solidFill>
              </a:rPr>
              <a:t>Überbrük-kungsdarlehen</a:t>
            </a:r>
            <a:endParaRPr lang="de-DE" sz="1200" b="1" dirty="0" smtClean="0">
              <a:solidFill>
                <a:srgbClr val="000000"/>
              </a:solidFill>
            </a:endParaRPr>
          </a:p>
        </p:txBody>
      </p:sp>
      <p:sp>
        <p:nvSpPr>
          <p:cNvPr id="27" name="Fußzeilenplatzhalter 26"/>
          <p:cNvSpPr>
            <a:spLocks noGrp="1"/>
          </p:cNvSpPr>
          <p:nvPr>
            <p:ph type="ftr" sz="quarter" idx="10"/>
          </p:nvPr>
        </p:nvSpPr>
        <p:spPr>
          <a:xfrm>
            <a:off x="411164" y="6634164"/>
            <a:ext cx="7617220" cy="355600"/>
          </a:xfrm>
        </p:spPr>
        <p:txBody>
          <a:bodyPr/>
          <a:lstStyle/>
          <a:p>
            <a:pPr>
              <a:defRPr/>
            </a:pPr>
            <a:r>
              <a:rPr lang="de-DE" smtClean="0">
                <a:solidFill>
                  <a:srgbClr val="000000"/>
                </a:solidFill>
              </a:rPr>
              <a:t>Markus Bremer, Dienstbesprechung Jobcenter, Fragen rund ums Studium</a:t>
            </a:r>
            <a:endParaRPr lang="de-DE" dirty="0">
              <a:solidFill>
                <a:srgbClr val="000000"/>
              </a:solidFill>
            </a:endParaRPr>
          </a:p>
        </p:txBody>
      </p:sp>
      <p:sp>
        <p:nvSpPr>
          <p:cNvPr id="54" name="Textfeld 53"/>
          <p:cNvSpPr txBox="1"/>
          <p:nvPr/>
        </p:nvSpPr>
        <p:spPr>
          <a:xfrm>
            <a:off x="5868144" y="4293097"/>
            <a:ext cx="1296144" cy="1800200"/>
          </a:xfrm>
          <a:prstGeom prst="rect">
            <a:avLst/>
          </a:prstGeom>
          <a:gradFill flip="none" rotWithShape="1">
            <a:gsLst>
              <a:gs pos="63000">
                <a:schemeClr val="bg1"/>
              </a:gs>
              <a:gs pos="7001">
                <a:srgbClr val="E6E6E6"/>
              </a:gs>
              <a:gs pos="32001">
                <a:srgbClr val="7D8496"/>
              </a:gs>
              <a:gs pos="47000">
                <a:srgbClr val="E6E6E6"/>
              </a:gs>
              <a:gs pos="85001">
                <a:srgbClr val="7D8496"/>
              </a:gs>
              <a:gs pos="100000">
                <a:srgbClr val="E6E6E6"/>
              </a:gs>
            </a:gsLst>
            <a:lin ang="10800000" scaled="0"/>
            <a:tileRect/>
          </a:gradFill>
          <a:ln cmpd="dbl">
            <a:solidFill>
              <a:schemeClr val="tx1"/>
            </a:solidFill>
          </a:ln>
        </p:spPr>
        <p:txBody>
          <a:bodyPr wrap="square" lIns="91429" tIns="45715" rIns="91429" bIns="45715" rtlCol="0" anchor="ctr">
            <a:noAutofit/>
          </a:bodyPr>
          <a:lstStyle/>
          <a:p>
            <a:pPr fontAlgn="base">
              <a:lnSpc>
                <a:spcPct val="90000"/>
              </a:lnSpc>
              <a:spcBef>
                <a:spcPct val="50000"/>
              </a:spcBef>
              <a:spcAft>
                <a:spcPct val="0"/>
              </a:spcAft>
              <a:buFont typeface="Arial" pitchFamily="34" charset="0"/>
              <a:buChar char="•"/>
            </a:pPr>
            <a:r>
              <a:rPr lang="de-DE" sz="1200" b="1" dirty="0" smtClean="0">
                <a:solidFill>
                  <a:srgbClr val="000000"/>
                </a:solidFill>
              </a:rPr>
              <a:t>4% der Studierenden</a:t>
            </a:r>
          </a:p>
          <a:p>
            <a:pPr fontAlgn="base">
              <a:lnSpc>
                <a:spcPct val="90000"/>
              </a:lnSpc>
              <a:spcBef>
                <a:spcPct val="50000"/>
              </a:spcBef>
              <a:spcAft>
                <a:spcPct val="0"/>
              </a:spcAft>
              <a:buFont typeface="Arial" pitchFamily="34" charset="0"/>
              <a:buChar char="•"/>
            </a:pPr>
            <a:r>
              <a:rPr lang="de-DE" sz="1200" b="1" dirty="0" smtClean="0">
                <a:solidFill>
                  <a:srgbClr val="000000"/>
                </a:solidFill>
              </a:rPr>
              <a:t>⅓ der Anträge hat Erfolg</a:t>
            </a:r>
          </a:p>
          <a:p>
            <a:pPr fontAlgn="base">
              <a:lnSpc>
                <a:spcPct val="90000"/>
              </a:lnSpc>
              <a:spcBef>
                <a:spcPct val="50000"/>
              </a:spcBef>
              <a:spcAft>
                <a:spcPct val="0"/>
              </a:spcAft>
              <a:buFont typeface="Arial" pitchFamily="34" charset="0"/>
              <a:buChar char="•"/>
            </a:pPr>
            <a:r>
              <a:rPr lang="de-DE" sz="1200" b="1" dirty="0" smtClean="0">
                <a:solidFill>
                  <a:srgbClr val="000000"/>
                </a:solidFill>
              </a:rPr>
              <a:t>Kriterien: Begabung und  </a:t>
            </a:r>
            <a:r>
              <a:rPr lang="de-DE" sz="1200" b="1" dirty="0" err="1" smtClean="0">
                <a:solidFill>
                  <a:srgbClr val="000000"/>
                </a:solidFill>
              </a:rPr>
              <a:t>gesellschaftl</a:t>
            </a:r>
            <a:r>
              <a:rPr lang="de-DE" sz="1200" b="1" dirty="0" smtClean="0">
                <a:solidFill>
                  <a:srgbClr val="000000"/>
                </a:solidFill>
              </a:rPr>
              <a:t>. Engagement</a:t>
            </a:r>
          </a:p>
        </p:txBody>
      </p:sp>
    </p:spTree>
    <p:extLst>
      <p:ext uri="{BB962C8B-B14F-4D97-AF65-F5344CB8AC3E}">
        <p14:creationId xmlns:p14="http://schemas.microsoft.com/office/powerpoint/2010/main" val="25139151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ppt_x"/>
                                          </p:val>
                                        </p:tav>
                                        <p:tav tm="100000">
                                          <p:val>
                                            <p:strVal val="#ppt_x"/>
                                          </p:val>
                                        </p:tav>
                                      </p:tavLst>
                                    </p:anim>
                                    <p:anim calcmode="lin" valueType="num">
                                      <p:cBhvr additive="base">
                                        <p:cTn id="54" dur="500" fill="hold"/>
                                        <p:tgtEl>
                                          <p:spTgt spid="4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ppt_x"/>
                                          </p:val>
                                        </p:tav>
                                        <p:tav tm="100000">
                                          <p:val>
                                            <p:strVal val="#ppt_x"/>
                                          </p:val>
                                        </p:tav>
                                      </p:tavLst>
                                    </p:anim>
                                    <p:anim calcmode="lin" valueType="num">
                                      <p:cBhvr additive="base">
                                        <p:cTn id="5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animBg="1"/>
      <p:bldP spid="52" grpId="0" animBg="1"/>
      <p:bldP spid="53" grpId="0" animBg="1"/>
      <p:bldP spid="55" grpId="0" animBg="1"/>
      <p:bldP spid="5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90538" y="970579"/>
            <a:ext cx="4801542" cy="331172"/>
          </a:xfrm>
        </p:spPr>
        <p:txBody>
          <a:bodyPr/>
          <a:lstStyle/>
          <a:p>
            <a:r>
              <a:rPr lang="de-DE" dirty="0" smtClean="0"/>
              <a:t>Finanzielle Leistungen der Eltern</a:t>
            </a:r>
            <a:endParaRPr lang="de-DE"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Markus Bremer, Dienstbesprechung Jobcenter, Fragen rund ums Studium</a:t>
            </a:r>
            <a:endParaRPr lang="de-DE">
              <a:solidFill>
                <a:srgbClr val="000000"/>
              </a:solidFill>
            </a:endParaRPr>
          </a:p>
        </p:txBody>
      </p:sp>
      <p:pic>
        <p:nvPicPr>
          <p:cNvPr id="96256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520" y="2636912"/>
            <a:ext cx="815339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6624000" y="6381328"/>
            <a:ext cx="1800200" cy="203133"/>
          </a:xfrm>
          <a:prstGeom prst="rect">
            <a:avLst/>
          </a:prstGeom>
          <a:noFill/>
        </p:spPr>
        <p:txBody>
          <a:bodyPr wrap="square" rtlCol="0">
            <a:spAutoFit/>
          </a:bodyPr>
          <a:lstStyle/>
          <a:p>
            <a:pPr fontAlgn="base">
              <a:lnSpc>
                <a:spcPct val="90000"/>
              </a:lnSpc>
              <a:spcBef>
                <a:spcPct val="50000"/>
              </a:spcBef>
              <a:spcAft>
                <a:spcPct val="0"/>
              </a:spcAft>
            </a:pPr>
            <a:r>
              <a:rPr lang="de-DE" sz="800" dirty="0" smtClean="0">
                <a:solidFill>
                  <a:srgbClr val="000000"/>
                </a:solidFill>
              </a:rPr>
              <a:t>DSW/HIS-HF 20. Sozialerhebung</a:t>
            </a:r>
            <a:endParaRPr lang="de-DE" sz="800" dirty="0">
              <a:solidFill>
                <a:srgbClr val="000000"/>
              </a:solidFill>
            </a:endParaRPr>
          </a:p>
        </p:txBody>
      </p:sp>
    </p:spTree>
    <p:extLst>
      <p:ext uri="{BB962C8B-B14F-4D97-AF65-F5344CB8AC3E}">
        <p14:creationId xmlns:p14="http://schemas.microsoft.com/office/powerpoint/2010/main" val="1897666436"/>
      </p:ext>
    </p:extLst>
  </p:cSld>
  <p:clrMapOvr>
    <a:masterClrMapping/>
  </p:clrMapOvr>
  <p:transition spd="med">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Monatliche Ausgaben</a:t>
            </a:r>
            <a:endParaRPr lang="de-DE"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Markus Bremer, Dienstbesprechung Jobcenter, Fragen rund ums Studium</a:t>
            </a:r>
            <a:endParaRPr lang="de-DE">
              <a:solidFill>
                <a:srgbClr val="000000"/>
              </a:solidFill>
            </a:endParaRP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114852966"/>
              </p:ext>
            </p:extLst>
          </p:nvPr>
        </p:nvGraphicFramePr>
        <p:xfrm>
          <a:off x="509588" y="1651000"/>
          <a:ext cx="8166868" cy="473032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p:cNvSpPr txBox="1"/>
          <p:nvPr/>
        </p:nvSpPr>
        <p:spPr>
          <a:xfrm>
            <a:off x="6660232" y="6381328"/>
            <a:ext cx="2160240" cy="203133"/>
          </a:xfrm>
          <a:prstGeom prst="rect">
            <a:avLst/>
          </a:prstGeom>
          <a:noFill/>
        </p:spPr>
        <p:txBody>
          <a:bodyPr wrap="square" rtlCol="0">
            <a:spAutoFit/>
          </a:bodyPr>
          <a:lstStyle/>
          <a:p>
            <a:pPr fontAlgn="base">
              <a:lnSpc>
                <a:spcPct val="90000"/>
              </a:lnSpc>
              <a:spcBef>
                <a:spcPct val="50000"/>
              </a:spcBef>
              <a:spcAft>
                <a:spcPct val="0"/>
              </a:spcAft>
            </a:pPr>
            <a:r>
              <a:rPr lang="de-DE" sz="800" dirty="0" smtClean="0">
                <a:solidFill>
                  <a:srgbClr val="000000"/>
                </a:solidFill>
              </a:rPr>
              <a:t>Daten: DSW/HIS-HF 20. Sozialerhebung</a:t>
            </a:r>
            <a:endParaRPr lang="de-DE" sz="800" dirty="0">
              <a:solidFill>
                <a:srgbClr val="000000"/>
              </a:solidFill>
            </a:endParaRPr>
          </a:p>
        </p:txBody>
      </p:sp>
      <p:pic>
        <p:nvPicPr>
          <p:cNvPr id="6"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16416" y="5877272"/>
            <a:ext cx="431502" cy="48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250322"/>
      </p:ext>
    </p:extLst>
  </p:cSld>
  <p:clrMapOvr>
    <a:masterClrMapping/>
  </p:clrMapOvr>
  <p:transition spd="med">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1851" y="2865001"/>
            <a:ext cx="4176464" cy="275977"/>
          </a:xfrm>
        </p:spPr>
        <p:txBody>
          <a:bodyPr/>
          <a:lstStyle/>
          <a:p>
            <a:pPr>
              <a:buNone/>
            </a:pPr>
            <a:r>
              <a:rPr lang="de-DE" sz="2000" b="0" dirty="0"/>
              <a:t>Möglichkeiten, Kosten, Recherche</a:t>
            </a:r>
          </a:p>
        </p:txBody>
      </p:sp>
      <p:sp>
        <p:nvSpPr>
          <p:cNvPr id="6" name="Fußzeilenplatzhalter 5"/>
          <p:cNvSpPr>
            <a:spLocks noGrp="1"/>
          </p:cNvSpPr>
          <p:nvPr>
            <p:ph type="ftr" sz="quarter" idx="10"/>
          </p:nvPr>
        </p:nvSpPr>
        <p:spPr>
          <a:xfrm>
            <a:off x="411108" y="6633407"/>
            <a:ext cx="7689284" cy="355870"/>
          </a:xfrm>
        </p:spPr>
        <p:txBody>
          <a:bodyPr/>
          <a:lstStyle/>
          <a:p>
            <a:r>
              <a:rPr lang="de-DE" smtClean="0">
                <a:solidFill>
                  <a:srgbClr val="000000"/>
                </a:solidFill>
              </a:rPr>
              <a:t>Markus Bremer, Dienstbesprechung Jobcenter, Fragen rund ums Studium</a:t>
            </a:r>
            <a:endParaRPr lang="de-DE" dirty="0">
              <a:solidFill>
                <a:srgbClr val="000000"/>
              </a:solidFill>
            </a:endParaRPr>
          </a:p>
        </p:txBody>
      </p:sp>
      <p:sp>
        <p:nvSpPr>
          <p:cNvPr id="7" name="Textfeld 6"/>
          <p:cNvSpPr txBox="1"/>
          <p:nvPr/>
        </p:nvSpPr>
        <p:spPr>
          <a:xfrm>
            <a:off x="467544" y="2084784"/>
            <a:ext cx="8208912" cy="480131"/>
          </a:xfrm>
          <a:prstGeom prst="rect">
            <a:avLst/>
          </a:prstGeom>
          <a:noFill/>
        </p:spPr>
        <p:txBody>
          <a:bodyPr wrap="square" lIns="91319" tIns="45665" rIns="91319" bIns="45665" rtlCol="0">
            <a:spAutoFit/>
          </a:bodyPr>
          <a:lstStyle/>
          <a:p>
            <a:pPr fontAlgn="base">
              <a:lnSpc>
                <a:spcPct val="90000"/>
              </a:lnSpc>
              <a:spcBef>
                <a:spcPct val="50000"/>
              </a:spcBef>
              <a:spcAft>
                <a:spcPct val="0"/>
              </a:spcAft>
            </a:pPr>
            <a:r>
              <a:rPr lang="de-DE" sz="2800" b="1" dirty="0">
                <a:solidFill>
                  <a:srgbClr val="000000"/>
                </a:solidFill>
              </a:rPr>
              <a:t>Studieren im Ausland</a:t>
            </a:r>
          </a:p>
        </p:txBody>
      </p:sp>
    </p:spTree>
    <p:extLst>
      <p:ext uri="{BB962C8B-B14F-4D97-AF65-F5344CB8AC3E}">
        <p14:creationId xmlns:p14="http://schemas.microsoft.com/office/powerpoint/2010/main" val="3726348163"/>
      </p:ext>
    </p:extLst>
  </p:cSld>
  <p:clrMapOvr>
    <a:masterClrMapping/>
  </p:clrMapOvr>
  <p:transition spd="med">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14" descr="http://www.weltlaeufig.de/wp-content/uploads/2008/04/globus.jpg"/>
          <p:cNvPicPr>
            <a:picLocks noChangeAspect="1" noChangeArrowheads="1"/>
          </p:cNvPicPr>
          <p:nvPr/>
        </p:nvPicPr>
        <p:blipFill>
          <a:blip r:embed="rId3" cstate="print">
            <a:lum bright="63000"/>
          </a:blip>
          <a:srcRect/>
          <a:stretch>
            <a:fillRect/>
          </a:stretch>
        </p:blipFill>
        <p:spPr bwMode="auto">
          <a:xfrm>
            <a:off x="1697842" y="619616"/>
            <a:ext cx="5959316" cy="5961034"/>
          </a:xfrm>
          <a:prstGeom prst="rect">
            <a:avLst/>
          </a:prstGeom>
          <a:noFill/>
        </p:spPr>
      </p:pic>
      <p:pic>
        <p:nvPicPr>
          <p:cNvPr id="80" name="Picture 2" descr="http://www.flaggenkunde.de/deutscheflaggen/images/de.gif"/>
          <p:cNvPicPr>
            <a:picLocks noChangeAspect="1" noChangeArrowheads="1"/>
          </p:cNvPicPr>
          <p:nvPr/>
        </p:nvPicPr>
        <p:blipFill>
          <a:blip r:embed="rId4" cstate="email">
            <a:lum bright="55000" contrast="-16000"/>
            <a:extLst>
              <a:ext uri="{28A0092B-C50C-407E-A947-70E740481C1C}">
                <a14:useLocalDpi xmlns:a14="http://schemas.microsoft.com/office/drawing/2010/main"/>
              </a:ext>
            </a:extLst>
          </a:blip>
          <a:srcRect l="33804" r="23350"/>
          <a:stretch>
            <a:fillRect/>
          </a:stretch>
        </p:blipFill>
        <p:spPr bwMode="auto">
          <a:xfrm>
            <a:off x="6751930" y="1631290"/>
            <a:ext cx="1428091" cy="1771536"/>
          </a:xfrm>
          <a:prstGeom prst="rect">
            <a:avLst/>
          </a:prstGeom>
          <a:noFill/>
        </p:spPr>
      </p:pic>
      <p:pic>
        <p:nvPicPr>
          <p:cNvPr id="79" name="Picture 2" descr="http://www.flaggenkunde.de/deutscheflaggen/images/de.gif"/>
          <p:cNvPicPr>
            <a:picLocks noChangeAspect="1" noChangeArrowheads="1"/>
          </p:cNvPicPr>
          <p:nvPr/>
        </p:nvPicPr>
        <p:blipFill>
          <a:blip r:embed="rId4" cstate="email">
            <a:lum bright="55000" contrast="-16000"/>
            <a:extLst>
              <a:ext uri="{28A0092B-C50C-407E-A947-70E740481C1C}">
                <a14:useLocalDpi xmlns:a14="http://schemas.microsoft.com/office/drawing/2010/main"/>
              </a:ext>
            </a:extLst>
          </a:blip>
          <a:srcRect l="33804" r="23350"/>
          <a:stretch>
            <a:fillRect/>
          </a:stretch>
        </p:blipFill>
        <p:spPr bwMode="auto">
          <a:xfrm>
            <a:off x="2608476" y="3616433"/>
            <a:ext cx="1461846" cy="2677844"/>
          </a:xfrm>
          <a:prstGeom prst="rect">
            <a:avLst/>
          </a:prstGeom>
          <a:noFill/>
        </p:spPr>
      </p:pic>
      <p:pic>
        <p:nvPicPr>
          <p:cNvPr id="9218" name="Picture 2" descr="http://www.flaggenkunde.de/deutscheflaggen/images/de.gif"/>
          <p:cNvPicPr>
            <a:picLocks noChangeAspect="1" noChangeArrowheads="1"/>
          </p:cNvPicPr>
          <p:nvPr/>
        </p:nvPicPr>
        <p:blipFill>
          <a:blip r:embed="rId4" cstate="email">
            <a:lum bright="55000" contrast="-16000"/>
            <a:extLst>
              <a:ext uri="{28A0092B-C50C-407E-A947-70E740481C1C}">
                <a14:useLocalDpi xmlns:a14="http://schemas.microsoft.com/office/drawing/2010/main"/>
              </a:ext>
            </a:extLst>
          </a:blip>
          <a:srcRect l="33804" r="23350"/>
          <a:stretch>
            <a:fillRect/>
          </a:stretch>
        </p:blipFill>
        <p:spPr bwMode="auto">
          <a:xfrm>
            <a:off x="4722371" y="1636915"/>
            <a:ext cx="1428091" cy="1771536"/>
          </a:xfrm>
          <a:prstGeom prst="rect">
            <a:avLst/>
          </a:prstGeom>
          <a:noFill/>
        </p:spPr>
      </p:pic>
      <p:pic>
        <p:nvPicPr>
          <p:cNvPr id="78" name="Picture 2" descr="http://www.flaggenkunde.de/deutscheflaggen/images/de.gif"/>
          <p:cNvPicPr>
            <a:picLocks noChangeAspect="1" noChangeArrowheads="1"/>
          </p:cNvPicPr>
          <p:nvPr/>
        </p:nvPicPr>
        <p:blipFill>
          <a:blip r:embed="rId4" cstate="email">
            <a:lum bright="55000" contrast="-16000"/>
            <a:extLst>
              <a:ext uri="{28A0092B-C50C-407E-A947-70E740481C1C}">
                <a14:useLocalDpi xmlns:a14="http://schemas.microsoft.com/office/drawing/2010/main"/>
              </a:ext>
            </a:extLst>
          </a:blip>
          <a:srcRect l="33804" r="23350"/>
          <a:stretch>
            <a:fillRect/>
          </a:stretch>
        </p:blipFill>
        <p:spPr bwMode="auto">
          <a:xfrm>
            <a:off x="6729452" y="3644553"/>
            <a:ext cx="1461846" cy="2677844"/>
          </a:xfrm>
          <a:prstGeom prst="rect">
            <a:avLst/>
          </a:prstGeom>
          <a:noFill/>
        </p:spPr>
      </p:pic>
      <p:pic>
        <p:nvPicPr>
          <p:cNvPr id="77" name="Picture 2" descr="http://www.flaggenkunde.de/deutscheflaggen/images/de.gif"/>
          <p:cNvPicPr>
            <a:picLocks noChangeAspect="1" noChangeArrowheads="1"/>
          </p:cNvPicPr>
          <p:nvPr/>
        </p:nvPicPr>
        <p:blipFill>
          <a:blip r:embed="rId4" cstate="email">
            <a:lum bright="55000" contrast="-16000"/>
            <a:extLst>
              <a:ext uri="{28A0092B-C50C-407E-A947-70E740481C1C}">
                <a14:useLocalDpi xmlns:a14="http://schemas.microsoft.com/office/drawing/2010/main"/>
              </a:ext>
            </a:extLst>
          </a:blip>
          <a:srcRect l="33804" r="23350"/>
          <a:stretch>
            <a:fillRect/>
          </a:stretch>
        </p:blipFill>
        <p:spPr bwMode="auto">
          <a:xfrm>
            <a:off x="4694270" y="3633305"/>
            <a:ext cx="1461846" cy="2677844"/>
          </a:xfrm>
          <a:prstGeom prst="rect">
            <a:avLst/>
          </a:prstGeom>
          <a:noFill/>
        </p:spPr>
      </p:pic>
      <p:sp>
        <p:nvSpPr>
          <p:cNvPr id="222221" name="Rectangle 13"/>
          <p:cNvSpPr>
            <a:spLocks noGrp="1" noChangeArrowheads="1"/>
          </p:cNvSpPr>
          <p:nvPr>
            <p:ph type="title"/>
          </p:nvPr>
        </p:nvSpPr>
        <p:spPr>
          <a:xfrm>
            <a:off x="490179" y="970520"/>
            <a:ext cx="7689309" cy="331172"/>
          </a:xfrm>
        </p:spPr>
        <p:txBody>
          <a:bodyPr/>
          <a:lstStyle/>
          <a:p>
            <a:r>
              <a:rPr lang="de-DE" dirty="0" smtClean="0"/>
              <a:t>Studieren im Ausland – unterschiedliche Varianten</a:t>
            </a:r>
            <a:endParaRPr lang="de-DE" dirty="0"/>
          </a:p>
        </p:txBody>
      </p:sp>
      <p:sp>
        <p:nvSpPr>
          <p:cNvPr id="5" name="Fußzeilenplatzhalter 3"/>
          <p:cNvSpPr>
            <a:spLocks noGrp="1"/>
          </p:cNvSpPr>
          <p:nvPr>
            <p:ph type="ftr" sz="quarter" idx="10"/>
          </p:nvPr>
        </p:nvSpPr>
        <p:spPr/>
        <p:txBody>
          <a:bodyPr/>
          <a:lstStyle/>
          <a:p>
            <a:r>
              <a:rPr lang="de-DE" smtClean="0"/>
              <a:t>Markus Bremer, Dienstbesprechung Jobcenter, Fragen rund ums Studium</a:t>
            </a:r>
            <a:endParaRPr lang="de-DE"/>
          </a:p>
        </p:txBody>
      </p:sp>
      <p:cxnSp>
        <p:nvCxnSpPr>
          <p:cNvPr id="59" name="Gerade Verbindung 58"/>
          <p:cNvCxnSpPr/>
          <p:nvPr/>
        </p:nvCxnSpPr>
        <p:spPr bwMode="auto">
          <a:xfrm>
            <a:off x="4712127" y="5864456"/>
            <a:ext cx="1447310" cy="0"/>
          </a:xfrm>
          <a:prstGeom prst="line">
            <a:avLst/>
          </a:prstGeom>
          <a:noFill/>
          <a:ln w="9525" cap="flat" cmpd="sng" algn="ctr">
            <a:solidFill>
              <a:schemeClr val="tx1"/>
            </a:solidFill>
            <a:prstDash val="sysDash"/>
            <a:round/>
            <a:headEnd type="none" w="med" len="med"/>
            <a:tailEnd type="none" w="med" len="med"/>
          </a:ln>
          <a:effectLst/>
        </p:spPr>
      </p:cxnSp>
      <p:pic>
        <p:nvPicPr>
          <p:cNvPr id="66" name="Picture 14" descr="http://www.weltlaeufig.de/wp-content/uploads/2008/04/globu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154" y="3613395"/>
            <a:ext cx="1445417" cy="2699639"/>
          </a:xfrm>
          <a:prstGeom prst="rect">
            <a:avLst/>
          </a:prstGeom>
          <a:noFill/>
        </p:spPr>
      </p:pic>
      <p:pic>
        <p:nvPicPr>
          <p:cNvPr id="67" name="Picture 14" descr="http://www.weltlaeufig.de/wp-content/uploads/2008/04/globu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6439" y="1627563"/>
            <a:ext cx="1445417" cy="1791343"/>
          </a:xfrm>
          <a:prstGeom prst="rect">
            <a:avLst/>
          </a:prstGeom>
          <a:noFill/>
        </p:spPr>
      </p:pic>
      <p:pic>
        <p:nvPicPr>
          <p:cNvPr id="68" name="Picture 14" descr="http://www.weltlaeufig.de/wp-content/uploads/2008/04/globu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34240" y="1625859"/>
            <a:ext cx="1445417" cy="1791343"/>
          </a:xfrm>
          <a:prstGeom prst="rect">
            <a:avLst/>
          </a:prstGeom>
          <a:noFill/>
        </p:spPr>
      </p:pic>
      <p:pic>
        <p:nvPicPr>
          <p:cNvPr id="69" name="Picture 14" descr="http://www.weltlaeufig.de/wp-content/uploads/2008/04/globu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40965" y="2096296"/>
            <a:ext cx="1442894" cy="878090"/>
          </a:xfrm>
          <a:prstGeom prst="rect">
            <a:avLst/>
          </a:prstGeom>
          <a:noFill/>
          <a:ln w="9525">
            <a:noFill/>
            <a:miter lim="800000"/>
            <a:headEnd/>
            <a:tailEnd/>
          </a:ln>
          <a:effectLst/>
        </p:spPr>
      </p:pic>
      <p:pic>
        <p:nvPicPr>
          <p:cNvPr id="70" name="Picture 14" descr="http://www.weltlaeufig.de/wp-content/uploads/2008/04/globu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15814" y="2092513"/>
            <a:ext cx="1442894" cy="435840"/>
          </a:xfrm>
          <a:prstGeom prst="rect">
            <a:avLst/>
          </a:prstGeom>
          <a:noFill/>
          <a:ln w="9525">
            <a:noFill/>
            <a:miter lim="800000"/>
            <a:headEnd/>
            <a:tailEnd/>
          </a:ln>
          <a:effectLst/>
        </p:spPr>
      </p:pic>
      <p:cxnSp>
        <p:nvCxnSpPr>
          <p:cNvPr id="30" name="Gerade Verbindung 29"/>
          <p:cNvCxnSpPr>
            <a:stCxn id="9" idx="1"/>
            <a:endCxn id="9" idx="3"/>
          </p:cNvCxnSpPr>
          <p:nvPr/>
        </p:nvCxnSpPr>
        <p:spPr bwMode="auto">
          <a:xfrm>
            <a:off x="509144" y="2520653"/>
            <a:ext cx="1447310" cy="0"/>
          </a:xfrm>
          <a:prstGeom prst="line">
            <a:avLst/>
          </a:prstGeom>
          <a:noFill/>
          <a:ln w="1905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a:off x="509147" y="2976160"/>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32" name="Gerade Verbindung 31"/>
          <p:cNvCxnSpPr/>
          <p:nvPr/>
        </p:nvCxnSpPr>
        <p:spPr bwMode="auto">
          <a:xfrm>
            <a:off x="509153" y="2092513"/>
            <a:ext cx="1447313" cy="0"/>
          </a:xfrm>
          <a:prstGeom prst="line">
            <a:avLst/>
          </a:prstGeom>
          <a:noFill/>
          <a:ln w="9525" cap="flat" cmpd="sng" algn="ctr">
            <a:solidFill>
              <a:schemeClr val="tx1"/>
            </a:solidFill>
            <a:prstDash val="sysDash"/>
            <a:round/>
            <a:headEnd type="none" w="med" len="med"/>
            <a:tailEnd type="none" w="med" len="med"/>
          </a:ln>
          <a:effectLst/>
        </p:spPr>
      </p:cxnSp>
      <p:sp>
        <p:nvSpPr>
          <p:cNvPr id="9" name="Rechteck 8"/>
          <p:cNvSpPr/>
          <p:nvPr/>
        </p:nvSpPr>
        <p:spPr bwMode="auto">
          <a:xfrm>
            <a:off x="509144" y="1619660"/>
            <a:ext cx="1447310" cy="1802009"/>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sp>
        <p:nvSpPr>
          <p:cNvPr id="7" name="Rechteck 6"/>
          <p:cNvSpPr/>
          <p:nvPr/>
        </p:nvSpPr>
        <p:spPr bwMode="auto">
          <a:xfrm>
            <a:off x="503520" y="3610372"/>
            <a:ext cx="1464223" cy="2690377"/>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11" name="Gerade Verbindung 10"/>
          <p:cNvCxnSpPr/>
          <p:nvPr/>
        </p:nvCxnSpPr>
        <p:spPr bwMode="auto">
          <a:xfrm>
            <a:off x="492276" y="4531405"/>
            <a:ext cx="1464223" cy="0"/>
          </a:xfrm>
          <a:prstGeom prst="line">
            <a:avLst/>
          </a:prstGeom>
          <a:noFill/>
          <a:ln w="19050"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a:off x="492293" y="5391816"/>
            <a:ext cx="1464218" cy="20575"/>
          </a:xfrm>
          <a:prstGeom prst="line">
            <a:avLst/>
          </a:prstGeom>
          <a:noFill/>
          <a:ln w="19050" cap="flat" cmpd="sng" algn="ctr">
            <a:solidFill>
              <a:schemeClr val="tx1"/>
            </a:solidFill>
            <a:prstDash val="solid"/>
            <a:round/>
            <a:headEnd type="none" w="med" len="med"/>
            <a:tailEnd type="none" w="med" len="med"/>
          </a:ln>
          <a:effectLst/>
        </p:spPr>
      </p:cxnSp>
      <p:grpSp>
        <p:nvGrpSpPr>
          <p:cNvPr id="2" name="Gruppieren 33"/>
          <p:cNvGrpSpPr/>
          <p:nvPr/>
        </p:nvGrpSpPr>
        <p:grpSpPr>
          <a:xfrm>
            <a:off x="2634231" y="1619663"/>
            <a:ext cx="1447316" cy="1802009"/>
            <a:chOff x="511177" y="1625647"/>
            <a:chExt cx="1453095" cy="1808683"/>
          </a:xfrm>
        </p:grpSpPr>
        <p:sp>
          <p:nvSpPr>
            <p:cNvPr id="35" name="Rechteck 34"/>
            <p:cNvSpPr/>
            <p:nvPr/>
          </p:nvSpPr>
          <p:spPr bwMode="auto">
            <a:xfrm>
              <a:off x="511177" y="1625647"/>
              <a:ext cx="1453089" cy="1808683"/>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36" name="Gerade Verbindung 35"/>
            <p:cNvCxnSpPr>
              <a:stCxn id="35" idx="1"/>
              <a:endCxn id="35" idx="3"/>
            </p:cNvCxnSpPr>
            <p:nvPr/>
          </p:nvCxnSpPr>
          <p:spPr bwMode="auto">
            <a:xfrm>
              <a:off x="511177" y="2529989"/>
              <a:ext cx="1453089" cy="0"/>
            </a:xfrm>
            <a:prstGeom prst="line">
              <a:avLst/>
            </a:prstGeom>
            <a:noFill/>
            <a:ln w="1905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a:off x="511180" y="2987183"/>
              <a:ext cx="1453089" cy="0"/>
            </a:xfrm>
            <a:prstGeom prst="line">
              <a:avLst/>
            </a:prstGeom>
            <a:noFill/>
            <a:ln w="9525" cap="flat" cmpd="sng" algn="ctr">
              <a:solidFill>
                <a:schemeClr val="tx1"/>
              </a:solidFill>
              <a:prstDash val="sysDash"/>
              <a:round/>
              <a:headEnd type="none" w="med" len="med"/>
              <a:tailEnd type="none" w="med" len="med"/>
            </a:ln>
            <a:effectLst/>
          </p:spPr>
        </p:cxnSp>
        <p:cxnSp>
          <p:nvCxnSpPr>
            <p:cNvPr id="38" name="Gerade Verbindung 37"/>
            <p:cNvCxnSpPr/>
            <p:nvPr/>
          </p:nvCxnSpPr>
          <p:spPr bwMode="auto">
            <a:xfrm>
              <a:off x="511183" y="2089737"/>
              <a:ext cx="1453089" cy="0"/>
            </a:xfrm>
            <a:prstGeom prst="line">
              <a:avLst/>
            </a:prstGeom>
            <a:noFill/>
            <a:ln w="9525" cap="flat" cmpd="sng" algn="ctr">
              <a:solidFill>
                <a:schemeClr val="tx1"/>
              </a:solidFill>
              <a:prstDash val="sysDash"/>
              <a:round/>
              <a:headEnd type="none" w="med" len="med"/>
              <a:tailEnd type="none" w="med" len="med"/>
            </a:ln>
            <a:effectLst/>
          </p:spPr>
        </p:cxnSp>
      </p:grpSp>
      <p:grpSp>
        <p:nvGrpSpPr>
          <p:cNvPr id="3" name="Gruppieren 16"/>
          <p:cNvGrpSpPr/>
          <p:nvPr/>
        </p:nvGrpSpPr>
        <p:grpSpPr>
          <a:xfrm>
            <a:off x="2617363" y="3610375"/>
            <a:ext cx="1464255" cy="2690377"/>
            <a:chOff x="511175" y="3623732"/>
            <a:chExt cx="928158" cy="2700341"/>
          </a:xfrm>
        </p:grpSpPr>
        <p:sp>
          <p:nvSpPr>
            <p:cNvPr id="18" name="Rechteck 17"/>
            <p:cNvSpPr/>
            <p:nvPr/>
          </p:nvSpPr>
          <p:spPr bwMode="auto">
            <a:xfrm>
              <a:off x="511175" y="3623732"/>
              <a:ext cx="928158" cy="2700341"/>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19" name="Gerade Verbindung 18"/>
            <p:cNvCxnSpPr/>
            <p:nvPr/>
          </p:nvCxnSpPr>
          <p:spPr bwMode="auto">
            <a:xfrm>
              <a:off x="511175" y="4548188"/>
              <a:ext cx="928158" cy="0"/>
            </a:xfrm>
            <a:prstGeom prst="line">
              <a:avLst/>
            </a:prstGeom>
            <a:noFill/>
            <a:ln w="19050"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a:off x="511178" y="5411774"/>
              <a:ext cx="928155" cy="20651"/>
            </a:xfrm>
            <a:prstGeom prst="line">
              <a:avLst/>
            </a:prstGeom>
            <a:noFill/>
            <a:ln w="19050" cap="flat" cmpd="sng" algn="ctr">
              <a:solidFill>
                <a:schemeClr val="tx1"/>
              </a:solidFill>
              <a:prstDash val="solid"/>
              <a:round/>
              <a:headEnd type="none" w="med" len="med"/>
              <a:tailEnd type="none" w="med" len="med"/>
            </a:ln>
            <a:effectLst/>
          </p:spPr>
        </p:cxnSp>
      </p:grpSp>
      <p:grpSp>
        <p:nvGrpSpPr>
          <p:cNvPr id="4" name="Gruppieren 20"/>
          <p:cNvGrpSpPr/>
          <p:nvPr/>
        </p:nvGrpSpPr>
        <p:grpSpPr>
          <a:xfrm>
            <a:off x="4708693" y="3627245"/>
            <a:ext cx="1447372" cy="2690377"/>
            <a:chOff x="511175" y="3623732"/>
            <a:chExt cx="928158" cy="2700341"/>
          </a:xfrm>
        </p:grpSpPr>
        <p:sp>
          <p:nvSpPr>
            <p:cNvPr id="22" name="Rechteck 21"/>
            <p:cNvSpPr/>
            <p:nvPr/>
          </p:nvSpPr>
          <p:spPr bwMode="auto">
            <a:xfrm>
              <a:off x="511175" y="3623732"/>
              <a:ext cx="928158" cy="2700341"/>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23" name="Gerade Verbindung 22"/>
            <p:cNvCxnSpPr/>
            <p:nvPr/>
          </p:nvCxnSpPr>
          <p:spPr bwMode="auto">
            <a:xfrm>
              <a:off x="511175" y="4531255"/>
              <a:ext cx="928158" cy="0"/>
            </a:xfrm>
            <a:prstGeom prst="line">
              <a:avLst/>
            </a:prstGeom>
            <a:noFill/>
            <a:ln w="19050"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a:off x="511178" y="5411774"/>
              <a:ext cx="928155" cy="20651"/>
            </a:xfrm>
            <a:prstGeom prst="line">
              <a:avLst/>
            </a:prstGeom>
            <a:noFill/>
            <a:ln w="19050" cap="flat" cmpd="sng" algn="ctr">
              <a:solidFill>
                <a:schemeClr val="tx1"/>
              </a:solidFill>
              <a:prstDash val="solid"/>
              <a:round/>
              <a:headEnd type="none" w="med" len="med"/>
              <a:tailEnd type="none" w="med" len="med"/>
            </a:ln>
            <a:effectLst/>
          </p:spPr>
        </p:cxnSp>
      </p:grpSp>
      <p:grpSp>
        <p:nvGrpSpPr>
          <p:cNvPr id="6" name="Gruppieren 38"/>
          <p:cNvGrpSpPr/>
          <p:nvPr/>
        </p:nvGrpSpPr>
        <p:grpSpPr>
          <a:xfrm>
            <a:off x="4708698" y="1619666"/>
            <a:ext cx="1447316" cy="1802009"/>
            <a:chOff x="511177" y="1625647"/>
            <a:chExt cx="1453095" cy="1808683"/>
          </a:xfrm>
        </p:grpSpPr>
        <p:sp>
          <p:nvSpPr>
            <p:cNvPr id="40" name="Rechteck 39"/>
            <p:cNvSpPr/>
            <p:nvPr/>
          </p:nvSpPr>
          <p:spPr bwMode="auto">
            <a:xfrm>
              <a:off x="511177" y="1625647"/>
              <a:ext cx="1453089" cy="1808683"/>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41" name="Gerade Verbindung 40"/>
            <p:cNvCxnSpPr>
              <a:stCxn id="40" idx="1"/>
              <a:endCxn id="40" idx="3"/>
            </p:cNvCxnSpPr>
            <p:nvPr/>
          </p:nvCxnSpPr>
          <p:spPr bwMode="auto">
            <a:xfrm>
              <a:off x="511177" y="2529989"/>
              <a:ext cx="1453089" cy="0"/>
            </a:xfrm>
            <a:prstGeom prst="line">
              <a:avLst/>
            </a:prstGeom>
            <a:noFill/>
            <a:ln w="19050"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a:off x="511180" y="2987183"/>
              <a:ext cx="1453089" cy="0"/>
            </a:xfrm>
            <a:prstGeom prst="line">
              <a:avLst/>
            </a:prstGeom>
            <a:noFill/>
            <a:ln w="9525" cap="flat" cmpd="sng" algn="ctr">
              <a:solidFill>
                <a:schemeClr val="tx1"/>
              </a:solidFill>
              <a:prstDash val="sysDash"/>
              <a:round/>
              <a:headEnd type="none" w="med" len="med"/>
              <a:tailEnd type="none" w="med" len="med"/>
            </a:ln>
            <a:effectLst/>
          </p:spPr>
        </p:cxnSp>
        <p:cxnSp>
          <p:nvCxnSpPr>
            <p:cNvPr id="43" name="Gerade Verbindung 42"/>
            <p:cNvCxnSpPr/>
            <p:nvPr/>
          </p:nvCxnSpPr>
          <p:spPr bwMode="auto">
            <a:xfrm>
              <a:off x="511183" y="2089737"/>
              <a:ext cx="1453089" cy="0"/>
            </a:xfrm>
            <a:prstGeom prst="line">
              <a:avLst/>
            </a:prstGeom>
            <a:noFill/>
            <a:ln w="9525" cap="flat" cmpd="sng" algn="ctr">
              <a:solidFill>
                <a:schemeClr val="tx1"/>
              </a:solidFill>
              <a:prstDash val="sysDash"/>
              <a:round/>
              <a:headEnd type="none" w="med" len="med"/>
              <a:tailEnd type="none" w="med" len="med"/>
            </a:ln>
            <a:effectLst/>
          </p:spPr>
        </p:cxnSp>
      </p:grpSp>
      <p:grpSp>
        <p:nvGrpSpPr>
          <p:cNvPr id="8" name="Gruppieren 43"/>
          <p:cNvGrpSpPr/>
          <p:nvPr/>
        </p:nvGrpSpPr>
        <p:grpSpPr>
          <a:xfrm>
            <a:off x="6749445" y="1619669"/>
            <a:ext cx="1447316" cy="1802009"/>
            <a:chOff x="511177" y="1625647"/>
            <a:chExt cx="1453095" cy="1808683"/>
          </a:xfrm>
        </p:grpSpPr>
        <p:sp>
          <p:nvSpPr>
            <p:cNvPr id="45" name="Rechteck 44"/>
            <p:cNvSpPr/>
            <p:nvPr/>
          </p:nvSpPr>
          <p:spPr bwMode="auto">
            <a:xfrm>
              <a:off x="511177" y="1625647"/>
              <a:ext cx="1453089" cy="1808683"/>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46" name="Gerade Verbindung 45"/>
            <p:cNvCxnSpPr>
              <a:stCxn id="45" idx="1"/>
              <a:endCxn id="45" idx="3"/>
            </p:cNvCxnSpPr>
            <p:nvPr/>
          </p:nvCxnSpPr>
          <p:spPr bwMode="auto">
            <a:xfrm>
              <a:off x="511177" y="2529989"/>
              <a:ext cx="1453089" cy="0"/>
            </a:xfrm>
            <a:prstGeom prst="line">
              <a:avLst/>
            </a:prstGeom>
            <a:noFill/>
            <a:ln w="19050"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a:off x="511180" y="2987183"/>
              <a:ext cx="1453089" cy="0"/>
            </a:xfrm>
            <a:prstGeom prst="line">
              <a:avLst/>
            </a:prstGeom>
            <a:noFill/>
            <a:ln w="9525" cap="flat" cmpd="sng" algn="ctr">
              <a:solidFill>
                <a:schemeClr val="tx1"/>
              </a:solidFill>
              <a:prstDash val="sysDash"/>
              <a:round/>
              <a:headEnd type="none" w="med" len="med"/>
              <a:tailEnd type="none" w="med" len="med"/>
            </a:ln>
            <a:effectLst/>
          </p:spPr>
        </p:cxnSp>
        <p:cxnSp>
          <p:nvCxnSpPr>
            <p:cNvPr id="48" name="Gerade Verbindung 47"/>
            <p:cNvCxnSpPr/>
            <p:nvPr/>
          </p:nvCxnSpPr>
          <p:spPr bwMode="auto">
            <a:xfrm>
              <a:off x="511183" y="2089737"/>
              <a:ext cx="1453089" cy="0"/>
            </a:xfrm>
            <a:prstGeom prst="line">
              <a:avLst/>
            </a:prstGeom>
            <a:noFill/>
            <a:ln w="9525" cap="flat" cmpd="sng" algn="ctr">
              <a:solidFill>
                <a:schemeClr val="tx1"/>
              </a:solidFill>
              <a:prstDash val="sysDash"/>
              <a:round/>
              <a:headEnd type="none" w="med" len="med"/>
              <a:tailEnd type="none" w="med" len="med"/>
            </a:ln>
            <a:effectLst/>
          </p:spPr>
        </p:cxnSp>
      </p:grpSp>
      <p:pic>
        <p:nvPicPr>
          <p:cNvPr id="62" name="Picture 14" descr="http://www.weltlaeufig.de/wp-content/uploads/2008/04/globus.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61601" y="3635086"/>
            <a:ext cx="715841" cy="2680678"/>
          </a:xfrm>
          <a:prstGeom prst="rect">
            <a:avLst/>
          </a:prstGeom>
          <a:noFill/>
        </p:spPr>
      </p:pic>
      <p:grpSp>
        <p:nvGrpSpPr>
          <p:cNvPr id="10" name="Gruppieren 24"/>
          <p:cNvGrpSpPr/>
          <p:nvPr/>
        </p:nvGrpSpPr>
        <p:grpSpPr>
          <a:xfrm>
            <a:off x="6749437" y="3627245"/>
            <a:ext cx="1447390" cy="2690377"/>
            <a:chOff x="511175" y="3623732"/>
            <a:chExt cx="928158" cy="2700341"/>
          </a:xfrm>
        </p:grpSpPr>
        <p:sp>
          <p:nvSpPr>
            <p:cNvPr id="26" name="Rechteck 25"/>
            <p:cNvSpPr/>
            <p:nvPr/>
          </p:nvSpPr>
          <p:spPr bwMode="auto">
            <a:xfrm>
              <a:off x="511175" y="3623732"/>
              <a:ext cx="928158" cy="2700341"/>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28" name="Gerade Verbindung 27"/>
            <p:cNvCxnSpPr/>
            <p:nvPr/>
          </p:nvCxnSpPr>
          <p:spPr bwMode="auto">
            <a:xfrm>
              <a:off x="511178" y="5411774"/>
              <a:ext cx="928155" cy="20651"/>
            </a:xfrm>
            <a:prstGeom prst="line">
              <a:avLst/>
            </a:prstGeom>
            <a:noFill/>
            <a:ln w="19050"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a:off x="511175" y="4531255"/>
              <a:ext cx="928158" cy="0"/>
            </a:xfrm>
            <a:prstGeom prst="line">
              <a:avLst/>
            </a:prstGeom>
            <a:noFill/>
            <a:ln w="19050" cap="flat" cmpd="sng" algn="ctr">
              <a:solidFill>
                <a:schemeClr val="tx1"/>
              </a:solidFill>
              <a:prstDash val="solid"/>
              <a:round/>
              <a:headEnd type="none" w="med" len="med"/>
              <a:tailEnd type="none" w="med" len="med"/>
            </a:ln>
            <a:effectLst/>
          </p:spPr>
        </p:cxnSp>
      </p:grpSp>
      <p:cxnSp>
        <p:nvCxnSpPr>
          <p:cNvPr id="49" name="Gerade Verbindung 48"/>
          <p:cNvCxnSpPr/>
          <p:nvPr/>
        </p:nvCxnSpPr>
        <p:spPr bwMode="auto">
          <a:xfrm>
            <a:off x="526027" y="4072747"/>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3" name="Gerade Verbindung 52"/>
          <p:cNvCxnSpPr/>
          <p:nvPr/>
        </p:nvCxnSpPr>
        <p:spPr bwMode="auto">
          <a:xfrm>
            <a:off x="509159" y="5861030"/>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1" name="Gerade Verbindung 50"/>
          <p:cNvCxnSpPr/>
          <p:nvPr/>
        </p:nvCxnSpPr>
        <p:spPr bwMode="auto">
          <a:xfrm>
            <a:off x="509153" y="4950017"/>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4" name="Gerade Verbindung 53"/>
          <p:cNvCxnSpPr/>
          <p:nvPr/>
        </p:nvCxnSpPr>
        <p:spPr bwMode="auto">
          <a:xfrm>
            <a:off x="2634243" y="5861030"/>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2" name="Gerade Verbindung 51"/>
          <p:cNvCxnSpPr/>
          <p:nvPr/>
        </p:nvCxnSpPr>
        <p:spPr bwMode="auto">
          <a:xfrm>
            <a:off x="2634240" y="4950020"/>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0" name="Gerade Verbindung 49"/>
          <p:cNvCxnSpPr/>
          <p:nvPr/>
        </p:nvCxnSpPr>
        <p:spPr bwMode="auto">
          <a:xfrm>
            <a:off x="2651091" y="4072750"/>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6" name="Gerade Verbindung 55"/>
          <p:cNvCxnSpPr/>
          <p:nvPr/>
        </p:nvCxnSpPr>
        <p:spPr bwMode="auto">
          <a:xfrm>
            <a:off x="4717248" y="4078251"/>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5" name="Gerade Verbindung 54"/>
          <p:cNvCxnSpPr/>
          <p:nvPr/>
        </p:nvCxnSpPr>
        <p:spPr bwMode="auto">
          <a:xfrm>
            <a:off x="4708718" y="4950023"/>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8" name="Gerade Verbindung 57"/>
          <p:cNvCxnSpPr/>
          <p:nvPr/>
        </p:nvCxnSpPr>
        <p:spPr bwMode="auto">
          <a:xfrm>
            <a:off x="6750236" y="4074844"/>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7" name="Gerade Verbindung 56"/>
          <p:cNvCxnSpPr/>
          <p:nvPr/>
        </p:nvCxnSpPr>
        <p:spPr bwMode="auto">
          <a:xfrm>
            <a:off x="6762161" y="4946615"/>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60" name="Gerade Verbindung 59"/>
          <p:cNvCxnSpPr/>
          <p:nvPr/>
        </p:nvCxnSpPr>
        <p:spPr bwMode="auto">
          <a:xfrm>
            <a:off x="6746830" y="5862752"/>
            <a:ext cx="1447310" cy="0"/>
          </a:xfrm>
          <a:prstGeom prst="line">
            <a:avLst/>
          </a:prstGeom>
          <a:noFill/>
          <a:ln w="9525" cap="flat" cmpd="sng" algn="ctr">
            <a:solidFill>
              <a:schemeClr val="tx1"/>
            </a:solidFill>
            <a:prstDash val="sysDash"/>
            <a:round/>
            <a:headEnd type="none" w="med" len="med"/>
            <a:tailEnd type="none" w="med" len="med"/>
          </a:ln>
          <a:effectLst/>
        </p:spPr>
      </p:cxnSp>
      <p:sp>
        <p:nvSpPr>
          <p:cNvPr id="133" name="Textfeld 132"/>
          <p:cNvSpPr txBox="1"/>
          <p:nvPr/>
        </p:nvSpPr>
        <p:spPr>
          <a:xfrm>
            <a:off x="730860" y="1687090"/>
            <a:ext cx="927738" cy="368972"/>
          </a:xfrm>
          <a:prstGeom prst="rect">
            <a:avLst/>
          </a:prstGeom>
          <a:noFill/>
        </p:spPr>
        <p:txBody>
          <a:bodyPr wrap="none" lIns="90971" tIns="45487" rIns="90971" bIns="45487" rtlCol="0">
            <a:spAutoFit/>
          </a:bodyPr>
          <a:lstStyle/>
          <a:p>
            <a:r>
              <a:rPr lang="de-DE" b="1" dirty="0" smtClean="0"/>
              <a:t>Master</a:t>
            </a:r>
            <a:endParaRPr lang="de-DE" b="1" dirty="0"/>
          </a:p>
        </p:txBody>
      </p:sp>
      <p:sp>
        <p:nvSpPr>
          <p:cNvPr id="134" name="Textfeld 133"/>
          <p:cNvSpPr txBox="1"/>
          <p:nvPr/>
        </p:nvSpPr>
        <p:spPr>
          <a:xfrm>
            <a:off x="2839139" y="1681464"/>
            <a:ext cx="927738" cy="368972"/>
          </a:xfrm>
          <a:prstGeom prst="rect">
            <a:avLst/>
          </a:prstGeom>
          <a:noFill/>
        </p:spPr>
        <p:txBody>
          <a:bodyPr wrap="none" lIns="90971" tIns="45487" rIns="90971" bIns="45487" rtlCol="0">
            <a:spAutoFit/>
          </a:bodyPr>
          <a:lstStyle/>
          <a:p>
            <a:r>
              <a:rPr lang="de-DE" b="1" dirty="0" smtClean="0"/>
              <a:t>Master</a:t>
            </a:r>
            <a:endParaRPr lang="de-DE" b="1" dirty="0"/>
          </a:p>
        </p:txBody>
      </p:sp>
      <p:sp>
        <p:nvSpPr>
          <p:cNvPr id="135" name="Textfeld 134"/>
          <p:cNvSpPr txBox="1"/>
          <p:nvPr/>
        </p:nvSpPr>
        <p:spPr>
          <a:xfrm>
            <a:off x="4924907" y="1687087"/>
            <a:ext cx="927738" cy="368972"/>
          </a:xfrm>
          <a:prstGeom prst="rect">
            <a:avLst/>
          </a:prstGeom>
          <a:noFill/>
        </p:spPr>
        <p:txBody>
          <a:bodyPr wrap="none" lIns="90971" tIns="45487" rIns="90971" bIns="45487" rtlCol="0">
            <a:spAutoFit/>
          </a:bodyPr>
          <a:lstStyle/>
          <a:p>
            <a:r>
              <a:rPr lang="de-DE" b="1" dirty="0" smtClean="0"/>
              <a:t>Master</a:t>
            </a:r>
            <a:endParaRPr lang="de-DE" b="1" dirty="0"/>
          </a:p>
        </p:txBody>
      </p:sp>
      <p:sp>
        <p:nvSpPr>
          <p:cNvPr id="136" name="Textfeld 135"/>
          <p:cNvSpPr txBox="1"/>
          <p:nvPr/>
        </p:nvSpPr>
        <p:spPr>
          <a:xfrm>
            <a:off x="6965721" y="1681461"/>
            <a:ext cx="927738" cy="368972"/>
          </a:xfrm>
          <a:prstGeom prst="rect">
            <a:avLst/>
          </a:prstGeom>
          <a:noFill/>
        </p:spPr>
        <p:txBody>
          <a:bodyPr wrap="none" lIns="90971" tIns="45487" rIns="90971" bIns="45487" rtlCol="0">
            <a:spAutoFit/>
          </a:bodyPr>
          <a:lstStyle/>
          <a:p>
            <a:r>
              <a:rPr lang="de-DE" b="1" dirty="0" smtClean="0"/>
              <a:t>Master</a:t>
            </a:r>
            <a:endParaRPr lang="de-DE" b="1" dirty="0"/>
          </a:p>
        </p:txBody>
      </p:sp>
      <p:sp>
        <p:nvSpPr>
          <p:cNvPr id="137" name="Textfeld 136"/>
          <p:cNvSpPr txBox="1"/>
          <p:nvPr/>
        </p:nvSpPr>
        <p:spPr>
          <a:xfrm>
            <a:off x="624051" y="3660997"/>
            <a:ext cx="1171395" cy="368972"/>
          </a:xfrm>
          <a:prstGeom prst="rect">
            <a:avLst/>
          </a:prstGeom>
          <a:noFill/>
        </p:spPr>
        <p:txBody>
          <a:bodyPr wrap="none" lIns="90971" tIns="45487" rIns="90971" bIns="45487" rtlCol="0">
            <a:spAutoFit/>
          </a:bodyPr>
          <a:lstStyle/>
          <a:p>
            <a:r>
              <a:rPr lang="de-DE" b="1" dirty="0" smtClean="0"/>
              <a:t>Bachelor</a:t>
            </a:r>
            <a:endParaRPr lang="de-DE" b="1" dirty="0"/>
          </a:p>
        </p:txBody>
      </p:sp>
      <p:sp>
        <p:nvSpPr>
          <p:cNvPr id="138" name="Textfeld 137"/>
          <p:cNvSpPr txBox="1"/>
          <p:nvPr/>
        </p:nvSpPr>
        <p:spPr>
          <a:xfrm>
            <a:off x="2709830" y="3689114"/>
            <a:ext cx="1171395" cy="368972"/>
          </a:xfrm>
          <a:prstGeom prst="rect">
            <a:avLst/>
          </a:prstGeom>
          <a:noFill/>
        </p:spPr>
        <p:txBody>
          <a:bodyPr wrap="none" lIns="90971" tIns="45487" rIns="90971" bIns="45487" rtlCol="0">
            <a:spAutoFit/>
          </a:bodyPr>
          <a:lstStyle/>
          <a:p>
            <a:r>
              <a:rPr lang="de-DE" b="1" dirty="0" smtClean="0"/>
              <a:t>Bachelor</a:t>
            </a:r>
            <a:endParaRPr lang="de-DE" b="1" dirty="0"/>
          </a:p>
        </p:txBody>
      </p:sp>
      <p:sp>
        <p:nvSpPr>
          <p:cNvPr id="130" name="Explosion 1 129"/>
          <p:cNvSpPr/>
          <p:nvPr/>
        </p:nvSpPr>
        <p:spPr bwMode="auto">
          <a:xfrm>
            <a:off x="2200855" y="3071738"/>
            <a:ext cx="1683962" cy="1192203"/>
          </a:xfrm>
          <a:prstGeom prst="irregularSeal1">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2843" fontAlgn="base">
              <a:lnSpc>
                <a:spcPct val="90000"/>
              </a:lnSpc>
              <a:spcBef>
                <a:spcPct val="50000"/>
              </a:spcBef>
              <a:spcAft>
                <a:spcPct val="0"/>
              </a:spcAft>
            </a:pPr>
            <a:r>
              <a:rPr lang="de-DE" sz="1200" b="1" dirty="0">
                <a:latin typeface="Arial" charset="0"/>
              </a:rPr>
              <a:t>Teilstudium</a:t>
            </a:r>
          </a:p>
        </p:txBody>
      </p:sp>
      <p:sp>
        <p:nvSpPr>
          <p:cNvPr id="139" name="Textfeld 138"/>
          <p:cNvSpPr txBox="1"/>
          <p:nvPr/>
        </p:nvSpPr>
        <p:spPr>
          <a:xfrm>
            <a:off x="4806853" y="3683489"/>
            <a:ext cx="1171395" cy="368972"/>
          </a:xfrm>
          <a:prstGeom prst="rect">
            <a:avLst/>
          </a:prstGeom>
          <a:noFill/>
        </p:spPr>
        <p:txBody>
          <a:bodyPr wrap="none" lIns="90971" tIns="45487" rIns="90971" bIns="45487" rtlCol="0">
            <a:spAutoFit/>
          </a:bodyPr>
          <a:lstStyle/>
          <a:p>
            <a:r>
              <a:rPr lang="de-DE" b="1" dirty="0" smtClean="0"/>
              <a:t>Bachelor</a:t>
            </a:r>
            <a:endParaRPr lang="de-DE" b="1" dirty="0"/>
          </a:p>
        </p:txBody>
      </p:sp>
      <p:sp>
        <p:nvSpPr>
          <p:cNvPr id="140" name="Textfeld 139"/>
          <p:cNvSpPr txBox="1"/>
          <p:nvPr/>
        </p:nvSpPr>
        <p:spPr>
          <a:xfrm>
            <a:off x="6838630" y="3679079"/>
            <a:ext cx="1171395" cy="368972"/>
          </a:xfrm>
          <a:prstGeom prst="rect">
            <a:avLst/>
          </a:prstGeom>
          <a:noFill/>
        </p:spPr>
        <p:txBody>
          <a:bodyPr wrap="none" lIns="90971" tIns="45487" rIns="90971" bIns="45487" rtlCol="0">
            <a:spAutoFit/>
          </a:bodyPr>
          <a:lstStyle/>
          <a:p>
            <a:r>
              <a:rPr lang="de-DE" b="1" dirty="0" smtClean="0"/>
              <a:t>Bachelor</a:t>
            </a:r>
            <a:endParaRPr lang="de-DE" b="1" dirty="0"/>
          </a:p>
        </p:txBody>
      </p:sp>
      <p:sp>
        <p:nvSpPr>
          <p:cNvPr id="132" name="Explosion 1 131"/>
          <p:cNvSpPr/>
          <p:nvPr/>
        </p:nvSpPr>
        <p:spPr bwMode="auto">
          <a:xfrm>
            <a:off x="6864114" y="3667840"/>
            <a:ext cx="2279886" cy="1139827"/>
          </a:xfrm>
          <a:prstGeom prst="irregularSeal1">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2843" fontAlgn="base">
              <a:lnSpc>
                <a:spcPct val="90000"/>
              </a:lnSpc>
              <a:spcBef>
                <a:spcPct val="50000"/>
              </a:spcBef>
              <a:spcAft>
                <a:spcPct val="0"/>
              </a:spcAft>
            </a:pPr>
            <a:r>
              <a:rPr lang="de-DE" sz="1100" b="1" dirty="0">
                <a:latin typeface="Arial" charset="0"/>
              </a:rPr>
              <a:t>integriertes</a:t>
            </a:r>
            <a:br>
              <a:rPr lang="de-DE" sz="1100" b="1" dirty="0">
                <a:latin typeface="Arial" charset="0"/>
              </a:rPr>
            </a:br>
            <a:r>
              <a:rPr lang="de-DE" sz="1100" b="1" dirty="0">
                <a:latin typeface="Arial" charset="0"/>
              </a:rPr>
              <a:t>Auslandsstudium</a:t>
            </a:r>
          </a:p>
        </p:txBody>
      </p:sp>
      <p:sp>
        <p:nvSpPr>
          <p:cNvPr id="144" name="Textfeld 143"/>
          <p:cNvSpPr txBox="1"/>
          <p:nvPr/>
        </p:nvSpPr>
        <p:spPr>
          <a:xfrm>
            <a:off x="1922721" y="1743321"/>
            <a:ext cx="236125" cy="338195"/>
          </a:xfrm>
          <a:prstGeom prst="rect">
            <a:avLst/>
          </a:prstGeom>
          <a:noFill/>
        </p:spPr>
        <p:txBody>
          <a:bodyPr wrap="square" lIns="90971" tIns="45487" rIns="90971" bIns="45487" rtlCol="0">
            <a:spAutoFit/>
          </a:bodyPr>
          <a:lstStyle/>
          <a:p>
            <a:r>
              <a:rPr lang="de-DE" sz="1600" dirty="0"/>
              <a:t>4</a:t>
            </a:r>
          </a:p>
        </p:txBody>
      </p:sp>
      <p:sp>
        <p:nvSpPr>
          <p:cNvPr id="145" name="Textfeld 144"/>
          <p:cNvSpPr txBox="1"/>
          <p:nvPr/>
        </p:nvSpPr>
        <p:spPr>
          <a:xfrm>
            <a:off x="1917109" y="2142611"/>
            <a:ext cx="236125" cy="338195"/>
          </a:xfrm>
          <a:prstGeom prst="rect">
            <a:avLst/>
          </a:prstGeom>
          <a:noFill/>
        </p:spPr>
        <p:txBody>
          <a:bodyPr wrap="square" lIns="90971" tIns="45487" rIns="90971" bIns="45487" rtlCol="0">
            <a:spAutoFit/>
          </a:bodyPr>
          <a:lstStyle/>
          <a:p>
            <a:r>
              <a:rPr lang="de-DE" sz="1600" dirty="0"/>
              <a:t>3</a:t>
            </a:r>
          </a:p>
        </p:txBody>
      </p:sp>
      <p:sp>
        <p:nvSpPr>
          <p:cNvPr id="146" name="Textfeld 145"/>
          <p:cNvSpPr txBox="1"/>
          <p:nvPr/>
        </p:nvSpPr>
        <p:spPr>
          <a:xfrm>
            <a:off x="1911474" y="2609374"/>
            <a:ext cx="236125" cy="338195"/>
          </a:xfrm>
          <a:prstGeom prst="rect">
            <a:avLst/>
          </a:prstGeom>
          <a:noFill/>
        </p:spPr>
        <p:txBody>
          <a:bodyPr wrap="square" lIns="90971" tIns="45487" rIns="90971" bIns="45487" rtlCol="0">
            <a:spAutoFit/>
          </a:bodyPr>
          <a:lstStyle/>
          <a:p>
            <a:r>
              <a:rPr lang="de-DE" sz="1600" dirty="0"/>
              <a:t>2</a:t>
            </a:r>
          </a:p>
        </p:txBody>
      </p:sp>
      <p:sp>
        <p:nvSpPr>
          <p:cNvPr id="147" name="Textfeld 146"/>
          <p:cNvSpPr txBox="1"/>
          <p:nvPr/>
        </p:nvSpPr>
        <p:spPr>
          <a:xfrm>
            <a:off x="1905862" y="3064890"/>
            <a:ext cx="236125" cy="338195"/>
          </a:xfrm>
          <a:prstGeom prst="rect">
            <a:avLst/>
          </a:prstGeom>
          <a:noFill/>
        </p:spPr>
        <p:txBody>
          <a:bodyPr wrap="square" lIns="90971" tIns="45487" rIns="90971" bIns="45487" rtlCol="0">
            <a:spAutoFit/>
          </a:bodyPr>
          <a:lstStyle/>
          <a:p>
            <a:r>
              <a:rPr lang="de-DE" sz="1600" dirty="0"/>
              <a:t>1</a:t>
            </a:r>
          </a:p>
        </p:txBody>
      </p:sp>
      <p:sp>
        <p:nvSpPr>
          <p:cNvPr id="148" name="Textfeld 147"/>
          <p:cNvSpPr txBox="1"/>
          <p:nvPr/>
        </p:nvSpPr>
        <p:spPr>
          <a:xfrm>
            <a:off x="4031000" y="1737696"/>
            <a:ext cx="236125" cy="338195"/>
          </a:xfrm>
          <a:prstGeom prst="rect">
            <a:avLst/>
          </a:prstGeom>
          <a:noFill/>
        </p:spPr>
        <p:txBody>
          <a:bodyPr wrap="square" lIns="90971" tIns="45487" rIns="90971" bIns="45487" rtlCol="0">
            <a:spAutoFit/>
          </a:bodyPr>
          <a:lstStyle/>
          <a:p>
            <a:r>
              <a:rPr lang="de-DE" sz="1600" dirty="0"/>
              <a:t>4</a:t>
            </a:r>
          </a:p>
        </p:txBody>
      </p:sp>
      <p:sp>
        <p:nvSpPr>
          <p:cNvPr id="149" name="Textfeld 148"/>
          <p:cNvSpPr txBox="1"/>
          <p:nvPr/>
        </p:nvSpPr>
        <p:spPr>
          <a:xfrm>
            <a:off x="4025365" y="2136975"/>
            <a:ext cx="236125" cy="338195"/>
          </a:xfrm>
          <a:prstGeom prst="rect">
            <a:avLst/>
          </a:prstGeom>
          <a:noFill/>
        </p:spPr>
        <p:txBody>
          <a:bodyPr wrap="square" lIns="90971" tIns="45487" rIns="90971" bIns="45487" rtlCol="0">
            <a:spAutoFit/>
          </a:bodyPr>
          <a:lstStyle/>
          <a:p>
            <a:r>
              <a:rPr lang="de-DE" sz="1600" dirty="0"/>
              <a:t>3</a:t>
            </a:r>
          </a:p>
        </p:txBody>
      </p:sp>
      <p:sp>
        <p:nvSpPr>
          <p:cNvPr id="150" name="Textfeld 149"/>
          <p:cNvSpPr txBox="1"/>
          <p:nvPr/>
        </p:nvSpPr>
        <p:spPr>
          <a:xfrm>
            <a:off x="4019753" y="2603749"/>
            <a:ext cx="236125" cy="338195"/>
          </a:xfrm>
          <a:prstGeom prst="rect">
            <a:avLst/>
          </a:prstGeom>
          <a:noFill/>
        </p:spPr>
        <p:txBody>
          <a:bodyPr wrap="square" lIns="90971" tIns="45487" rIns="90971" bIns="45487" rtlCol="0">
            <a:spAutoFit/>
          </a:bodyPr>
          <a:lstStyle/>
          <a:p>
            <a:r>
              <a:rPr lang="de-DE" sz="1600" dirty="0"/>
              <a:t>2</a:t>
            </a:r>
          </a:p>
        </p:txBody>
      </p:sp>
      <p:sp>
        <p:nvSpPr>
          <p:cNvPr id="151" name="Textfeld 150"/>
          <p:cNvSpPr txBox="1"/>
          <p:nvPr/>
        </p:nvSpPr>
        <p:spPr>
          <a:xfrm>
            <a:off x="4014118" y="3059265"/>
            <a:ext cx="236125" cy="338195"/>
          </a:xfrm>
          <a:prstGeom prst="rect">
            <a:avLst/>
          </a:prstGeom>
          <a:noFill/>
        </p:spPr>
        <p:txBody>
          <a:bodyPr wrap="square" lIns="90971" tIns="45487" rIns="90971" bIns="45487" rtlCol="0">
            <a:spAutoFit/>
          </a:bodyPr>
          <a:lstStyle/>
          <a:p>
            <a:r>
              <a:rPr lang="de-DE" sz="1600" dirty="0"/>
              <a:t>1</a:t>
            </a:r>
          </a:p>
        </p:txBody>
      </p:sp>
      <p:sp>
        <p:nvSpPr>
          <p:cNvPr id="152" name="Textfeld 151"/>
          <p:cNvSpPr txBox="1"/>
          <p:nvPr/>
        </p:nvSpPr>
        <p:spPr>
          <a:xfrm>
            <a:off x="6105524" y="1743318"/>
            <a:ext cx="236125" cy="338195"/>
          </a:xfrm>
          <a:prstGeom prst="rect">
            <a:avLst/>
          </a:prstGeom>
          <a:noFill/>
        </p:spPr>
        <p:txBody>
          <a:bodyPr wrap="square" lIns="90971" tIns="45487" rIns="90971" bIns="45487" rtlCol="0">
            <a:spAutoFit/>
          </a:bodyPr>
          <a:lstStyle/>
          <a:p>
            <a:r>
              <a:rPr lang="de-DE" sz="1600" dirty="0"/>
              <a:t>4</a:t>
            </a:r>
          </a:p>
        </p:txBody>
      </p:sp>
      <p:sp>
        <p:nvSpPr>
          <p:cNvPr id="153" name="Textfeld 152"/>
          <p:cNvSpPr txBox="1"/>
          <p:nvPr/>
        </p:nvSpPr>
        <p:spPr>
          <a:xfrm>
            <a:off x="6099900" y="2142608"/>
            <a:ext cx="236125" cy="338195"/>
          </a:xfrm>
          <a:prstGeom prst="rect">
            <a:avLst/>
          </a:prstGeom>
          <a:noFill/>
        </p:spPr>
        <p:txBody>
          <a:bodyPr wrap="square" lIns="90971" tIns="45487" rIns="90971" bIns="45487" rtlCol="0">
            <a:spAutoFit/>
          </a:bodyPr>
          <a:lstStyle/>
          <a:p>
            <a:r>
              <a:rPr lang="de-DE" sz="1600" dirty="0"/>
              <a:t>3</a:t>
            </a:r>
          </a:p>
        </p:txBody>
      </p:sp>
      <p:sp>
        <p:nvSpPr>
          <p:cNvPr id="154" name="Textfeld 153"/>
          <p:cNvSpPr txBox="1"/>
          <p:nvPr/>
        </p:nvSpPr>
        <p:spPr>
          <a:xfrm>
            <a:off x="6094288" y="2609371"/>
            <a:ext cx="236125" cy="338195"/>
          </a:xfrm>
          <a:prstGeom prst="rect">
            <a:avLst/>
          </a:prstGeom>
          <a:noFill/>
        </p:spPr>
        <p:txBody>
          <a:bodyPr wrap="square" lIns="90971" tIns="45487" rIns="90971" bIns="45487" rtlCol="0">
            <a:spAutoFit/>
          </a:bodyPr>
          <a:lstStyle/>
          <a:p>
            <a:r>
              <a:rPr lang="de-DE" sz="1600" dirty="0"/>
              <a:t>2</a:t>
            </a:r>
          </a:p>
        </p:txBody>
      </p:sp>
      <p:sp>
        <p:nvSpPr>
          <p:cNvPr id="155" name="Textfeld 154"/>
          <p:cNvSpPr txBox="1"/>
          <p:nvPr/>
        </p:nvSpPr>
        <p:spPr>
          <a:xfrm>
            <a:off x="6088653" y="3064887"/>
            <a:ext cx="236125" cy="338195"/>
          </a:xfrm>
          <a:prstGeom prst="rect">
            <a:avLst/>
          </a:prstGeom>
          <a:noFill/>
        </p:spPr>
        <p:txBody>
          <a:bodyPr wrap="square" lIns="90971" tIns="45487" rIns="90971" bIns="45487" rtlCol="0">
            <a:spAutoFit/>
          </a:bodyPr>
          <a:lstStyle/>
          <a:p>
            <a:r>
              <a:rPr lang="de-DE" sz="1600" dirty="0"/>
              <a:t>1</a:t>
            </a:r>
          </a:p>
        </p:txBody>
      </p:sp>
      <p:sp>
        <p:nvSpPr>
          <p:cNvPr id="156" name="Textfeld 155"/>
          <p:cNvSpPr txBox="1"/>
          <p:nvPr/>
        </p:nvSpPr>
        <p:spPr>
          <a:xfrm>
            <a:off x="8146338" y="1737693"/>
            <a:ext cx="236125" cy="338195"/>
          </a:xfrm>
          <a:prstGeom prst="rect">
            <a:avLst/>
          </a:prstGeom>
          <a:noFill/>
        </p:spPr>
        <p:txBody>
          <a:bodyPr wrap="square" lIns="90971" tIns="45487" rIns="90971" bIns="45487" rtlCol="0">
            <a:spAutoFit/>
          </a:bodyPr>
          <a:lstStyle/>
          <a:p>
            <a:r>
              <a:rPr lang="de-DE" sz="1600" dirty="0"/>
              <a:t>4</a:t>
            </a:r>
          </a:p>
        </p:txBody>
      </p:sp>
      <p:sp>
        <p:nvSpPr>
          <p:cNvPr id="157" name="Textfeld 156"/>
          <p:cNvSpPr txBox="1"/>
          <p:nvPr/>
        </p:nvSpPr>
        <p:spPr>
          <a:xfrm>
            <a:off x="8140703" y="2136973"/>
            <a:ext cx="236125" cy="338195"/>
          </a:xfrm>
          <a:prstGeom prst="rect">
            <a:avLst/>
          </a:prstGeom>
          <a:noFill/>
        </p:spPr>
        <p:txBody>
          <a:bodyPr wrap="square" lIns="90971" tIns="45487" rIns="90971" bIns="45487" rtlCol="0">
            <a:spAutoFit/>
          </a:bodyPr>
          <a:lstStyle/>
          <a:p>
            <a:r>
              <a:rPr lang="de-DE" sz="1600" dirty="0"/>
              <a:t>3</a:t>
            </a:r>
          </a:p>
        </p:txBody>
      </p:sp>
      <p:sp>
        <p:nvSpPr>
          <p:cNvPr id="158" name="Textfeld 157"/>
          <p:cNvSpPr txBox="1"/>
          <p:nvPr/>
        </p:nvSpPr>
        <p:spPr>
          <a:xfrm>
            <a:off x="8135091" y="2603746"/>
            <a:ext cx="236125" cy="338195"/>
          </a:xfrm>
          <a:prstGeom prst="rect">
            <a:avLst/>
          </a:prstGeom>
          <a:noFill/>
        </p:spPr>
        <p:txBody>
          <a:bodyPr wrap="square" lIns="90971" tIns="45487" rIns="90971" bIns="45487" rtlCol="0">
            <a:spAutoFit/>
          </a:bodyPr>
          <a:lstStyle/>
          <a:p>
            <a:r>
              <a:rPr lang="de-DE" sz="1600" dirty="0"/>
              <a:t>2</a:t>
            </a:r>
          </a:p>
        </p:txBody>
      </p:sp>
      <p:sp>
        <p:nvSpPr>
          <p:cNvPr id="159" name="Textfeld 158"/>
          <p:cNvSpPr txBox="1"/>
          <p:nvPr/>
        </p:nvSpPr>
        <p:spPr>
          <a:xfrm>
            <a:off x="8129456" y="3059262"/>
            <a:ext cx="236125" cy="338195"/>
          </a:xfrm>
          <a:prstGeom prst="rect">
            <a:avLst/>
          </a:prstGeom>
          <a:noFill/>
        </p:spPr>
        <p:txBody>
          <a:bodyPr wrap="square" lIns="90971" tIns="45487" rIns="90971" bIns="45487" rtlCol="0">
            <a:spAutoFit/>
          </a:bodyPr>
          <a:lstStyle/>
          <a:p>
            <a:r>
              <a:rPr lang="de-DE" sz="1600" dirty="0"/>
              <a:t>1</a:t>
            </a:r>
          </a:p>
        </p:txBody>
      </p:sp>
      <p:sp>
        <p:nvSpPr>
          <p:cNvPr id="160" name="Textfeld 159"/>
          <p:cNvSpPr txBox="1"/>
          <p:nvPr/>
        </p:nvSpPr>
        <p:spPr>
          <a:xfrm>
            <a:off x="1917109" y="4617016"/>
            <a:ext cx="236125" cy="338195"/>
          </a:xfrm>
          <a:prstGeom prst="rect">
            <a:avLst/>
          </a:prstGeom>
          <a:noFill/>
        </p:spPr>
        <p:txBody>
          <a:bodyPr wrap="square" lIns="90971" tIns="45487" rIns="90971" bIns="45487" rtlCol="0">
            <a:spAutoFit/>
          </a:bodyPr>
          <a:lstStyle/>
          <a:p>
            <a:r>
              <a:rPr lang="de-DE" sz="1600" dirty="0"/>
              <a:t>4</a:t>
            </a:r>
          </a:p>
        </p:txBody>
      </p:sp>
      <p:sp>
        <p:nvSpPr>
          <p:cNvPr id="161" name="Textfeld 160"/>
          <p:cNvSpPr txBox="1"/>
          <p:nvPr/>
        </p:nvSpPr>
        <p:spPr>
          <a:xfrm>
            <a:off x="1911474" y="5016295"/>
            <a:ext cx="236125" cy="338195"/>
          </a:xfrm>
          <a:prstGeom prst="rect">
            <a:avLst/>
          </a:prstGeom>
          <a:noFill/>
        </p:spPr>
        <p:txBody>
          <a:bodyPr wrap="square" lIns="90971" tIns="45487" rIns="90971" bIns="45487" rtlCol="0">
            <a:spAutoFit/>
          </a:bodyPr>
          <a:lstStyle/>
          <a:p>
            <a:r>
              <a:rPr lang="de-DE" sz="1600" dirty="0"/>
              <a:t>3</a:t>
            </a:r>
          </a:p>
        </p:txBody>
      </p:sp>
      <p:sp>
        <p:nvSpPr>
          <p:cNvPr id="162" name="Textfeld 161"/>
          <p:cNvSpPr txBox="1"/>
          <p:nvPr/>
        </p:nvSpPr>
        <p:spPr>
          <a:xfrm>
            <a:off x="1905862" y="5483069"/>
            <a:ext cx="236125" cy="338195"/>
          </a:xfrm>
          <a:prstGeom prst="rect">
            <a:avLst/>
          </a:prstGeom>
          <a:noFill/>
        </p:spPr>
        <p:txBody>
          <a:bodyPr wrap="square" lIns="90971" tIns="45487" rIns="90971" bIns="45487" rtlCol="0">
            <a:spAutoFit/>
          </a:bodyPr>
          <a:lstStyle/>
          <a:p>
            <a:r>
              <a:rPr lang="de-DE" sz="1600" dirty="0"/>
              <a:t>2</a:t>
            </a:r>
          </a:p>
        </p:txBody>
      </p:sp>
      <p:sp>
        <p:nvSpPr>
          <p:cNvPr id="163" name="Textfeld 162"/>
          <p:cNvSpPr txBox="1"/>
          <p:nvPr/>
        </p:nvSpPr>
        <p:spPr>
          <a:xfrm>
            <a:off x="1900227" y="5938574"/>
            <a:ext cx="236125" cy="338195"/>
          </a:xfrm>
          <a:prstGeom prst="rect">
            <a:avLst/>
          </a:prstGeom>
          <a:noFill/>
        </p:spPr>
        <p:txBody>
          <a:bodyPr wrap="square" lIns="90971" tIns="45487" rIns="90971" bIns="45487" rtlCol="0">
            <a:spAutoFit/>
          </a:bodyPr>
          <a:lstStyle/>
          <a:p>
            <a:r>
              <a:rPr lang="de-DE" sz="1600" dirty="0"/>
              <a:t>1</a:t>
            </a:r>
          </a:p>
        </p:txBody>
      </p:sp>
      <p:sp>
        <p:nvSpPr>
          <p:cNvPr id="81" name="Explosion 1 80"/>
          <p:cNvSpPr/>
          <p:nvPr/>
        </p:nvSpPr>
        <p:spPr bwMode="auto">
          <a:xfrm>
            <a:off x="699764" y="4836324"/>
            <a:ext cx="1683962" cy="1192203"/>
          </a:xfrm>
          <a:prstGeom prst="irregularSeal1">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2843" fontAlgn="base">
              <a:lnSpc>
                <a:spcPct val="90000"/>
              </a:lnSpc>
              <a:spcBef>
                <a:spcPct val="50000"/>
              </a:spcBef>
              <a:spcAft>
                <a:spcPct val="0"/>
              </a:spcAft>
            </a:pPr>
            <a:r>
              <a:rPr lang="de-DE" sz="1200" b="1" dirty="0">
                <a:latin typeface="Arial" charset="0"/>
              </a:rPr>
              <a:t>Vollstudium</a:t>
            </a:r>
          </a:p>
        </p:txBody>
      </p:sp>
      <p:sp>
        <p:nvSpPr>
          <p:cNvPr id="164" name="Textfeld 163"/>
          <p:cNvSpPr txBox="1"/>
          <p:nvPr/>
        </p:nvSpPr>
        <p:spPr>
          <a:xfrm>
            <a:off x="1922718" y="4161497"/>
            <a:ext cx="236125" cy="338195"/>
          </a:xfrm>
          <a:prstGeom prst="rect">
            <a:avLst/>
          </a:prstGeom>
          <a:noFill/>
        </p:spPr>
        <p:txBody>
          <a:bodyPr wrap="square" lIns="90971" tIns="45487" rIns="90971" bIns="45487" rtlCol="0">
            <a:spAutoFit/>
          </a:bodyPr>
          <a:lstStyle/>
          <a:p>
            <a:r>
              <a:rPr lang="de-DE" sz="1600" dirty="0"/>
              <a:t>5</a:t>
            </a:r>
          </a:p>
        </p:txBody>
      </p:sp>
      <p:sp>
        <p:nvSpPr>
          <p:cNvPr id="165" name="Textfeld 164"/>
          <p:cNvSpPr txBox="1"/>
          <p:nvPr/>
        </p:nvSpPr>
        <p:spPr>
          <a:xfrm>
            <a:off x="1917106" y="3694731"/>
            <a:ext cx="236125" cy="338195"/>
          </a:xfrm>
          <a:prstGeom prst="rect">
            <a:avLst/>
          </a:prstGeom>
          <a:noFill/>
        </p:spPr>
        <p:txBody>
          <a:bodyPr wrap="square" lIns="90971" tIns="45487" rIns="90971" bIns="45487" rtlCol="0">
            <a:spAutoFit/>
          </a:bodyPr>
          <a:lstStyle/>
          <a:p>
            <a:r>
              <a:rPr lang="de-DE" sz="1600" dirty="0"/>
              <a:t>6</a:t>
            </a:r>
          </a:p>
        </p:txBody>
      </p:sp>
      <p:sp>
        <p:nvSpPr>
          <p:cNvPr id="166" name="Textfeld 165"/>
          <p:cNvSpPr txBox="1"/>
          <p:nvPr/>
        </p:nvSpPr>
        <p:spPr>
          <a:xfrm>
            <a:off x="4036609" y="4611402"/>
            <a:ext cx="236125" cy="338195"/>
          </a:xfrm>
          <a:prstGeom prst="rect">
            <a:avLst/>
          </a:prstGeom>
          <a:noFill/>
        </p:spPr>
        <p:txBody>
          <a:bodyPr wrap="square" lIns="90971" tIns="45487" rIns="90971" bIns="45487" rtlCol="0">
            <a:spAutoFit/>
          </a:bodyPr>
          <a:lstStyle/>
          <a:p>
            <a:r>
              <a:rPr lang="de-DE" sz="1600" dirty="0"/>
              <a:t>4</a:t>
            </a:r>
          </a:p>
        </p:txBody>
      </p:sp>
      <p:sp>
        <p:nvSpPr>
          <p:cNvPr id="167" name="Textfeld 166"/>
          <p:cNvSpPr txBox="1"/>
          <p:nvPr/>
        </p:nvSpPr>
        <p:spPr>
          <a:xfrm>
            <a:off x="4030997" y="5010670"/>
            <a:ext cx="236125" cy="338195"/>
          </a:xfrm>
          <a:prstGeom prst="rect">
            <a:avLst/>
          </a:prstGeom>
          <a:noFill/>
        </p:spPr>
        <p:txBody>
          <a:bodyPr wrap="square" lIns="90971" tIns="45487" rIns="90971" bIns="45487" rtlCol="0">
            <a:spAutoFit/>
          </a:bodyPr>
          <a:lstStyle/>
          <a:p>
            <a:r>
              <a:rPr lang="de-DE" sz="1600" dirty="0"/>
              <a:t>3</a:t>
            </a:r>
          </a:p>
        </p:txBody>
      </p:sp>
      <p:sp>
        <p:nvSpPr>
          <p:cNvPr id="168" name="Textfeld 167"/>
          <p:cNvSpPr txBox="1"/>
          <p:nvPr/>
        </p:nvSpPr>
        <p:spPr>
          <a:xfrm>
            <a:off x="4025362" y="5477433"/>
            <a:ext cx="236125" cy="338195"/>
          </a:xfrm>
          <a:prstGeom prst="rect">
            <a:avLst/>
          </a:prstGeom>
          <a:noFill/>
        </p:spPr>
        <p:txBody>
          <a:bodyPr wrap="square" lIns="90971" tIns="45487" rIns="90971" bIns="45487" rtlCol="0">
            <a:spAutoFit/>
          </a:bodyPr>
          <a:lstStyle/>
          <a:p>
            <a:r>
              <a:rPr lang="de-DE" sz="1600" dirty="0"/>
              <a:t>2</a:t>
            </a:r>
          </a:p>
        </p:txBody>
      </p:sp>
      <p:sp>
        <p:nvSpPr>
          <p:cNvPr id="169" name="Textfeld 168"/>
          <p:cNvSpPr txBox="1"/>
          <p:nvPr/>
        </p:nvSpPr>
        <p:spPr>
          <a:xfrm>
            <a:off x="4019750" y="5932949"/>
            <a:ext cx="236125" cy="338195"/>
          </a:xfrm>
          <a:prstGeom prst="rect">
            <a:avLst/>
          </a:prstGeom>
          <a:noFill/>
        </p:spPr>
        <p:txBody>
          <a:bodyPr wrap="square" lIns="90971" tIns="45487" rIns="90971" bIns="45487" rtlCol="0">
            <a:spAutoFit/>
          </a:bodyPr>
          <a:lstStyle/>
          <a:p>
            <a:r>
              <a:rPr lang="de-DE" sz="1600" dirty="0"/>
              <a:t>1</a:t>
            </a:r>
          </a:p>
        </p:txBody>
      </p:sp>
      <p:sp>
        <p:nvSpPr>
          <p:cNvPr id="170" name="Textfeld 169"/>
          <p:cNvSpPr txBox="1"/>
          <p:nvPr/>
        </p:nvSpPr>
        <p:spPr>
          <a:xfrm>
            <a:off x="4042241" y="4155872"/>
            <a:ext cx="236125" cy="338195"/>
          </a:xfrm>
          <a:prstGeom prst="rect">
            <a:avLst/>
          </a:prstGeom>
          <a:noFill/>
        </p:spPr>
        <p:txBody>
          <a:bodyPr wrap="square" lIns="90971" tIns="45487" rIns="90971" bIns="45487" rtlCol="0">
            <a:spAutoFit/>
          </a:bodyPr>
          <a:lstStyle/>
          <a:p>
            <a:r>
              <a:rPr lang="de-DE" sz="1600" dirty="0"/>
              <a:t>5</a:t>
            </a:r>
          </a:p>
        </p:txBody>
      </p:sp>
      <p:sp>
        <p:nvSpPr>
          <p:cNvPr id="171" name="Textfeld 170"/>
          <p:cNvSpPr txBox="1"/>
          <p:nvPr/>
        </p:nvSpPr>
        <p:spPr>
          <a:xfrm>
            <a:off x="4036606" y="3689116"/>
            <a:ext cx="236125" cy="338195"/>
          </a:xfrm>
          <a:prstGeom prst="rect">
            <a:avLst/>
          </a:prstGeom>
          <a:noFill/>
        </p:spPr>
        <p:txBody>
          <a:bodyPr wrap="square" lIns="90971" tIns="45487" rIns="90971" bIns="45487" rtlCol="0">
            <a:spAutoFit/>
          </a:bodyPr>
          <a:lstStyle/>
          <a:p>
            <a:r>
              <a:rPr lang="de-DE" sz="1600" dirty="0"/>
              <a:t>6</a:t>
            </a:r>
          </a:p>
        </p:txBody>
      </p:sp>
      <p:sp>
        <p:nvSpPr>
          <p:cNvPr id="172" name="Textfeld 171"/>
          <p:cNvSpPr txBox="1"/>
          <p:nvPr/>
        </p:nvSpPr>
        <p:spPr>
          <a:xfrm>
            <a:off x="6099900" y="4605776"/>
            <a:ext cx="236125" cy="338195"/>
          </a:xfrm>
          <a:prstGeom prst="rect">
            <a:avLst/>
          </a:prstGeom>
          <a:noFill/>
        </p:spPr>
        <p:txBody>
          <a:bodyPr wrap="square" lIns="90971" tIns="45487" rIns="90971" bIns="45487" rtlCol="0">
            <a:spAutoFit/>
          </a:bodyPr>
          <a:lstStyle/>
          <a:p>
            <a:r>
              <a:rPr lang="de-DE" sz="1600" dirty="0"/>
              <a:t>4</a:t>
            </a:r>
          </a:p>
        </p:txBody>
      </p:sp>
      <p:sp>
        <p:nvSpPr>
          <p:cNvPr id="173" name="Textfeld 172"/>
          <p:cNvSpPr txBox="1"/>
          <p:nvPr/>
        </p:nvSpPr>
        <p:spPr>
          <a:xfrm>
            <a:off x="6094288" y="5005045"/>
            <a:ext cx="236125" cy="338195"/>
          </a:xfrm>
          <a:prstGeom prst="rect">
            <a:avLst/>
          </a:prstGeom>
          <a:noFill/>
        </p:spPr>
        <p:txBody>
          <a:bodyPr wrap="square" lIns="90971" tIns="45487" rIns="90971" bIns="45487" rtlCol="0">
            <a:spAutoFit/>
          </a:bodyPr>
          <a:lstStyle/>
          <a:p>
            <a:r>
              <a:rPr lang="de-DE" sz="1600" dirty="0"/>
              <a:t>3</a:t>
            </a:r>
          </a:p>
        </p:txBody>
      </p:sp>
      <p:sp>
        <p:nvSpPr>
          <p:cNvPr id="174" name="Textfeld 173"/>
          <p:cNvSpPr txBox="1"/>
          <p:nvPr/>
        </p:nvSpPr>
        <p:spPr>
          <a:xfrm>
            <a:off x="6088653" y="5471808"/>
            <a:ext cx="236125" cy="338195"/>
          </a:xfrm>
          <a:prstGeom prst="rect">
            <a:avLst/>
          </a:prstGeom>
          <a:noFill/>
        </p:spPr>
        <p:txBody>
          <a:bodyPr wrap="square" lIns="90971" tIns="45487" rIns="90971" bIns="45487" rtlCol="0">
            <a:spAutoFit/>
          </a:bodyPr>
          <a:lstStyle/>
          <a:p>
            <a:r>
              <a:rPr lang="de-DE" sz="1600" dirty="0"/>
              <a:t>2</a:t>
            </a:r>
          </a:p>
        </p:txBody>
      </p:sp>
      <p:sp>
        <p:nvSpPr>
          <p:cNvPr id="175" name="Textfeld 174"/>
          <p:cNvSpPr txBox="1"/>
          <p:nvPr/>
        </p:nvSpPr>
        <p:spPr>
          <a:xfrm>
            <a:off x="6083041" y="5927324"/>
            <a:ext cx="236125" cy="338195"/>
          </a:xfrm>
          <a:prstGeom prst="rect">
            <a:avLst/>
          </a:prstGeom>
          <a:noFill/>
        </p:spPr>
        <p:txBody>
          <a:bodyPr wrap="square" lIns="90971" tIns="45487" rIns="90971" bIns="45487" rtlCol="0">
            <a:spAutoFit/>
          </a:bodyPr>
          <a:lstStyle/>
          <a:p>
            <a:r>
              <a:rPr lang="de-DE" sz="1600" dirty="0"/>
              <a:t>1</a:t>
            </a:r>
          </a:p>
        </p:txBody>
      </p:sp>
      <p:sp>
        <p:nvSpPr>
          <p:cNvPr id="176" name="Textfeld 175"/>
          <p:cNvSpPr txBox="1"/>
          <p:nvPr/>
        </p:nvSpPr>
        <p:spPr>
          <a:xfrm>
            <a:off x="6105521" y="4150258"/>
            <a:ext cx="236125" cy="338195"/>
          </a:xfrm>
          <a:prstGeom prst="rect">
            <a:avLst/>
          </a:prstGeom>
          <a:noFill/>
        </p:spPr>
        <p:txBody>
          <a:bodyPr wrap="square" lIns="90971" tIns="45487" rIns="90971" bIns="45487" rtlCol="0">
            <a:spAutoFit/>
          </a:bodyPr>
          <a:lstStyle/>
          <a:p>
            <a:r>
              <a:rPr lang="de-DE" sz="1600" dirty="0"/>
              <a:t>5</a:t>
            </a:r>
          </a:p>
        </p:txBody>
      </p:sp>
      <p:sp>
        <p:nvSpPr>
          <p:cNvPr id="177" name="Textfeld 176"/>
          <p:cNvSpPr txBox="1"/>
          <p:nvPr/>
        </p:nvSpPr>
        <p:spPr>
          <a:xfrm>
            <a:off x="6099898" y="3683491"/>
            <a:ext cx="236125" cy="338195"/>
          </a:xfrm>
          <a:prstGeom prst="rect">
            <a:avLst/>
          </a:prstGeom>
          <a:noFill/>
        </p:spPr>
        <p:txBody>
          <a:bodyPr wrap="square" lIns="90971" tIns="45487" rIns="90971" bIns="45487" rtlCol="0">
            <a:spAutoFit/>
          </a:bodyPr>
          <a:lstStyle/>
          <a:p>
            <a:r>
              <a:rPr lang="de-DE" sz="1600" dirty="0"/>
              <a:t>6</a:t>
            </a:r>
          </a:p>
        </p:txBody>
      </p:sp>
      <p:sp>
        <p:nvSpPr>
          <p:cNvPr id="178" name="Textfeld 177"/>
          <p:cNvSpPr txBox="1"/>
          <p:nvPr/>
        </p:nvSpPr>
        <p:spPr>
          <a:xfrm>
            <a:off x="8151947" y="4611399"/>
            <a:ext cx="236125" cy="338195"/>
          </a:xfrm>
          <a:prstGeom prst="rect">
            <a:avLst/>
          </a:prstGeom>
          <a:noFill/>
        </p:spPr>
        <p:txBody>
          <a:bodyPr wrap="square" lIns="90971" tIns="45487" rIns="90971" bIns="45487" rtlCol="0">
            <a:spAutoFit/>
          </a:bodyPr>
          <a:lstStyle/>
          <a:p>
            <a:r>
              <a:rPr lang="de-DE" sz="1600" dirty="0"/>
              <a:t>4</a:t>
            </a:r>
          </a:p>
        </p:txBody>
      </p:sp>
      <p:sp>
        <p:nvSpPr>
          <p:cNvPr id="179" name="Textfeld 178"/>
          <p:cNvSpPr txBox="1"/>
          <p:nvPr/>
        </p:nvSpPr>
        <p:spPr>
          <a:xfrm>
            <a:off x="8146335" y="5010667"/>
            <a:ext cx="236125" cy="338195"/>
          </a:xfrm>
          <a:prstGeom prst="rect">
            <a:avLst/>
          </a:prstGeom>
          <a:noFill/>
        </p:spPr>
        <p:txBody>
          <a:bodyPr wrap="square" lIns="90971" tIns="45487" rIns="90971" bIns="45487" rtlCol="0">
            <a:spAutoFit/>
          </a:bodyPr>
          <a:lstStyle/>
          <a:p>
            <a:r>
              <a:rPr lang="de-DE" sz="1600" dirty="0"/>
              <a:t>3</a:t>
            </a:r>
          </a:p>
        </p:txBody>
      </p:sp>
      <p:sp>
        <p:nvSpPr>
          <p:cNvPr id="180" name="Textfeld 179"/>
          <p:cNvSpPr txBox="1"/>
          <p:nvPr/>
        </p:nvSpPr>
        <p:spPr>
          <a:xfrm>
            <a:off x="8140700" y="5477430"/>
            <a:ext cx="236125" cy="338195"/>
          </a:xfrm>
          <a:prstGeom prst="rect">
            <a:avLst/>
          </a:prstGeom>
          <a:noFill/>
        </p:spPr>
        <p:txBody>
          <a:bodyPr wrap="square" lIns="90971" tIns="45487" rIns="90971" bIns="45487" rtlCol="0">
            <a:spAutoFit/>
          </a:bodyPr>
          <a:lstStyle/>
          <a:p>
            <a:r>
              <a:rPr lang="de-DE" sz="1600" dirty="0"/>
              <a:t>2</a:t>
            </a:r>
          </a:p>
        </p:txBody>
      </p:sp>
      <p:sp>
        <p:nvSpPr>
          <p:cNvPr id="181" name="Textfeld 180"/>
          <p:cNvSpPr txBox="1"/>
          <p:nvPr/>
        </p:nvSpPr>
        <p:spPr>
          <a:xfrm>
            <a:off x="8135088" y="5932946"/>
            <a:ext cx="236125" cy="338195"/>
          </a:xfrm>
          <a:prstGeom prst="rect">
            <a:avLst/>
          </a:prstGeom>
          <a:noFill/>
        </p:spPr>
        <p:txBody>
          <a:bodyPr wrap="square" lIns="90971" tIns="45487" rIns="90971" bIns="45487" rtlCol="0">
            <a:spAutoFit/>
          </a:bodyPr>
          <a:lstStyle/>
          <a:p>
            <a:r>
              <a:rPr lang="de-DE" sz="1600" dirty="0"/>
              <a:t>1</a:t>
            </a:r>
          </a:p>
        </p:txBody>
      </p:sp>
      <p:sp>
        <p:nvSpPr>
          <p:cNvPr id="182" name="Textfeld 181"/>
          <p:cNvSpPr txBox="1"/>
          <p:nvPr/>
        </p:nvSpPr>
        <p:spPr>
          <a:xfrm>
            <a:off x="8157579" y="4155869"/>
            <a:ext cx="236125" cy="338195"/>
          </a:xfrm>
          <a:prstGeom prst="rect">
            <a:avLst/>
          </a:prstGeom>
          <a:noFill/>
        </p:spPr>
        <p:txBody>
          <a:bodyPr wrap="square" lIns="90971" tIns="45487" rIns="90971" bIns="45487" rtlCol="0">
            <a:spAutoFit/>
          </a:bodyPr>
          <a:lstStyle/>
          <a:p>
            <a:r>
              <a:rPr lang="de-DE" sz="1600" dirty="0"/>
              <a:t>5</a:t>
            </a:r>
          </a:p>
        </p:txBody>
      </p:sp>
      <p:sp>
        <p:nvSpPr>
          <p:cNvPr id="183" name="Textfeld 182"/>
          <p:cNvSpPr txBox="1"/>
          <p:nvPr/>
        </p:nvSpPr>
        <p:spPr>
          <a:xfrm>
            <a:off x="8151944" y="3689113"/>
            <a:ext cx="236125" cy="338195"/>
          </a:xfrm>
          <a:prstGeom prst="rect">
            <a:avLst/>
          </a:prstGeom>
          <a:noFill/>
        </p:spPr>
        <p:txBody>
          <a:bodyPr wrap="square" lIns="90971" tIns="45487" rIns="90971" bIns="45487" rtlCol="0">
            <a:spAutoFit/>
          </a:bodyPr>
          <a:lstStyle/>
          <a:p>
            <a:r>
              <a:rPr lang="de-DE" sz="1600" dirty="0"/>
              <a:t>6</a:t>
            </a:r>
          </a:p>
        </p:txBody>
      </p:sp>
      <p:cxnSp>
        <p:nvCxnSpPr>
          <p:cNvPr id="187" name="Gerade Verbindung 186"/>
          <p:cNvCxnSpPr/>
          <p:nvPr/>
        </p:nvCxnSpPr>
        <p:spPr bwMode="auto">
          <a:xfrm flipV="1">
            <a:off x="1506695" y="1349668"/>
            <a:ext cx="6240414" cy="2"/>
          </a:xfrm>
          <a:prstGeom prst="line">
            <a:avLst/>
          </a:prstGeom>
          <a:noFill/>
          <a:ln w="19050" cap="flat" cmpd="sng" algn="ctr">
            <a:solidFill>
              <a:schemeClr val="accent1"/>
            </a:solidFill>
            <a:prstDash val="solid"/>
            <a:round/>
            <a:headEnd type="none" w="med" len="med"/>
            <a:tailEnd type="none" w="med" len="med"/>
          </a:ln>
          <a:effectLst/>
        </p:spPr>
      </p:cxnSp>
      <p:sp>
        <p:nvSpPr>
          <p:cNvPr id="117" name="Inhaltsplatzhalter 116"/>
          <p:cNvSpPr>
            <a:spLocks noGrp="1"/>
          </p:cNvSpPr>
          <p:nvPr>
            <p:ph idx="1"/>
          </p:nvPr>
        </p:nvSpPr>
        <p:spPr>
          <a:xfrm>
            <a:off x="509166" y="1651258"/>
            <a:ext cx="7670335" cy="275977"/>
          </a:xfrm>
        </p:spPr>
        <p:txBody>
          <a:bodyPr/>
          <a:lstStyle/>
          <a:p>
            <a:endParaRPr lang="de-DE"/>
          </a:p>
        </p:txBody>
      </p:sp>
      <p:pic>
        <p:nvPicPr>
          <p:cNvPr id="118" name="Picture 14" descr="http://www.weltlaeufig.de/wp-content/uploads/2008/04/globu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16016" y="4098926"/>
            <a:ext cx="1448656" cy="881342"/>
          </a:xfrm>
          <a:prstGeom prst="rect">
            <a:avLst/>
          </a:prstGeom>
          <a:noFill/>
          <a:ln w="9525">
            <a:noFill/>
            <a:miter lim="800000"/>
            <a:headEnd/>
            <a:tailEnd/>
          </a:ln>
          <a:effectLst/>
        </p:spPr>
      </p:pic>
      <p:sp>
        <p:nvSpPr>
          <p:cNvPr id="131" name="Explosion 1 130"/>
          <p:cNvSpPr/>
          <p:nvPr/>
        </p:nvSpPr>
        <p:spPr bwMode="auto">
          <a:xfrm>
            <a:off x="4325951" y="4655152"/>
            <a:ext cx="1903220" cy="1192203"/>
          </a:xfrm>
          <a:prstGeom prst="irregularSeal1">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2843" fontAlgn="base">
              <a:lnSpc>
                <a:spcPct val="90000"/>
              </a:lnSpc>
              <a:spcBef>
                <a:spcPct val="50000"/>
              </a:spcBef>
              <a:spcAft>
                <a:spcPct val="0"/>
              </a:spcAft>
            </a:pPr>
            <a:r>
              <a:rPr lang="de-DE" sz="1200" b="1" dirty="0">
                <a:latin typeface="Arial" charset="0"/>
              </a:rPr>
              <a:t>Studien-abschnitt</a:t>
            </a:r>
          </a:p>
        </p:txBody>
      </p:sp>
    </p:spTree>
    <p:extLst>
      <p:ext uri="{BB962C8B-B14F-4D97-AF65-F5344CB8AC3E}">
        <p14:creationId xmlns:p14="http://schemas.microsoft.com/office/powerpoint/2010/main" val="138368640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7"/>
                                        </p:tgtEl>
                                        <p:attrNameLst>
                                          <p:attrName>style.visibility</p:attrName>
                                        </p:attrNameLst>
                                      </p:cBhvr>
                                      <p:to>
                                        <p:strVal val="visible"/>
                                      </p:to>
                                    </p:set>
                                    <p:anim calcmode="lin" valueType="num">
                                      <p:cBhvr additive="base">
                                        <p:cTn id="35" dur="500" fill="hold"/>
                                        <p:tgtEl>
                                          <p:spTgt spid="137"/>
                                        </p:tgtEl>
                                        <p:attrNameLst>
                                          <p:attrName>ppt_x</p:attrName>
                                        </p:attrNameLst>
                                      </p:cBhvr>
                                      <p:tavLst>
                                        <p:tav tm="0">
                                          <p:val>
                                            <p:strVal val="#ppt_x"/>
                                          </p:val>
                                        </p:tav>
                                        <p:tav tm="100000">
                                          <p:val>
                                            <p:strVal val="#ppt_x"/>
                                          </p:val>
                                        </p:tav>
                                      </p:tavLst>
                                    </p:anim>
                                    <p:anim calcmode="lin" valueType="num">
                                      <p:cBhvr additive="base">
                                        <p:cTn id="36" dur="500" fill="hold"/>
                                        <p:tgtEl>
                                          <p:spTgt spid="1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0"/>
                                        </p:tgtEl>
                                        <p:attrNameLst>
                                          <p:attrName>style.visibility</p:attrName>
                                        </p:attrNameLst>
                                      </p:cBhvr>
                                      <p:to>
                                        <p:strVal val="visible"/>
                                      </p:to>
                                    </p:set>
                                    <p:anim calcmode="lin" valueType="num">
                                      <p:cBhvr additive="base">
                                        <p:cTn id="39" dur="500" fill="hold"/>
                                        <p:tgtEl>
                                          <p:spTgt spid="160"/>
                                        </p:tgtEl>
                                        <p:attrNameLst>
                                          <p:attrName>ppt_x</p:attrName>
                                        </p:attrNameLst>
                                      </p:cBhvr>
                                      <p:tavLst>
                                        <p:tav tm="0">
                                          <p:val>
                                            <p:strVal val="#ppt_x"/>
                                          </p:val>
                                        </p:tav>
                                        <p:tav tm="100000">
                                          <p:val>
                                            <p:strVal val="#ppt_x"/>
                                          </p:val>
                                        </p:tav>
                                      </p:tavLst>
                                    </p:anim>
                                    <p:anim calcmode="lin" valueType="num">
                                      <p:cBhvr additive="base">
                                        <p:cTn id="40" dur="500" fill="hold"/>
                                        <p:tgtEl>
                                          <p:spTgt spid="16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1"/>
                                        </p:tgtEl>
                                        <p:attrNameLst>
                                          <p:attrName>style.visibility</p:attrName>
                                        </p:attrNameLst>
                                      </p:cBhvr>
                                      <p:to>
                                        <p:strVal val="visible"/>
                                      </p:to>
                                    </p:set>
                                    <p:anim calcmode="lin" valueType="num">
                                      <p:cBhvr additive="base">
                                        <p:cTn id="43" dur="500" fill="hold"/>
                                        <p:tgtEl>
                                          <p:spTgt spid="161"/>
                                        </p:tgtEl>
                                        <p:attrNameLst>
                                          <p:attrName>ppt_x</p:attrName>
                                        </p:attrNameLst>
                                      </p:cBhvr>
                                      <p:tavLst>
                                        <p:tav tm="0">
                                          <p:val>
                                            <p:strVal val="#ppt_x"/>
                                          </p:val>
                                        </p:tav>
                                        <p:tav tm="100000">
                                          <p:val>
                                            <p:strVal val="#ppt_x"/>
                                          </p:val>
                                        </p:tav>
                                      </p:tavLst>
                                    </p:anim>
                                    <p:anim calcmode="lin" valueType="num">
                                      <p:cBhvr additive="base">
                                        <p:cTn id="44" dur="500" fill="hold"/>
                                        <p:tgtEl>
                                          <p:spTgt spid="16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500" fill="hold"/>
                                        <p:tgtEl>
                                          <p:spTgt spid="162"/>
                                        </p:tgtEl>
                                        <p:attrNameLst>
                                          <p:attrName>ppt_x</p:attrName>
                                        </p:attrNameLst>
                                      </p:cBhvr>
                                      <p:tavLst>
                                        <p:tav tm="0">
                                          <p:val>
                                            <p:strVal val="#ppt_x"/>
                                          </p:val>
                                        </p:tav>
                                        <p:tav tm="100000">
                                          <p:val>
                                            <p:strVal val="#ppt_x"/>
                                          </p:val>
                                        </p:tav>
                                      </p:tavLst>
                                    </p:anim>
                                    <p:anim calcmode="lin" valueType="num">
                                      <p:cBhvr additive="base">
                                        <p:cTn id="48" dur="50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3"/>
                                        </p:tgtEl>
                                        <p:attrNameLst>
                                          <p:attrName>style.visibility</p:attrName>
                                        </p:attrNameLst>
                                      </p:cBhvr>
                                      <p:to>
                                        <p:strVal val="visible"/>
                                      </p:to>
                                    </p:set>
                                    <p:anim calcmode="lin" valueType="num">
                                      <p:cBhvr additive="base">
                                        <p:cTn id="51" dur="500" fill="hold"/>
                                        <p:tgtEl>
                                          <p:spTgt spid="163"/>
                                        </p:tgtEl>
                                        <p:attrNameLst>
                                          <p:attrName>ppt_x</p:attrName>
                                        </p:attrNameLst>
                                      </p:cBhvr>
                                      <p:tavLst>
                                        <p:tav tm="0">
                                          <p:val>
                                            <p:strVal val="#ppt_x"/>
                                          </p:val>
                                        </p:tav>
                                        <p:tav tm="100000">
                                          <p:val>
                                            <p:strVal val="#ppt_x"/>
                                          </p:val>
                                        </p:tav>
                                      </p:tavLst>
                                    </p:anim>
                                    <p:anim calcmode="lin" valueType="num">
                                      <p:cBhvr additive="base">
                                        <p:cTn id="52" dur="500" fill="hold"/>
                                        <p:tgtEl>
                                          <p:spTgt spid="16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4"/>
                                        </p:tgtEl>
                                        <p:attrNameLst>
                                          <p:attrName>style.visibility</p:attrName>
                                        </p:attrNameLst>
                                      </p:cBhvr>
                                      <p:to>
                                        <p:strVal val="visible"/>
                                      </p:to>
                                    </p:set>
                                    <p:anim calcmode="lin" valueType="num">
                                      <p:cBhvr additive="base">
                                        <p:cTn id="55" dur="500" fill="hold"/>
                                        <p:tgtEl>
                                          <p:spTgt spid="164"/>
                                        </p:tgtEl>
                                        <p:attrNameLst>
                                          <p:attrName>ppt_x</p:attrName>
                                        </p:attrNameLst>
                                      </p:cBhvr>
                                      <p:tavLst>
                                        <p:tav tm="0">
                                          <p:val>
                                            <p:strVal val="#ppt_x"/>
                                          </p:val>
                                        </p:tav>
                                        <p:tav tm="100000">
                                          <p:val>
                                            <p:strVal val="#ppt_x"/>
                                          </p:val>
                                        </p:tav>
                                      </p:tavLst>
                                    </p:anim>
                                    <p:anim calcmode="lin" valueType="num">
                                      <p:cBhvr additive="base">
                                        <p:cTn id="56" dur="500" fill="hold"/>
                                        <p:tgtEl>
                                          <p:spTgt spid="16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 calcmode="lin" valueType="num">
                                      <p:cBhvr additive="base">
                                        <p:cTn id="59" dur="500" fill="hold"/>
                                        <p:tgtEl>
                                          <p:spTgt spid="165"/>
                                        </p:tgtEl>
                                        <p:attrNameLst>
                                          <p:attrName>ppt_x</p:attrName>
                                        </p:attrNameLst>
                                      </p:cBhvr>
                                      <p:tavLst>
                                        <p:tav tm="0">
                                          <p:val>
                                            <p:strVal val="#ppt_x"/>
                                          </p:val>
                                        </p:tav>
                                        <p:tav tm="100000">
                                          <p:val>
                                            <p:strVal val="#ppt_x"/>
                                          </p:val>
                                        </p:tav>
                                      </p:tavLst>
                                    </p:anim>
                                    <p:anim calcmode="lin" valueType="num">
                                      <p:cBhvr additive="base">
                                        <p:cTn id="60"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additive="base">
                                        <p:cTn id="65" dur="500" fill="hold"/>
                                        <p:tgtEl>
                                          <p:spTgt spid="67"/>
                                        </p:tgtEl>
                                        <p:attrNameLst>
                                          <p:attrName>ppt_x</p:attrName>
                                        </p:attrNameLst>
                                      </p:cBhvr>
                                      <p:tavLst>
                                        <p:tav tm="0">
                                          <p:val>
                                            <p:strVal val="#ppt_x"/>
                                          </p:val>
                                        </p:tav>
                                        <p:tav tm="100000">
                                          <p:val>
                                            <p:strVal val="#ppt_x"/>
                                          </p:val>
                                        </p:tav>
                                      </p:tavLst>
                                    </p:anim>
                                    <p:anim calcmode="lin" valueType="num">
                                      <p:cBhvr additive="base">
                                        <p:cTn id="66" dur="500" fill="hold"/>
                                        <p:tgtEl>
                                          <p:spTgt spid="6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33"/>
                                        </p:tgtEl>
                                        <p:attrNameLst>
                                          <p:attrName>style.visibility</p:attrName>
                                        </p:attrNameLst>
                                      </p:cBhvr>
                                      <p:to>
                                        <p:strVal val="visible"/>
                                      </p:to>
                                    </p:set>
                                    <p:anim calcmode="lin" valueType="num">
                                      <p:cBhvr additive="base">
                                        <p:cTn id="85" dur="500" fill="hold"/>
                                        <p:tgtEl>
                                          <p:spTgt spid="133"/>
                                        </p:tgtEl>
                                        <p:attrNameLst>
                                          <p:attrName>ppt_x</p:attrName>
                                        </p:attrNameLst>
                                      </p:cBhvr>
                                      <p:tavLst>
                                        <p:tav tm="0">
                                          <p:val>
                                            <p:strVal val="#ppt_x"/>
                                          </p:val>
                                        </p:tav>
                                        <p:tav tm="100000">
                                          <p:val>
                                            <p:strVal val="#ppt_x"/>
                                          </p:val>
                                        </p:tav>
                                      </p:tavLst>
                                    </p:anim>
                                    <p:anim calcmode="lin" valueType="num">
                                      <p:cBhvr additive="base">
                                        <p:cTn id="86" dur="500" fill="hold"/>
                                        <p:tgtEl>
                                          <p:spTgt spid="13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44"/>
                                        </p:tgtEl>
                                        <p:attrNameLst>
                                          <p:attrName>style.visibility</p:attrName>
                                        </p:attrNameLst>
                                      </p:cBhvr>
                                      <p:to>
                                        <p:strVal val="visible"/>
                                      </p:to>
                                    </p:set>
                                    <p:anim calcmode="lin" valueType="num">
                                      <p:cBhvr additive="base">
                                        <p:cTn id="89" dur="500" fill="hold"/>
                                        <p:tgtEl>
                                          <p:spTgt spid="144"/>
                                        </p:tgtEl>
                                        <p:attrNameLst>
                                          <p:attrName>ppt_x</p:attrName>
                                        </p:attrNameLst>
                                      </p:cBhvr>
                                      <p:tavLst>
                                        <p:tav tm="0">
                                          <p:val>
                                            <p:strVal val="#ppt_x"/>
                                          </p:val>
                                        </p:tav>
                                        <p:tav tm="100000">
                                          <p:val>
                                            <p:strVal val="#ppt_x"/>
                                          </p:val>
                                        </p:tav>
                                      </p:tavLst>
                                    </p:anim>
                                    <p:anim calcmode="lin" valueType="num">
                                      <p:cBhvr additive="base">
                                        <p:cTn id="90" dur="500" fill="hold"/>
                                        <p:tgtEl>
                                          <p:spTgt spid="14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45"/>
                                        </p:tgtEl>
                                        <p:attrNameLst>
                                          <p:attrName>style.visibility</p:attrName>
                                        </p:attrNameLst>
                                      </p:cBhvr>
                                      <p:to>
                                        <p:strVal val="visible"/>
                                      </p:to>
                                    </p:set>
                                    <p:anim calcmode="lin" valueType="num">
                                      <p:cBhvr additive="base">
                                        <p:cTn id="93" dur="500" fill="hold"/>
                                        <p:tgtEl>
                                          <p:spTgt spid="145"/>
                                        </p:tgtEl>
                                        <p:attrNameLst>
                                          <p:attrName>ppt_x</p:attrName>
                                        </p:attrNameLst>
                                      </p:cBhvr>
                                      <p:tavLst>
                                        <p:tav tm="0">
                                          <p:val>
                                            <p:strVal val="#ppt_x"/>
                                          </p:val>
                                        </p:tav>
                                        <p:tav tm="100000">
                                          <p:val>
                                            <p:strVal val="#ppt_x"/>
                                          </p:val>
                                        </p:tav>
                                      </p:tavLst>
                                    </p:anim>
                                    <p:anim calcmode="lin" valueType="num">
                                      <p:cBhvr additive="base">
                                        <p:cTn id="94" dur="500" fill="hold"/>
                                        <p:tgtEl>
                                          <p:spTgt spid="14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46"/>
                                        </p:tgtEl>
                                        <p:attrNameLst>
                                          <p:attrName>style.visibility</p:attrName>
                                        </p:attrNameLst>
                                      </p:cBhvr>
                                      <p:to>
                                        <p:strVal val="visible"/>
                                      </p:to>
                                    </p:set>
                                    <p:anim calcmode="lin" valueType="num">
                                      <p:cBhvr additive="base">
                                        <p:cTn id="97" dur="500" fill="hold"/>
                                        <p:tgtEl>
                                          <p:spTgt spid="146"/>
                                        </p:tgtEl>
                                        <p:attrNameLst>
                                          <p:attrName>ppt_x</p:attrName>
                                        </p:attrNameLst>
                                      </p:cBhvr>
                                      <p:tavLst>
                                        <p:tav tm="0">
                                          <p:val>
                                            <p:strVal val="#ppt_x"/>
                                          </p:val>
                                        </p:tav>
                                        <p:tav tm="100000">
                                          <p:val>
                                            <p:strVal val="#ppt_x"/>
                                          </p:val>
                                        </p:tav>
                                      </p:tavLst>
                                    </p:anim>
                                    <p:anim calcmode="lin" valueType="num">
                                      <p:cBhvr additive="base">
                                        <p:cTn id="98" dur="500" fill="hold"/>
                                        <p:tgtEl>
                                          <p:spTgt spid="14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47"/>
                                        </p:tgtEl>
                                        <p:attrNameLst>
                                          <p:attrName>style.visibility</p:attrName>
                                        </p:attrNameLst>
                                      </p:cBhvr>
                                      <p:to>
                                        <p:strVal val="visible"/>
                                      </p:to>
                                    </p:set>
                                    <p:anim calcmode="lin" valueType="num">
                                      <p:cBhvr additive="base">
                                        <p:cTn id="101" dur="500" fill="hold"/>
                                        <p:tgtEl>
                                          <p:spTgt spid="147"/>
                                        </p:tgtEl>
                                        <p:attrNameLst>
                                          <p:attrName>ppt_x</p:attrName>
                                        </p:attrNameLst>
                                      </p:cBhvr>
                                      <p:tavLst>
                                        <p:tav tm="0">
                                          <p:val>
                                            <p:strVal val="#ppt_x"/>
                                          </p:val>
                                        </p:tav>
                                        <p:tav tm="100000">
                                          <p:val>
                                            <p:strVal val="#ppt_x"/>
                                          </p:val>
                                        </p:tav>
                                      </p:tavLst>
                                    </p:anim>
                                    <p:anim calcmode="lin" valueType="num">
                                      <p:cBhvr additive="base">
                                        <p:cTn id="102"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79"/>
                                        </p:tgtEl>
                                        <p:attrNameLst>
                                          <p:attrName>style.visibility</p:attrName>
                                        </p:attrNameLst>
                                      </p:cBhvr>
                                      <p:to>
                                        <p:strVal val="visible"/>
                                      </p:to>
                                    </p:set>
                                    <p:anim calcmode="lin" valueType="num">
                                      <p:cBhvr additive="base">
                                        <p:cTn id="107" dur="500" fill="hold"/>
                                        <p:tgtEl>
                                          <p:spTgt spid="79"/>
                                        </p:tgtEl>
                                        <p:attrNameLst>
                                          <p:attrName>ppt_x</p:attrName>
                                        </p:attrNameLst>
                                      </p:cBhvr>
                                      <p:tavLst>
                                        <p:tav tm="0">
                                          <p:val>
                                            <p:strVal val="#ppt_x"/>
                                          </p:val>
                                        </p:tav>
                                        <p:tav tm="100000">
                                          <p:val>
                                            <p:strVal val="#ppt_x"/>
                                          </p:val>
                                        </p:tav>
                                      </p:tavLst>
                                    </p:anim>
                                    <p:anim calcmode="lin" valueType="num">
                                      <p:cBhvr additive="base">
                                        <p:cTn id="108" dur="500" fill="hold"/>
                                        <p:tgtEl>
                                          <p:spTgt spid="7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
                                        </p:tgtEl>
                                        <p:attrNameLst>
                                          <p:attrName>style.visibility</p:attrName>
                                        </p:attrNameLst>
                                      </p:cBhvr>
                                      <p:to>
                                        <p:strVal val="visible"/>
                                      </p:to>
                                    </p:set>
                                    <p:anim calcmode="lin" valueType="num">
                                      <p:cBhvr additive="base">
                                        <p:cTn id="111" dur="500" fill="hold"/>
                                        <p:tgtEl>
                                          <p:spTgt spid="3"/>
                                        </p:tgtEl>
                                        <p:attrNameLst>
                                          <p:attrName>ppt_x</p:attrName>
                                        </p:attrNameLst>
                                      </p:cBhvr>
                                      <p:tavLst>
                                        <p:tav tm="0">
                                          <p:val>
                                            <p:strVal val="#ppt_x"/>
                                          </p:val>
                                        </p:tav>
                                        <p:tav tm="100000">
                                          <p:val>
                                            <p:strVal val="#ppt_x"/>
                                          </p:val>
                                        </p:tav>
                                      </p:tavLst>
                                    </p:anim>
                                    <p:anim calcmode="lin" valueType="num">
                                      <p:cBhvr additive="base">
                                        <p:cTn id="112" dur="500" fill="hold"/>
                                        <p:tgtEl>
                                          <p:spTgt spid="3"/>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additive="base">
                                        <p:cTn id="115" dur="500" fill="hold"/>
                                        <p:tgtEl>
                                          <p:spTgt spid="54"/>
                                        </p:tgtEl>
                                        <p:attrNameLst>
                                          <p:attrName>ppt_x</p:attrName>
                                        </p:attrNameLst>
                                      </p:cBhvr>
                                      <p:tavLst>
                                        <p:tav tm="0">
                                          <p:val>
                                            <p:strVal val="#ppt_x"/>
                                          </p:val>
                                        </p:tav>
                                        <p:tav tm="100000">
                                          <p:val>
                                            <p:strVal val="#ppt_x"/>
                                          </p:val>
                                        </p:tav>
                                      </p:tavLst>
                                    </p:anim>
                                    <p:anim calcmode="lin" valueType="num">
                                      <p:cBhvr additive="base">
                                        <p:cTn id="116" dur="500" fill="hold"/>
                                        <p:tgtEl>
                                          <p:spTgt spid="54"/>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500" fill="hold"/>
                                        <p:tgtEl>
                                          <p:spTgt spid="52"/>
                                        </p:tgtEl>
                                        <p:attrNameLst>
                                          <p:attrName>ppt_x</p:attrName>
                                        </p:attrNameLst>
                                      </p:cBhvr>
                                      <p:tavLst>
                                        <p:tav tm="0">
                                          <p:val>
                                            <p:strVal val="#ppt_x"/>
                                          </p:val>
                                        </p:tav>
                                        <p:tav tm="100000">
                                          <p:val>
                                            <p:strVal val="#ppt_x"/>
                                          </p:val>
                                        </p:tav>
                                      </p:tavLst>
                                    </p:anim>
                                    <p:anim calcmode="lin" valueType="num">
                                      <p:cBhvr additive="base">
                                        <p:cTn id="120" dur="500" fill="hold"/>
                                        <p:tgtEl>
                                          <p:spTgt spid="52"/>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50"/>
                                        </p:tgtEl>
                                        <p:attrNameLst>
                                          <p:attrName>style.visibility</p:attrName>
                                        </p:attrNameLst>
                                      </p:cBhvr>
                                      <p:to>
                                        <p:strVal val="visible"/>
                                      </p:to>
                                    </p:set>
                                    <p:anim calcmode="lin" valueType="num">
                                      <p:cBhvr additive="base">
                                        <p:cTn id="123" dur="500" fill="hold"/>
                                        <p:tgtEl>
                                          <p:spTgt spid="50"/>
                                        </p:tgtEl>
                                        <p:attrNameLst>
                                          <p:attrName>ppt_x</p:attrName>
                                        </p:attrNameLst>
                                      </p:cBhvr>
                                      <p:tavLst>
                                        <p:tav tm="0">
                                          <p:val>
                                            <p:strVal val="#ppt_x"/>
                                          </p:val>
                                        </p:tav>
                                        <p:tav tm="100000">
                                          <p:val>
                                            <p:strVal val="#ppt_x"/>
                                          </p:val>
                                        </p:tav>
                                      </p:tavLst>
                                    </p:anim>
                                    <p:anim calcmode="lin" valueType="num">
                                      <p:cBhvr additive="base">
                                        <p:cTn id="124" dur="500" fill="hold"/>
                                        <p:tgtEl>
                                          <p:spTgt spid="5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8"/>
                                        </p:tgtEl>
                                        <p:attrNameLst>
                                          <p:attrName>style.visibility</p:attrName>
                                        </p:attrNameLst>
                                      </p:cBhvr>
                                      <p:to>
                                        <p:strVal val="visible"/>
                                      </p:to>
                                    </p:set>
                                    <p:anim calcmode="lin" valueType="num">
                                      <p:cBhvr additive="base">
                                        <p:cTn id="127" dur="500" fill="hold"/>
                                        <p:tgtEl>
                                          <p:spTgt spid="138"/>
                                        </p:tgtEl>
                                        <p:attrNameLst>
                                          <p:attrName>ppt_x</p:attrName>
                                        </p:attrNameLst>
                                      </p:cBhvr>
                                      <p:tavLst>
                                        <p:tav tm="0">
                                          <p:val>
                                            <p:strVal val="#ppt_x"/>
                                          </p:val>
                                        </p:tav>
                                        <p:tav tm="100000">
                                          <p:val>
                                            <p:strVal val="#ppt_x"/>
                                          </p:val>
                                        </p:tav>
                                      </p:tavLst>
                                    </p:anim>
                                    <p:anim calcmode="lin" valueType="num">
                                      <p:cBhvr additive="base">
                                        <p:cTn id="128" dur="500" fill="hold"/>
                                        <p:tgtEl>
                                          <p:spTgt spid="1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66"/>
                                        </p:tgtEl>
                                        <p:attrNameLst>
                                          <p:attrName>style.visibility</p:attrName>
                                        </p:attrNameLst>
                                      </p:cBhvr>
                                      <p:to>
                                        <p:strVal val="visible"/>
                                      </p:to>
                                    </p:set>
                                    <p:anim calcmode="lin" valueType="num">
                                      <p:cBhvr additive="base">
                                        <p:cTn id="131" dur="500" fill="hold"/>
                                        <p:tgtEl>
                                          <p:spTgt spid="166"/>
                                        </p:tgtEl>
                                        <p:attrNameLst>
                                          <p:attrName>ppt_x</p:attrName>
                                        </p:attrNameLst>
                                      </p:cBhvr>
                                      <p:tavLst>
                                        <p:tav tm="0">
                                          <p:val>
                                            <p:strVal val="#ppt_x"/>
                                          </p:val>
                                        </p:tav>
                                        <p:tav tm="100000">
                                          <p:val>
                                            <p:strVal val="#ppt_x"/>
                                          </p:val>
                                        </p:tav>
                                      </p:tavLst>
                                    </p:anim>
                                    <p:anim calcmode="lin" valueType="num">
                                      <p:cBhvr additive="base">
                                        <p:cTn id="132" dur="500" fill="hold"/>
                                        <p:tgtEl>
                                          <p:spTgt spid="16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67"/>
                                        </p:tgtEl>
                                        <p:attrNameLst>
                                          <p:attrName>style.visibility</p:attrName>
                                        </p:attrNameLst>
                                      </p:cBhvr>
                                      <p:to>
                                        <p:strVal val="visible"/>
                                      </p:to>
                                    </p:set>
                                    <p:anim calcmode="lin" valueType="num">
                                      <p:cBhvr additive="base">
                                        <p:cTn id="135" dur="500" fill="hold"/>
                                        <p:tgtEl>
                                          <p:spTgt spid="167"/>
                                        </p:tgtEl>
                                        <p:attrNameLst>
                                          <p:attrName>ppt_x</p:attrName>
                                        </p:attrNameLst>
                                      </p:cBhvr>
                                      <p:tavLst>
                                        <p:tav tm="0">
                                          <p:val>
                                            <p:strVal val="#ppt_x"/>
                                          </p:val>
                                        </p:tav>
                                        <p:tav tm="100000">
                                          <p:val>
                                            <p:strVal val="#ppt_x"/>
                                          </p:val>
                                        </p:tav>
                                      </p:tavLst>
                                    </p:anim>
                                    <p:anim calcmode="lin" valueType="num">
                                      <p:cBhvr additive="base">
                                        <p:cTn id="136" dur="500" fill="hold"/>
                                        <p:tgtEl>
                                          <p:spTgt spid="16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68"/>
                                        </p:tgtEl>
                                        <p:attrNameLst>
                                          <p:attrName>style.visibility</p:attrName>
                                        </p:attrNameLst>
                                      </p:cBhvr>
                                      <p:to>
                                        <p:strVal val="visible"/>
                                      </p:to>
                                    </p:set>
                                    <p:anim calcmode="lin" valueType="num">
                                      <p:cBhvr additive="base">
                                        <p:cTn id="139" dur="500" fill="hold"/>
                                        <p:tgtEl>
                                          <p:spTgt spid="168"/>
                                        </p:tgtEl>
                                        <p:attrNameLst>
                                          <p:attrName>ppt_x</p:attrName>
                                        </p:attrNameLst>
                                      </p:cBhvr>
                                      <p:tavLst>
                                        <p:tav tm="0">
                                          <p:val>
                                            <p:strVal val="#ppt_x"/>
                                          </p:val>
                                        </p:tav>
                                        <p:tav tm="100000">
                                          <p:val>
                                            <p:strVal val="#ppt_x"/>
                                          </p:val>
                                        </p:tav>
                                      </p:tavLst>
                                    </p:anim>
                                    <p:anim calcmode="lin" valueType="num">
                                      <p:cBhvr additive="base">
                                        <p:cTn id="140" dur="500" fill="hold"/>
                                        <p:tgtEl>
                                          <p:spTgt spid="16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69"/>
                                        </p:tgtEl>
                                        <p:attrNameLst>
                                          <p:attrName>style.visibility</p:attrName>
                                        </p:attrNameLst>
                                      </p:cBhvr>
                                      <p:to>
                                        <p:strVal val="visible"/>
                                      </p:to>
                                    </p:set>
                                    <p:anim calcmode="lin" valueType="num">
                                      <p:cBhvr additive="base">
                                        <p:cTn id="143" dur="500" fill="hold"/>
                                        <p:tgtEl>
                                          <p:spTgt spid="169"/>
                                        </p:tgtEl>
                                        <p:attrNameLst>
                                          <p:attrName>ppt_x</p:attrName>
                                        </p:attrNameLst>
                                      </p:cBhvr>
                                      <p:tavLst>
                                        <p:tav tm="0">
                                          <p:val>
                                            <p:strVal val="#ppt_x"/>
                                          </p:val>
                                        </p:tav>
                                        <p:tav tm="100000">
                                          <p:val>
                                            <p:strVal val="#ppt_x"/>
                                          </p:val>
                                        </p:tav>
                                      </p:tavLst>
                                    </p:anim>
                                    <p:anim calcmode="lin" valueType="num">
                                      <p:cBhvr additive="base">
                                        <p:cTn id="144" dur="500" fill="hold"/>
                                        <p:tgtEl>
                                          <p:spTgt spid="16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70"/>
                                        </p:tgtEl>
                                        <p:attrNameLst>
                                          <p:attrName>style.visibility</p:attrName>
                                        </p:attrNameLst>
                                      </p:cBhvr>
                                      <p:to>
                                        <p:strVal val="visible"/>
                                      </p:to>
                                    </p:set>
                                    <p:anim calcmode="lin" valueType="num">
                                      <p:cBhvr additive="base">
                                        <p:cTn id="147" dur="500" fill="hold"/>
                                        <p:tgtEl>
                                          <p:spTgt spid="170"/>
                                        </p:tgtEl>
                                        <p:attrNameLst>
                                          <p:attrName>ppt_x</p:attrName>
                                        </p:attrNameLst>
                                      </p:cBhvr>
                                      <p:tavLst>
                                        <p:tav tm="0">
                                          <p:val>
                                            <p:strVal val="#ppt_x"/>
                                          </p:val>
                                        </p:tav>
                                        <p:tav tm="100000">
                                          <p:val>
                                            <p:strVal val="#ppt_x"/>
                                          </p:val>
                                        </p:tav>
                                      </p:tavLst>
                                    </p:anim>
                                    <p:anim calcmode="lin" valueType="num">
                                      <p:cBhvr additive="base">
                                        <p:cTn id="148" dur="500" fill="hold"/>
                                        <p:tgtEl>
                                          <p:spTgt spid="17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71"/>
                                        </p:tgtEl>
                                        <p:attrNameLst>
                                          <p:attrName>style.visibility</p:attrName>
                                        </p:attrNameLst>
                                      </p:cBhvr>
                                      <p:to>
                                        <p:strVal val="visible"/>
                                      </p:to>
                                    </p:set>
                                    <p:anim calcmode="lin" valueType="num">
                                      <p:cBhvr additive="base">
                                        <p:cTn id="151" dur="500" fill="hold"/>
                                        <p:tgtEl>
                                          <p:spTgt spid="171"/>
                                        </p:tgtEl>
                                        <p:attrNameLst>
                                          <p:attrName>ppt_x</p:attrName>
                                        </p:attrNameLst>
                                      </p:cBhvr>
                                      <p:tavLst>
                                        <p:tav tm="0">
                                          <p:val>
                                            <p:strVal val="#ppt_x"/>
                                          </p:val>
                                        </p:tav>
                                        <p:tav tm="100000">
                                          <p:val>
                                            <p:strVal val="#ppt_x"/>
                                          </p:val>
                                        </p:tav>
                                      </p:tavLst>
                                    </p:anim>
                                    <p:anim calcmode="lin" valueType="num">
                                      <p:cBhvr additive="base">
                                        <p:cTn id="152"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68"/>
                                        </p:tgtEl>
                                        <p:attrNameLst>
                                          <p:attrName>style.visibility</p:attrName>
                                        </p:attrNameLst>
                                      </p:cBhvr>
                                      <p:to>
                                        <p:strVal val="visible"/>
                                      </p:to>
                                    </p:set>
                                    <p:anim calcmode="lin" valueType="num">
                                      <p:cBhvr additive="base">
                                        <p:cTn id="157" dur="500" fill="hold"/>
                                        <p:tgtEl>
                                          <p:spTgt spid="68"/>
                                        </p:tgtEl>
                                        <p:attrNameLst>
                                          <p:attrName>ppt_x</p:attrName>
                                        </p:attrNameLst>
                                      </p:cBhvr>
                                      <p:tavLst>
                                        <p:tav tm="0">
                                          <p:val>
                                            <p:strVal val="#ppt_x"/>
                                          </p:val>
                                        </p:tav>
                                        <p:tav tm="100000">
                                          <p:val>
                                            <p:strVal val="#ppt_x"/>
                                          </p:val>
                                        </p:tav>
                                      </p:tavLst>
                                    </p:anim>
                                    <p:anim calcmode="lin" valueType="num">
                                      <p:cBhvr additive="base">
                                        <p:cTn id="158" dur="500" fill="hold"/>
                                        <p:tgtEl>
                                          <p:spTgt spid="68"/>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2"/>
                                        </p:tgtEl>
                                        <p:attrNameLst>
                                          <p:attrName>style.visibility</p:attrName>
                                        </p:attrNameLst>
                                      </p:cBhvr>
                                      <p:to>
                                        <p:strVal val="visible"/>
                                      </p:to>
                                    </p:set>
                                    <p:anim calcmode="lin" valueType="num">
                                      <p:cBhvr additive="base">
                                        <p:cTn id="161" dur="500" fill="hold"/>
                                        <p:tgtEl>
                                          <p:spTgt spid="2"/>
                                        </p:tgtEl>
                                        <p:attrNameLst>
                                          <p:attrName>ppt_x</p:attrName>
                                        </p:attrNameLst>
                                      </p:cBhvr>
                                      <p:tavLst>
                                        <p:tav tm="0">
                                          <p:val>
                                            <p:strVal val="#ppt_x"/>
                                          </p:val>
                                        </p:tav>
                                        <p:tav tm="100000">
                                          <p:val>
                                            <p:strVal val="#ppt_x"/>
                                          </p:val>
                                        </p:tav>
                                      </p:tavLst>
                                    </p:anim>
                                    <p:anim calcmode="lin" valueType="num">
                                      <p:cBhvr additive="base">
                                        <p:cTn id="162" dur="500" fill="hold"/>
                                        <p:tgtEl>
                                          <p:spTgt spid="2"/>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34"/>
                                        </p:tgtEl>
                                        <p:attrNameLst>
                                          <p:attrName>style.visibility</p:attrName>
                                        </p:attrNameLst>
                                      </p:cBhvr>
                                      <p:to>
                                        <p:strVal val="visible"/>
                                      </p:to>
                                    </p:set>
                                    <p:anim calcmode="lin" valueType="num">
                                      <p:cBhvr additive="base">
                                        <p:cTn id="165" dur="500" fill="hold"/>
                                        <p:tgtEl>
                                          <p:spTgt spid="134"/>
                                        </p:tgtEl>
                                        <p:attrNameLst>
                                          <p:attrName>ppt_x</p:attrName>
                                        </p:attrNameLst>
                                      </p:cBhvr>
                                      <p:tavLst>
                                        <p:tav tm="0">
                                          <p:val>
                                            <p:strVal val="#ppt_x"/>
                                          </p:val>
                                        </p:tav>
                                        <p:tav tm="100000">
                                          <p:val>
                                            <p:strVal val="#ppt_x"/>
                                          </p:val>
                                        </p:tav>
                                      </p:tavLst>
                                    </p:anim>
                                    <p:anim calcmode="lin" valueType="num">
                                      <p:cBhvr additive="base">
                                        <p:cTn id="166" dur="500" fill="hold"/>
                                        <p:tgtEl>
                                          <p:spTgt spid="134"/>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48"/>
                                        </p:tgtEl>
                                        <p:attrNameLst>
                                          <p:attrName>style.visibility</p:attrName>
                                        </p:attrNameLst>
                                      </p:cBhvr>
                                      <p:to>
                                        <p:strVal val="visible"/>
                                      </p:to>
                                    </p:set>
                                    <p:anim calcmode="lin" valueType="num">
                                      <p:cBhvr additive="base">
                                        <p:cTn id="169" dur="500" fill="hold"/>
                                        <p:tgtEl>
                                          <p:spTgt spid="148"/>
                                        </p:tgtEl>
                                        <p:attrNameLst>
                                          <p:attrName>ppt_x</p:attrName>
                                        </p:attrNameLst>
                                      </p:cBhvr>
                                      <p:tavLst>
                                        <p:tav tm="0">
                                          <p:val>
                                            <p:strVal val="#ppt_x"/>
                                          </p:val>
                                        </p:tav>
                                        <p:tav tm="100000">
                                          <p:val>
                                            <p:strVal val="#ppt_x"/>
                                          </p:val>
                                        </p:tav>
                                      </p:tavLst>
                                    </p:anim>
                                    <p:anim calcmode="lin" valueType="num">
                                      <p:cBhvr additive="base">
                                        <p:cTn id="170" dur="500" fill="hold"/>
                                        <p:tgtEl>
                                          <p:spTgt spid="148"/>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49"/>
                                        </p:tgtEl>
                                        <p:attrNameLst>
                                          <p:attrName>style.visibility</p:attrName>
                                        </p:attrNameLst>
                                      </p:cBhvr>
                                      <p:to>
                                        <p:strVal val="visible"/>
                                      </p:to>
                                    </p:set>
                                    <p:anim calcmode="lin" valueType="num">
                                      <p:cBhvr additive="base">
                                        <p:cTn id="173" dur="500" fill="hold"/>
                                        <p:tgtEl>
                                          <p:spTgt spid="149"/>
                                        </p:tgtEl>
                                        <p:attrNameLst>
                                          <p:attrName>ppt_x</p:attrName>
                                        </p:attrNameLst>
                                      </p:cBhvr>
                                      <p:tavLst>
                                        <p:tav tm="0">
                                          <p:val>
                                            <p:strVal val="#ppt_x"/>
                                          </p:val>
                                        </p:tav>
                                        <p:tav tm="100000">
                                          <p:val>
                                            <p:strVal val="#ppt_x"/>
                                          </p:val>
                                        </p:tav>
                                      </p:tavLst>
                                    </p:anim>
                                    <p:anim calcmode="lin" valueType="num">
                                      <p:cBhvr additive="base">
                                        <p:cTn id="174" dur="500" fill="hold"/>
                                        <p:tgtEl>
                                          <p:spTgt spid="149"/>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150"/>
                                        </p:tgtEl>
                                        <p:attrNameLst>
                                          <p:attrName>style.visibility</p:attrName>
                                        </p:attrNameLst>
                                      </p:cBhvr>
                                      <p:to>
                                        <p:strVal val="visible"/>
                                      </p:to>
                                    </p:set>
                                    <p:anim calcmode="lin" valueType="num">
                                      <p:cBhvr additive="base">
                                        <p:cTn id="177" dur="500" fill="hold"/>
                                        <p:tgtEl>
                                          <p:spTgt spid="150"/>
                                        </p:tgtEl>
                                        <p:attrNameLst>
                                          <p:attrName>ppt_x</p:attrName>
                                        </p:attrNameLst>
                                      </p:cBhvr>
                                      <p:tavLst>
                                        <p:tav tm="0">
                                          <p:val>
                                            <p:strVal val="#ppt_x"/>
                                          </p:val>
                                        </p:tav>
                                        <p:tav tm="100000">
                                          <p:val>
                                            <p:strVal val="#ppt_x"/>
                                          </p:val>
                                        </p:tav>
                                      </p:tavLst>
                                    </p:anim>
                                    <p:anim calcmode="lin" valueType="num">
                                      <p:cBhvr additive="base">
                                        <p:cTn id="178" dur="500" fill="hold"/>
                                        <p:tgtEl>
                                          <p:spTgt spid="150"/>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151"/>
                                        </p:tgtEl>
                                        <p:attrNameLst>
                                          <p:attrName>style.visibility</p:attrName>
                                        </p:attrNameLst>
                                      </p:cBhvr>
                                      <p:to>
                                        <p:strVal val="visible"/>
                                      </p:to>
                                    </p:set>
                                    <p:anim calcmode="lin" valueType="num">
                                      <p:cBhvr additive="base">
                                        <p:cTn id="181" dur="500" fill="hold"/>
                                        <p:tgtEl>
                                          <p:spTgt spid="151"/>
                                        </p:tgtEl>
                                        <p:attrNameLst>
                                          <p:attrName>ppt_x</p:attrName>
                                        </p:attrNameLst>
                                      </p:cBhvr>
                                      <p:tavLst>
                                        <p:tav tm="0">
                                          <p:val>
                                            <p:strVal val="#ppt_x"/>
                                          </p:val>
                                        </p:tav>
                                        <p:tav tm="100000">
                                          <p:val>
                                            <p:strVal val="#ppt_x"/>
                                          </p:val>
                                        </p:tav>
                                      </p:tavLst>
                                    </p:anim>
                                    <p:anim calcmode="lin" valueType="num">
                                      <p:cBhvr additive="base">
                                        <p:cTn id="182"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nodeType="clickEffect">
                                  <p:stCondLst>
                                    <p:cond delay="0"/>
                                  </p:stCondLst>
                                  <p:childTnLst>
                                    <p:set>
                                      <p:cBhvr>
                                        <p:cTn id="186" dur="1" fill="hold">
                                          <p:stCondLst>
                                            <p:cond delay="0"/>
                                          </p:stCondLst>
                                        </p:cTn>
                                        <p:tgtEl>
                                          <p:spTgt spid="77"/>
                                        </p:tgtEl>
                                        <p:attrNameLst>
                                          <p:attrName>style.visibility</p:attrName>
                                        </p:attrNameLst>
                                      </p:cBhvr>
                                      <p:to>
                                        <p:strVal val="visible"/>
                                      </p:to>
                                    </p:set>
                                    <p:anim calcmode="lin" valueType="num">
                                      <p:cBhvr additive="base">
                                        <p:cTn id="187" dur="500" fill="hold"/>
                                        <p:tgtEl>
                                          <p:spTgt spid="77"/>
                                        </p:tgtEl>
                                        <p:attrNameLst>
                                          <p:attrName>ppt_x</p:attrName>
                                        </p:attrNameLst>
                                      </p:cBhvr>
                                      <p:tavLst>
                                        <p:tav tm="0">
                                          <p:val>
                                            <p:strVal val="#ppt_x"/>
                                          </p:val>
                                        </p:tav>
                                        <p:tav tm="100000">
                                          <p:val>
                                            <p:strVal val="#ppt_x"/>
                                          </p:val>
                                        </p:tav>
                                      </p:tavLst>
                                    </p:anim>
                                    <p:anim calcmode="lin" valueType="num">
                                      <p:cBhvr additive="base">
                                        <p:cTn id="188" dur="500" fill="hold"/>
                                        <p:tgtEl>
                                          <p:spTgt spid="77"/>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additive="base">
                                        <p:cTn id="191" dur="500" fill="hold"/>
                                        <p:tgtEl>
                                          <p:spTgt spid="59"/>
                                        </p:tgtEl>
                                        <p:attrNameLst>
                                          <p:attrName>ppt_x</p:attrName>
                                        </p:attrNameLst>
                                      </p:cBhvr>
                                      <p:tavLst>
                                        <p:tav tm="0">
                                          <p:val>
                                            <p:strVal val="#ppt_x"/>
                                          </p:val>
                                        </p:tav>
                                        <p:tav tm="100000">
                                          <p:val>
                                            <p:strVal val="#ppt_x"/>
                                          </p:val>
                                        </p:tav>
                                      </p:tavLst>
                                    </p:anim>
                                    <p:anim calcmode="lin" valueType="num">
                                      <p:cBhvr additive="base">
                                        <p:cTn id="192" dur="500" fill="hold"/>
                                        <p:tgtEl>
                                          <p:spTgt spid="59"/>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4"/>
                                        </p:tgtEl>
                                        <p:attrNameLst>
                                          <p:attrName>style.visibility</p:attrName>
                                        </p:attrNameLst>
                                      </p:cBhvr>
                                      <p:to>
                                        <p:strVal val="visible"/>
                                      </p:to>
                                    </p:set>
                                    <p:anim calcmode="lin" valueType="num">
                                      <p:cBhvr additive="base">
                                        <p:cTn id="195" dur="500" fill="hold"/>
                                        <p:tgtEl>
                                          <p:spTgt spid="4"/>
                                        </p:tgtEl>
                                        <p:attrNameLst>
                                          <p:attrName>ppt_x</p:attrName>
                                        </p:attrNameLst>
                                      </p:cBhvr>
                                      <p:tavLst>
                                        <p:tav tm="0">
                                          <p:val>
                                            <p:strVal val="#ppt_x"/>
                                          </p:val>
                                        </p:tav>
                                        <p:tav tm="100000">
                                          <p:val>
                                            <p:strVal val="#ppt_x"/>
                                          </p:val>
                                        </p:tav>
                                      </p:tavLst>
                                    </p:anim>
                                    <p:anim calcmode="lin" valueType="num">
                                      <p:cBhvr additive="base">
                                        <p:cTn id="196" dur="500" fill="hold"/>
                                        <p:tgtEl>
                                          <p:spTgt spid="4"/>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500" fill="hold"/>
                                        <p:tgtEl>
                                          <p:spTgt spid="56"/>
                                        </p:tgtEl>
                                        <p:attrNameLst>
                                          <p:attrName>ppt_x</p:attrName>
                                        </p:attrNameLst>
                                      </p:cBhvr>
                                      <p:tavLst>
                                        <p:tav tm="0">
                                          <p:val>
                                            <p:strVal val="#ppt_x"/>
                                          </p:val>
                                        </p:tav>
                                        <p:tav tm="100000">
                                          <p:val>
                                            <p:strVal val="#ppt_x"/>
                                          </p:val>
                                        </p:tav>
                                      </p:tavLst>
                                    </p:anim>
                                    <p:anim calcmode="lin" valueType="num">
                                      <p:cBhvr additive="base">
                                        <p:cTn id="200" dur="5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500" fill="hold"/>
                                        <p:tgtEl>
                                          <p:spTgt spid="55"/>
                                        </p:tgtEl>
                                        <p:attrNameLst>
                                          <p:attrName>ppt_x</p:attrName>
                                        </p:attrNameLst>
                                      </p:cBhvr>
                                      <p:tavLst>
                                        <p:tav tm="0">
                                          <p:val>
                                            <p:strVal val="#ppt_x"/>
                                          </p:val>
                                        </p:tav>
                                        <p:tav tm="100000">
                                          <p:val>
                                            <p:strVal val="#ppt_x"/>
                                          </p:val>
                                        </p:tav>
                                      </p:tavLst>
                                    </p:anim>
                                    <p:anim calcmode="lin" valueType="num">
                                      <p:cBhvr additive="base">
                                        <p:cTn id="204" dur="500" fill="hold"/>
                                        <p:tgtEl>
                                          <p:spTgt spid="55"/>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39"/>
                                        </p:tgtEl>
                                        <p:attrNameLst>
                                          <p:attrName>style.visibility</p:attrName>
                                        </p:attrNameLst>
                                      </p:cBhvr>
                                      <p:to>
                                        <p:strVal val="visible"/>
                                      </p:to>
                                    </p:set>
                                    <p:anim calcmode="lin" valueType="num">
                                      <p:cBhvr additive="base">
                                        <p:cTn id="207" dur="500" fill="hold"/>
                                        <p:tgtEl>
                                          <p:spTgt spid="139"/>
                                        </p:tgtEl>
                                        <p:attrNameLst>
                                          <p:attrName>ppt_x</p:attrName>
                                        </p:attrNameLst>
                                      </p:cBhvr>
                                      <p:tavLst>
                                        <p:tav tm="0">
                                          <p:val>
                                            <p:strVal val="#ppt_x"/>
                                          </p:val>
                                        </p:tav>
                                        <p:tav tm="100000">
                                          <p:val>
                                            <p:strVal val="#ppt_x"/>
                                          </p:val>
                                        </p:tav>
                                      </p:tavLst>
                                    </p:anim>
                                    <p:anim calcmode="lin" valueType="num">
                                      <p:cBhvr additive="base">
                                        <p:cTn id="208" dur="500" fill="hold"/>
                                        <p:tgtEl>
                                          <p:spTgt spid="139"/>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72"/>
                                        </p:tgtEl>
                                        <p:attrNameLst>
                                          <p:attrName>style.visibility</p:attrName>
                                        </p:attrNameLst>
                                      </p:cBhvr>
                                      <p:to>
                                        <p:strVal val="visible"/>
                                      </p:to>
                                    </p:set>
                                    <p:anim calcmode="lin" valueType="num">
                                      <p:cBhvr additive="base">
                                        <p:cTn id="211" dur="500" fill="hold"/>
                                        <p:tgtEl>
                                          <p:spTgt spid="172"/>
                                        </p:tgtEl>
                                        <p:attrNameLst>
                                          <p:attrName>ppt_x</p:attrName>
                                        </p:attrNameLst>
                                      </p:cBhvr>
                                      <p:tavLst>
                                        <p:tav tm="0">
                                          <p:val>
                                            <p:strVal val="#ppt_x"/>
                                          </p:val>
                                        </p:tav>
                                        <p:tav tm="100000">
                                          <p:val>
                                            <p:strVal val="#ppt_x"/>
                                          </p:val>
                                        </p:tav>
                                      </p:tavLst>
                                    </p:anim>
                                    <p:anim calcmode="lin" valueType="num">
                                      <p:cBhvr additive="base">
                                        <p:cTn id="212" dur="500" fill="hold"/>
                                        <p:tgtEl>
                                          <p:spTgt spid="17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73"/>
                                        </p:tgtEl>
                                        <p:attrNameLst>
                                          <p:attrName>style.visibility</p:attrName>
                                        </p:attrNameLst>
                                      </p:cBhvr>
                                      <p:to>
                                        <p:strVal val="visible"/>
                                      </p:to>
                                    </p:set>
                                    <p:anim calcmode="lin" valueType="num">
                                      <p:cBhvr additive="base">
                                        <p:cTn id="215" dur="500" fill="hold"/>
                                        <p:tgtEl>
                                          <p:spTgt spid="173"/>
                                        </p:tgtEl>
                                        <p:attrNameLst>
                                          <p:attrName>ppt_x</p:attrName>
                                        </p:attrNameLst>
                                      </p:cBhvr>
                                      <p:tavLst>
                                        <p:tav tm="0">
                                          <p:val>
                                            <p:strVal val="#ppt_x"/>
                                          </p:val>
                                        </p:tav>
                                        <p:tav tm="100000">
                                          <p:val>
                                            <p:strVal val="#ppt_x"/>
                                          </p:val>
                                        </p:tav>
                                      </p:tavLst>
                                    </p:anim>
                                    <p:anim calcmode="lin" valueType="num">
                                      <p:cBhvr additive="base">
                                        <p:cTn id="216" dur="500" fill="hold"/>
                                        <p:tgtEl>
                                          <p:spTgt spid="17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74"/>
                                        </p:tgtEl>
                                        <p:attrNameLst>
                                          <p:attrName>style.visibility</p:attrName>
                                        </p:attrNameLst>
                                      </p:cBhvr>
                                      <p:to>
                                        <p:strVal val="visible"/>
                                      </p:to>
                                    </p:set>
                                    <p:anim calcmode="lin" valueType="num">
                                      <p:cBhvr additive="base">
                                        <p:cTn id="219" dur="500" fill="hold"/>
                                        <p:tgtEl>
                                          <p:spTgt spid="174"/>
                                        </p:tgtEl>
                                        <p:attrNameLst>
                                          <p:attrName>ppt_x</p:attrName>
                                        </p:attrNameLst>
                                      </p:cBhvr>
                                      <p:tavLst>
                                        <p:tav tm="0">
                                          <p:val>
                                            <p:strVal val="#ppt_x"/>
                                          </p:val>
                                        </p:tav>
                                        <p:tav tm="100000">
                                          <p:val>
                                            <p:strVal val="#ppt_x"/>
                                          </p:val>
                                        </p:tav>
                                      </p:tavLst>
                                    </p:anim>
                                    <p:anim calcmode="lin" valueType="num">
                                      <p:cBhvr additive="base">
                                        <p:cTn id="220" dur="500" fill="hold"/>
                                        <p:tgtEl>
                                          <p:spTgt spid="17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75"/>
                                        </p:tgtEl>
                                        <p:attrNameLst>
                                          <p:attrName>style.visibility</p:attrName>
                                        </p:attrNameLst>
                                      </p:cBhvr>
                                      <p:to>
                                        <p:strVal val="visible"/>
                                      </p:to>
                                    </p:set>
                                    <p:anim calcmode="lin" valueType="num">
                                      <p:cBhvr additive="base">
                                        <p:cTn id="223" dur="500" fill="hold"/>
                                        <p:tgtEl>
                                          <p:spTgt spid="175"/>
                                        </p:tgtEl>
                                        <p:attrNameLst>
                                          <p:attrName>ppt_x</p:attrName>
                                        </p:attrNameLst>
                                      </p:cBhvr>
                                      <p:tavLst>
                                        <p:tav tm="0">
                                          <p:val>
                                            <p:strVal val="#ppt_x"/>
                                          </p:val>
                                        </p:tav>
                                        <p:tav tm="100000">
                                          <p:val>
                                            <p:strVal val="#ppt_x"/>
                                          </p:val>
                                        </p:tav>
                                      </p:tavLst>
                                    </p:anim>
                                    <p:anim calcmode="lin" valueType="num">
                                      <p:cBhvr additive="base">
                                        <p:cTn id="224" dur="500" fill="hold"/>
                                        <p:tgtEl>
                                          <p:spTgt spid="17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76"/>
                                        </p:tgtEl>
                                        <p:attrNameLst>
                                          <p:attrName>style.visibility</p:attrName>
                                        </p:attrNameLst>
                                      </p:cBhvr>
                                      <p:to>
                                        <p:strVal val="visible"/>
                                      </p:to>
                                    </p:set>
                                    <p:anim calcmode="lin" valueType="num">
                                      <p:cBhvr additive="base">
                                        <p:cTn id="227" dur="500" fill="hold"/>
                                        <p:tgtEl>
                                          <p:spTgt spid="176"/>
                                        </p:tgtEl>
                                        <p:attrNameLst>
                                          <p:attrName>ppt_x</p:attrName>
                                        </p:attrNameLst>
                                      </p:cBhvr>
                                      <p:tavLst>
                                        <p:tav tm="0">
                                          <p:val>
                                            <p:strVal val="#ppt_x"/>
                                          </p:val>
                                        </p:tav>
                                        <p:tav tm="100000">
                                          <p:val>
                                            <p:strVal val="#ppt_x"/>
                                          </p:val>
                                        </p:tav>
                                      </p:tavLst>
                                    </p:anim>
                                    <p:anim calcmode="lin" valueType="num">
                                      <p:cBhvr additive="base">
                                        <p:cTn id="228" dur="500" fill="hold"/>
                                        <p:tgtEl>
                                          <p:spTgt spid="1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77"/>
                                        </p:tgtEl>
                                        <p:attrNameLst>
                                          <p:attrName>style.visibility</p:attrName>
                                        </p:attrNameLst>
                                      </p:cBhvr>
                                      <p:to>
                                        <p:strVal val="visible"/>
                                      </p:to>
                                    </p:set>
                                    <p:anim calcmode="lin" valueType="num">
                                      <p:cBhvr additive="base">
                                        <p:cTn id="231" dur="500" fill="hold"/>
                                        <p:tgtEl>
                                          <p:spTgt spid="177"/>
                                        </p:tgtEl>
                                        <p:attrNameLst>
                                          <p:attrName>ppt_x</p:attrName>
                                        </p:attrNameLst>
                                      </p:cBhvr>
                                      <p:tavLst>
                                        <p:tav tm="0">
                                          <p:val>
                                            <p:strVal val="#ppt_x"/>
                                          </p:val>
                                        </p:tav>
                                        <p:tav tm="100000">
                                          <p:val>
                                            <p:strVal val="#ppt_x"/>
                                          </p:val>
                                        </p:tav>
                                      </p:tavLst>
                                    </p:anim>
                                    <p:anim calcmode="lin" valueType="num">
                                      <p:cBhvr additive="base">
                                        <p:cTn id="232" dur="500" fill="hold"/>
                                        <p:tgtEl>
                                          <p:spTgt spid="177"/>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118"/>
                                        </p:tgtEl>
                                        <p:attrNameLst>
                                          <p:attrName>style.visibility</p:attrName>
                                        </p:attrNameLst>
                                      </p:cBhvr>
                                      <p:to>
                                        <p:strVal val="visible"/>
                                      </p:to>
                                    </p:set>
                                    <p:anim calcmode="lin" valueType="num">
                                      <p:cBhvr additive="base">
                                        <p:cTn id="235" dur="500" fill="hold"/>
                                        <p:tgtEl>
                                          <p:spTgt spid="118"/>
                                        </p:tgtEl>
                                        <p:attrNameLst>
                                          <p:attrName>ppt_x</p:attrName>
                                        </p:attrNameLst>
                                      </p:cBhvr>
                                      <p:tavLst>
                                        <p:tav tm="0">
                                          <p:val>
                                            <p:strVal val="#ppt_x"/>
                                          </p:val>
                                        </p:tav>
                                        <p:tav tm="100000">
                                          <p:val>
                                            <p:strVal val="#ppt_x"/>
                                          </p:val>
                                        </p:tav>
                                      </p:tavLst>
                                    </p:anim>
                                    <p:anim calcmode="lin" valueType="num">
                                      <p:cBhvr additive="base">
                                        <p:cTn id="236"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ntr" presetSubtype="4" fill="hold" nodeType="clickEffect">
                                  <p:stCondLst>
                                    <p:cond delay="0"/>
                                  </p:stCondLst>
                                  <p:childTnLst>
                                    <p:set>
                                      <p:cBhvr>
                                        <p:cTn id="240" dur="1" fill="hold">
                                          <p:stCondLst>
                                            <p:cond delay="0"/>
                                          </p:stCondLst>
                                        </p:cTn>
                                        <p:tgtEl>
                                          <p:spTgt spid="9218"/>
                                        </p:tgtEl>
                                        <p:attrNameLst>
                                          <p:attrName>style.visibility</p:attrName>
                                        </p:attrNameLst>
                                      </p:cBhvr>
                                      <p:to>
                                        <p:strVal val="visible"/>
                                      </p:to>
                                    </p:set>
                                    <p:anim calcmode="lin" valueType="num">
                                      <p:cBhvr additive="base">
                                        <p:cTn id="241" dur="500" fill="hold"/>
                                        <p:tgtEl>
                                          <p:spTgt spid="9218"/>
                                        </p:tgtEl>
                                        <p:attrNameLst>
                                          <p:attrName>ppt_x</p:attrName>
                                        </p:attrNameLst>
                                      </p:cBhvr>
                                      <p:tavLst>
                                        <p:tav tm="0">
                                          <p:val>
                                            <p:strVal val="#ppt_x"/>
                                          </p:val>
                                        </p:tav>
                                        <p:tav tm="100000">
                                          <p:val>
                                            <p:strVal val="#ppt_x"/>
                                          </p:val>
                                        </p:tav>
                                      </p:tavLst>
                                    </p:anim>
                                    <p:anim calcmode="lin" valueType="num">
                                      <p:cBhvr additive="base">
                                        <p:cTn id="242" dur="500" fill="hold"/>
                                        <p:tgtEl>
                                          <p:spTgt spid="9218"/>
                                        </p:tgtEl>
                                        <p:attrNameLst>
                                          <p:attrName>ppt_y</p:attrName>
                                        </p:attrNameLst>
                                      </p:cBhvr>
                                      <p:tavLst>
                                        <p:tav tm="0">
                                          <p:val>
                                            <p:strVal val="1+#ppt_h/2"/>
                                          </p:val>
                                        </p:tav>
                                        <p:tav tm="100000">
                                          <p:val>
                                            <p:strVal val="#ppt_y"/>
                                          </p:val>
                                        </p:tav>
                                      </p:tavLst>
                                    </p:anim>
                                  </p:childTnLst>
                                </p:cTn>
                              </p:par>
                              <p:par>
                                <p:cTn id="243" presetID="2" presetClass="entr" presetSubtype="4" fill="hold" nodeType="withEffect">
                                  <p:stCondLst>
                                    <p:cond delay="0"/>
                                  </p:stCondLst>
                                  <p:childTnLst>
                                    <p:set>
                                      <p:cBhvr>
                                        <p:cTn id="244" dur="1" fill="hold">
                                          <p:stCondLst>
                                            <p:cond delay="0"/>
                                          </p:stCondLst>
                                        </p:cTn>
                                        <p:tgtEl>
                                          <p:spTgt spid="70"/>
                                        </p:tgtEl>
                                        <p:attrNameLst>
                                          <p:attrName>style.visibility</p:attrName>
                                        </p:attrNameLst>
                                      </p:cBhvr>
                                      <p:to>
                                        <p:strVal val="visible"/>
                                      </p:to>
                                    </p:set>
                                    <p:anim calcmode="lin" valueType="num">
                                      <p:cBhvr additive="base">
                                        <p:cTn id="245" dur="500" fill="hold"/>
                                        <p:tgtEl>
                                          <p:spTgt spid="70"/>
                                        </p:tgtEl>
                                        <p:attrNameLst>
                                          <p:attrName>ppt_x</p:attrName>
                                        </p:attrNameLst>
                                      </p:cBhvr>
                                      <p:tavLst>
                                        <p:tav tm="0">
                                          <p:val>
                                            <p:strVal val="#ppt_x"/>
                                          </p:val>
                                        </p:tav>
                                        <p:tav tm="100000">
                                          <p:val>
                                            <p:strVal val="#ppt_x"/>
                                          </p:val>
                                        </p:tav>
                                      </p:tavLst>
                                    </p:anim>
                                    <p:anim calcmode="lin" valueType="num">
                                      <p:cBhvr additive="base">
                                        <p:cTn id="246" dur="500" fill="hold"/>
                                        <p:tgtEl>
                                          <p:spTgt spid="70"/>
                                        </p:tgtEl>
                                        <p:attrNameLst>
                                          <p:attrName>ppt_y</p:attrName>
                                        </p:attrNameLst>
                                      </p:cBhvr>
                                      <p:tavLst>
                                        <p:tav tm="0">
                                          <p:val>
                                            <p:strVal val="1+#ppt_h/2"/>
                                          </p:val>
                                        </p:tav>
                                        <p:tav tm="100000">
                                          <p:val>
                                            <p:strVal val="#ppt_y"/>
                                          </p:val>
                                        </p:tav>
                                      </p:tavLst>
                                    </p:anim>
                                  </p:childTnLst>
                                </p:cTn>
                              </p:par>
                              <p:par>
                                <p:cTn id="247" presetID="2" presetClass="entr" presetSubtype="4" fill="hold" nodeType="withEffect">
                                  <p:stCondLst>
                                    <p:cond delay="0"/>
                                  </p:stCondLst>
                                  <p:childTnLst>
                                    <p:set>
                                      <p:cBhvr>
                                        <p:cTn id="248" dur="1" fill="hold">
                                          <p:stCondLst>
                                            <p:cond delay="0"/>
                                          </p:stCondLst>
                                        </p:cTn>
                                        <p:tgtEl>
                                          <p:spTgt spid="6"/>
                                        </p:tgtEl>
                                        <p:attrNameLst>
                                          <p:attrName>style.visibility</p:attrName>
                                        </p:attrNameLst>
                                      </p:cBhvr>
                                      <p:to>
                                        <p:strVal val="visible"/>
                                      </p:to>
                                    </p:set>
                                    <p:anim calcmode="lin" valueType="num">
                                      <p:cBhvr additive="base">
                                        <p:cTn id="249" dur="500" fill="hold"/>
                                        <p:tgtEl>
                                          <p:spTgt spid="6"/>
                                        </p:tgtEl>
                                        <p:attrNameLst>
                                          <p:attrName>ppt_x</p:attrName>
                                        </p:attrNameLst>
                                      </p:cBhvr>
                                      <p:tavLst>
                                        <p:tav tm="0">
                                          <p:val>
                                            <p:strVal val="#ppt_x"/>
                                          </p:val>
                                        </p:tav>
                                        <p:tav tm="100000">
                                          <p:val>
                                            <p:strVal val="#ppt_x"/>
                                          </p:val>
                                        </p:tav>
                                      </p:tavLst>
                                    </p:anim>
                                    <p:anim calcmode="lin" valueType="num">
                                      <p:cBhvr additive="base">
                                        <p:cTn id="250" dur="500" fill="hold"/>
                                        <p:tgtEl>
                                          <p:spTgt spid="6"/>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135"/>
                                        </p:tgtEl>
                                        <p:attrNameLst>
                                          <p:attrName>style.visibility</p:attrName>
                                        </p:attrNameLst>
                                      </p:cBhvr>
                                      <p:to>
                                        <p:strVal val="visible"/>
                                      </p:to>
                                    </p:set>
                                    <p:anim calcmode="lin" valueType="num">
                                      <p:cBhvr additive="base">
                                        <p:cTn id="253" dur="500" fill="hold"/>
                                        <p:tgtEl>
                                          <p:spTgt spid="135"/>
                                        </p:tgtEl>
                                        <p:attrNameLst>
                                          <p:attrName>ppt_x</p:attrName>
                                        </p:attrNameLst>
                                      </p:cBhvr>
                                      <p:tavLst>
                                        <p:tav tm="0">
                                          <p:val>
                                            <p:strVal val="#ppt_x"/>
                                          </p:val>
                                        </p:tav>
                                        <p:tav tm="100000">
                                          <p:val>
                                            <p:strVal val="#ppt_x"/>
                                          </p:val>
                                        </p:tav>
                                      </p:tavLst>
                                    </p:anim>
                                    <p:anim calcmode="lin" valueType="num">
                                      <p:cBhvr additive="base">
                                        <p:cTn id="254" dur="500" fill="hold"/>
                                        <p:tgtEl>
                                          <p:spTgt spid="135"/>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152"/>
                                        </p:tgtEl>
                                        <p:attrNameLst>
                                          <p:attrName>style.visibility</p:attrName>
                                        </p:attrNameLst>
                                      </p:cBhvr>
                                      <p:to>
                                        <p:strVal val="visible"/>
                                      </p:to>
                                    </p:set>
                                    <p:anim calcmode="lin" valueType="num">
                                      <p:cBhvr additive="base">
                                        <p:cTn id="257" dur="500" fill="hold"/>
                                        <p:tgtEl>
                                          <p:spTgt spid="152"/>
                                        </p:tgtEl>
                                        <p:attrNameLst>
                                          <p:attrName>ppt_x</p:attrName>
                                        </p:attrNameLst>
                                      </p:cBhvr>
                                      <p:tavLst>
                                        <p:tav tm="0">
                                          <p:val>
                                            <p:strVal val="#ppt_x"/>
                                          </p:val>
                                        </p:tav>
                                        <p:tav tm="100000">
                                          <p:val>
                                            <p:strVal val="#ppt_x"/>
                                          </p:val>
                                        </p:tav>
                                      </p:tavLst>
                                    </p:anim>
                                    <p:anim calcmode="lin" valueType="num">
                                      <p:cBhvr additive="base">
                                        <p:cTn id="258" dur="500" fill="hold"/>
                                        <p:tgtEl>
                                          <p:spTgt spid="152"/>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153"/>
                                        </p:tgtEl>
                                        <p:attrNameLst>
                                          <p:attrName>style.visibility</p:attrName>
                                        </p:attrNameLst>
                                      </p:cBhvr>
                                      <p:to>
                                        <p:strVal val="visible"/>
                                      </p:to>
                                    </p:set>
                                    <p:anim calcmode="lin" valueType="num">
                                      <p:cBhvr additive="base">
                                        <p:cTn id="261" dur="500" fill="hold"/>
                                        <p:tgtEl>
                                          <p:spTgt spid="153"/>
                                        </p:tgtEl>
                                        <p:attrNameLst>
                                          <p:attrName>ppt_x</p:attrName>
                                        </p:attrNameLst>
                                      </p:cBhvr>
                                      <p:tavLst>
                                        <p:tav tm="0">
                                          <p:val>
                                            <p:strVal val="#ppt_x"/>
                                          </p:val>
                                        </p:tav>
                                        <p:tav tm="100000">
                                          <p:val>
                                            <p:strVal val="#ppt_x"/>
                                          </p:val>
                                        </p:tav>
                                      </p:tavLst>
                                    </p:anim>
                                    <p:anim calcmode="lin" valueType="num">
                                      <p:cBhvr additive="base">
                                        <p:cTn id="262" dur="500" fill="hold"/>
                                        <p:tgtEl>
                                          <p:spTgt spid="153"/>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154"/>
                                        </p:tgtEl>
                                        <p:attrNameLst>
                                          <p:attrName>style.visibility</p:attrName>
                                        </p:attrNameLst>
                                      </p:cBhvr>
                                      <p:to>
                                        <p:strVal val="visible"/>
                                      </p:to>
                                    </p:set>
                                    <p:anim calcmode="lin" valueType="num">
                                      <p:cBhvr additive="base">
                                        <p:cTn id="265" dur="500" fill="hold"/>
                                        <p:tgtEl>
                                          <p:spTgt spid="154"/>
                                        </p:tgtEl>
                                        <p:attrNameLst>
                                          <p:attrName>ppt_x</p:attrName>
                                        </p:attrNameLst>
                                      </p:cBhvr>
                                      <p:tavLst>
                                        <p:tav tm="0">
                                          <p:val>
                                            <p:strVal val="#ppt_x"/>
                                          </p:val>
                                        </p:tav>
                                        <p:tav tm="100000">
                                          <p:val>
                                            <p:strVal val="#ppt_x"/>
                                          </p:val>
                                        </p:tav>
                                      </p:tavLst>
                                    </p:anim>
                                    <p:anim calcmode="lin" valueType="num">
                                      <p:cBhvr additive="base">
                                        <p:cTn id="266" dur="500" fill="hold"/>
                                        <p:tgtEl>
                                          <p:spTgt spid="154"/>
                                        </p:tgtEl>
                                        <p:attrNameLst>
                                          <p:attrName>ppt_y</p:attrName>
                                        </p:attrNameLst>
                                      </p:cBhvr>
                                      <p:tavLst>
                                        <p:tav tm="0">
                                          <p:val>
                                            <p:strVal val="1+#ppt_h/2"/>
                                          </p:val>
                                        </p:tav>
                                        <p:tav tm="100000">
                                          <p:val>
                                            <p:strVal val="#ppt_y"/>
                                          </p:val>
                                        </p:tav>
                                      </p:tavLst>
                                    </p:anim>
                                  </p:childTnLst>
                                </p:cTn>
                              </p:par>
                              <p:par>
                                <p:cTn id="267" presetID="2" presetClass="entr" presetSubtype="4" fill="hold" grpId="0" nodeType="withEffect">
                                  <p:stCondLst>
                                    <p:cond delay="0"/>
                                  </p:stCondLst>
                                  <p:childTnLst>
                                    <p:set>
                                      <p:cBhvr>
                                        <p:cTn id="268" dur="1" fill="hold">
                                          <p:stCondLst>
                                            <p:cond delay="0"/>
                                          </p:stCondLst>
                                        </p:cTn>
                                        <p:tgtEl>
                                          <p:spTgt spid="155"/>
                                        </p:tgtEl>
                                        <p:attrNameLst>
                                          <p:attrName>style.visibility</p:attrName>
                                        </p:attrNameLst>
                                      </p:cBhvr>
                                      <p:to>
                                        <p:strVal val="visible"/>
                                      </p:to>
                                    </p:set>
                                    <p:anim calcmode="lin" valueType="num">
                                      <p:cBhvr additive="base">
                                        <p:cTn id="269" dur="500" fill="hold"/>
                                        <p:tgtEl>
                                          <p:spTgt spid="155"/>
                                        </p:tgtEl>
                                        <p:attrNameLst>
                                          <p:attrName>ppt_x</p:attrName>
                                        </p:attrNameLst>
                                      </p:cBhvr>
                                      <p:tavLst>
                                        <p:tav tm="0">
                                          <p:val>
                                            <p:strVal val="#ppt_x"/>
                                          </p:val>
                                        </p:tav>
                                        <p:tav tm="100000">
                                          <p:val>
                                            <p:strVal val="#ppt_x"/>
                                          </p:val>
                                        </p:tav>
                                      </p:tavLst>
                                    </p:anim>
                                    <p:anim calcmode="lin" valueType="num">
                                      <p:cBhvr additive="base">
                                        <p:cTn id="270"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271" fill="hold">
                      <p:stCondLst>
                        <p:cond delay="indefinite"/>
                      </p:stCondLst>
                      <p:childTnLst>
                        <p:par>
                          <p:cTn id="272" fill="hold">
                            <p:stCondLst>
                              <p:cond delay="0"/>
                            </p:stCondLst>
                            <p:childTnLst>
                              <p:par>
                                <p:cTn id="273" presetID="2" presetClass="entr" presetSubtype="4" fill="hold" nodeType="click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500" fill="hold"/>
                                        <p:tgtEl>
                                          <p:spTgt spid="78"/>
                                        </p:tgtEl>
                                        <p:attrNameLst>
                                          <p:attrName>ppt_x</p:attrName>
                                        </p:attrNameLst>
                                      </p:cBhvr>
                                      <p:tavLst>
                                        <p:tav tm="0">
                                          <p:val>
                                            <p:strVal val="#ppt_x"/>
                                          </p:val>
                                        </p:tav>
                                        <p:tav tm="100000">
                                          <p:val>
                                            <p:strVal val="#ppt_x"/>
                                          </p:val>
                                        </p:tav>
                                      </p:tavLst>
                                    </p:anim>
                                    <p:anim calcmode="lin" valueType="num">
                                      <p:cBhvr additive="base">
                                        <p:cTn id="276" dur="5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nodeType="withEffect">
                                  <p:stCondLst>
                                    <p:cond delay="0"/>
                                  </p:stCondLst>
                                  <p:childTnLst>
                                    <p:set>
                                      <p:cBhvr>
                                        <p:cTn id="278" dur="1" fill="hold">
                                          <p:stCondLst>
                                            <p:cond delay="0"/>
                                          </p:stCondLst>
                                        </p:cTn>
                                        <p:tgtEl>
                                          <p:spTgt spid="62"/>
                                        </p:tgtEl>
                                        <p:attrNameLst>
                                          <p:attrName>style.visibility</p:attrName>
                                        </p:attrNameLst>
                                      </p:cBhvr>
                                      <p:to>
                                        <p:strVal val="visible"/>
                                      </p:to>
                                    </p:set>
                                    <p:anim calcmode="lin" valueType="num">
                                      <p:cBhvr additive="base">
                                        <p:cTn id="279" dur="500" fill="hold"/>
                                        <p:tgtEl>
                                          <p:spTgt spid="62"/>
                                        </p:tgtEl>
                                        <p:attrNameLst>
                                          <p:attrName>ppt_x</p:attrName>
                                        </p:attrNameLst>
                                      </p:cBhvr>
                                      <p:tavLst>
                                        <p:tav tm="0">
                                          <p:val>
                                            <p:strVal val="#ppt_x"/>
                                          </p:val>
                                        </p:tav>
                                        <p:tav tm="100000">
                                          <p:val>
                                            <p:strVal val="#ppt_x"/>
                                          </p:val>
                                        </p:tav>
                                      </p:tavLst>
                                    </p:anim>
                                    <p:anim calcmode="lin" valueType="num">
                                      <p:cBhvr additive="base">
                                        <p:cTn id="280" dur="500" fill="hold"/>
                                        <p:tgtEl>
                                          <p:spTgt spid="62"/>
                                        </p:tgtEl>
                                        <p:attrNameLst>
                                          <p:attrName>ppt_y</p:attrName>
                                        </p:attrNameLst>
                                      </p:cBhvr>
                                      <p:tavLst>
                                        <p:tav tm="0">
                                          <p:val>
                                            <p:strVal val="1+#ppt_h/2"/>
                                          </p:val>
                                        </p:tav>
                                        <p:tav tm="100000">
                                          <p:val>
                                            <p:strVal val="#ppt_y"/>
                                          </p:val>
                                        </p:tav>
                                      </p:tavLst>
                                    </p:anim>
                                  </p:childTnLst>
                                </p:cTn>
                              </p:par>
                              <p:par>
                                <p:cTn id="281" presetID="2" presetClass="entr" presetSubtype="4" fill="hold" nodeType="withEffect">
                                  <p:stCondLst>
                                    <p:cond delay="0"/>
                                  </p:stCondLst>
                                  <p:childTnLst>
                                    <p:set>
                                      <p:cBhvr>
                                        <p:cTn id="282" dur="1" fill="hold">
                                          <p:stCondLst>
                                            <p:cond delay="0"/>
                                          </p:stCondLst>
                                        </p:cTn>
                                        <p:tgtEl>
                                          <p:spTgt spid="10"/>
                                        </p:tgtEl>
                                        <p:attrNameLst>
                                          <p:attrName>style.visibility</p:attrName>
                                        </p:attrNameLst>
                                      </p:cBhvr>
                                      <p:to>
                                        <p:strVal val="visible"/>
                                      </p:to>
                                    </p:set>
                                    <p:anim calcmode="lin" valueType="num">
                                      <p:cBhvr additive="base">
                                        <p:cTn id="283" dur="500" fill="hold"/>
                                        <p:tgtEl>
                                          <p:spTgt spid="10"/>
                                        </p:tgtEl>
                                        <p:attrNameLst>
                                          <p:attrName>ppt_x</p:attrName>
                                        </p:attrNameLst>
                                      </p:cBhvr>
                                      <p:tavLst>
                                        <p:tav tm="0">
                                          <p:val>
                                            <p:strVal val="#ppt_x"/>
                                          </p:val>
                                        </p:tav>
                                        <p:tav tm="100000">
                                          <p:val>
                                            <p:strVal val="#ppt_x"/>
                                          </p:val>
                                        </p:tav>
                                      </p:tavLst>
                                    </p:anim>
                                    <p:anim calcmode="lin" valueType="num">
                                      <p:cBhvr additive="base">
                                        <p:cTn id="284" dur="500" fill="hold"/>
                                        <p:tgtEl>
                                          <p:spTgt spid="10"/>
                                        </p:tgtEl>
                                        <p:attrNameLst>
                                          <p:attrName>ppt_y</p:attrName>
                                        </p:attrNameLst>
                                      </p:cBhvr>
                                      <p:tavLst>
                                        <p:tav tm="0">
                                          <p:val>
                                            <p:strVal val="1+#ppt_h/2"/>
                                          </p:val>
                                        </p:tav>
                                        <p:tav tm="100000">
                                          <p:val>
                                            <p:strVal val="#ppt_y"/>
                                          </p:val>
                                        </p:tav>
                                      </p:tavLst>
                                    </p:anim>
                                  </p:childTnLst>
                                </p:cTn>
                              </p:par>
                              <p:par>
                                <p:cTn id="285" presetID="2" presetClass="entr" presetSubtype="4" fill="hold" nodeType="withEffect">
                                  <p:stCondLst>
                                    <p:cond delay="0"/>
                                  </p:stCondLst>
                                  <p:childTnLst>
                                    <p:set>
                                      <p:cBhvr>
                                        <p:cTn id="286" dur="1" fill="hold">
                                          <p:stCondLst>
                                            <p:cond delay="0"/>
                                          </p:stCondLst>
                                        </p:cTn>
                                        <p:tgtEl>
                                          <p:spTgt spid="58"/>
                                        </p:tgtEl>
                                        <p:attrNameLst>
                                          <p:attrName>style.visibility</p:attrName>
                                        </p:attrNameLst>
                                      </p:cBhvr>
                                      <p:to>
                                        <p:strVal val="visible"/>
                                      </p:to>
                                    </p:set>
                                    <p:anim calcmode="lin" valueType="num">
                                      <p:cBhvr additive="base">
                                        <p:cTn id="287" dur="500" fill="hold"/>
                                        <p:tgtEl>
                                          <p:spTgt spid="58"/>
                                        </p:tgtEl>
                                        <p:attrNameLst>
                                          <p:attrName>ppt_x</p:attrName>
                                        </p:attrNameLst>
                                      </p:cBhvr>
                                      <p:tavLst>
                                        <p:tav tm="0">
                                          <p:val>
                                            <p:strVal val="#ppt_x"/>
                                          </p:val>
                                        </p:tav>
                                        <p:tav tm="100000">
                                          <p:val>
                                            <p:strVal val="#ppt_x"/>
                                          </p:val>
                                        </p:tav>
                                      </p:tavLst>
                                    </p:anim>
                                    <p:anim calcmode="lin" valueType="num">
                                      <p:cBhvr additive="base">
                                        <p:cTn id="288" dur="500" fill="hold"/>
                                        <p:tgtEl>
                                          <p:spTgt spid="58"/>
                                        </p:tgtEl>
                                        <p:attrNameLst>
                                          <p:attrName>ppt_y</p:attrName>
                                        </p:attrNameLst>
                                      </p:cBhvr>
                                      <p:tavLst>
                                        <p:tav tm="0">
                                          <p:val>
                                            <p:strVal val="1+#ppt_h/2"/>
                                          </p:val>
                                        </p:tav>
                                        <p:tav tm="100000">
                                          <p:val>
                                            <p:strVal val="#ppt_y"/>
                                          </p:val>
                                        </p:tav>
                                      </p:tavLst>
                                    </p:anim>
                                  </p:childTnLst>
                                </p:cTn>
                              </p:par>
                              <p:par>
                                <p:cTn id="289" presetID="2" presetClass="entr" presetSubtype="4" fill="hold" nodeType="withEffect">
                                  <p:stCondLst>
                                    <p:cond delay="0"/>
                                  </p:stCondLst>
                                  <p:childTnLst>
                                    <p:set>
                                      <p:cBhvr>
                                        <p:cTn id="290" dur="1" fill="hold">
                                          <p:stCondLst>
                                            <p:cond delay="0"/>
                                          </p:stCondLst>
                                        </p:cTn>
                                        <p:tgtEl>
                                          <p:spTgt spid="57"/>
                                        </p:tgtEl>
                                        <p:attrNameLst>
                                          <p:attrName>style.visibility</p:attrName>
                                        </p:attrNameLst>
                                      </p:cBhvr>
                                      <p:to>
                                        <p:strVal val="visible"/>
                                      </p:to>
                                    </p:set>
                                    <p:anim calcmode="lin" valueType="num">
                                      <p:cBhvr additive="base">
                                        <p:cTn id="291" dur="500" fill="hold"/>
                                        <p:tgtEl>
                                          <p:spTgt spid="57"/>
                                        </p:tgtEl>
                                        <p:attrNameLst>
                                          <p:attrName>ppt_x</p:attrName>
                                        </p:attrNameLst>
                                      </p:cBhvr>
                                      <p:tavLst>
                                        <p:tav tm="0">
                                          <p:val>
                                            <p:strVal val="#ppt_x"/>
                                          </p:val>
                                        </p:tav>
                                        <p:tav tm="100000">
                                          <p:val>
                                            <p:strVal val="#ppt_x"/>
                                          </p:val>
                                        </p:tav>
                                      </p:tavLst>
                                    </p:anim>
                                    <p:anim calcmode="lin" valueType="num">
                                      <p:cBhvr additive="base">
                                        <p:cTn id="292" dur="500" fill="hold"/>
                                        <p:tgtEl>
                                          <p:spTgt spid="57"/>
                                        </p:tgtEl>
                                        <p:attrNameLst>
                                          <p:attrName>ppt_y</p:attrName>
                                        </p:attrNameLst>
                                      </p:cBhvr>
                                      <p:tavLst>
                                        <p:tav tm="0">
                                          <p:val>
                                            <p:strVal val="1+#ppt_h/2"/>
                                          </p:val>
                                        </p:tav>
                                        <p:tav tm="100000">
                                          <p:val>
                                            <p:strVal val="#ppt_y"/>
                                          </p:val>
                                        </p:tav>
                                      </p:tavLst>
                                    </p:anim>
                                  </p:childTnLst>
                                </p:cTn>
                              </p:par>
                              <p:par>
                                <p:cTn id="293" presetID="2" presetClass="entr" presetSubtype="4" fill="hold" nodeType="withEffect">
                                  <p:stCondLst>
                                    <p:cond delay="0"/>
                                  </p:stCondLst>
                                  <p:childTnLst>
                                    <p:set>
                                      <p:cBhvr>
                                        <p:cTn id="294" dur="1" fill="hold">
                                          <p:stCondLst>
                                            <p:cond delay="0"/>
                                          </p:stCondLst>
                                        </p:cTn>
                                        <p:tgtEl>
                                          <p:spTgt spid="60"/>
                                        </p:tgtEl>
                                        <p:attrNameLst>
                                          <p:attrName>style.visibility</p:attrName>
                                        </p:attrNameLst>
                                      </p:cBhvr>
                                      <p:to>
                                        <p:strVal val="visible"/>
                                      </p:to>
                                    </p:set>
                                    <p:anim calcmode="lin" valueType="num">
                                      <p:cBhvr additive="base">
                                        <p:cTn id="295" dur="500" fill="hold"/>
                                        <p:tgtEl>
                                          <p:spTgt spid="60"/>
                                        </p:tgtEl>
                                        <p:attrNameLst>
                                          <p:attrName>ppt_x</p:attrName>
                                        </p:attrNameLst>
                                      </p:cBhvr>
                                      <p:tavLst>
                                        <p:tav tm="0">
                                          <p:val>
                                            <p:strVal val="#ppt_x"/>
                                          </p:val>
                                        </p:tav>
                                        <p:tav tm="100000">
                                          <p:val>
                                            <p:strVal val="#ppt_x"/>
                                          </p:val>
                                        </p:tav>
                                      </p:tavLst>
                                    </p:anim>
                                    <p:anim calcmode="lin" valueType="num">
                                      <p:cBhvr additive="base">
                                        <p:cTn id="296" dur="500" fill="hold"/>
                                        <p:tgtEl>
                                          <p:spTgt spid="6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40"/>
                                        </p:tgtEl>
                                        <p:attrNameLst>
                                          <p:attrName>style.visibility</p:attrName>
                                        </p:attrNameLst>
                                      </p:cBhvr>
                                      <p:to>
                                        <p:strVal val="visible"/>
                                      </p:to>
                                    </p:set>
                                    <p:anim calcmode="lin" valueType="num">
                                      <p:cBhvr additive="base">
                                        <p:cTn id="299" dur="500" fill="hold"/>
                                        <p:tgtEl>
                                          <p:spTgt spid="140"/>
                                        </p:tgtEl>
                                        <p:attrNameLst>
                                          <p:attrName>ppt_x</p:attrName>
                                        </p:attrNameLst>
                                      </p:cBhvr>
                                      <p:tavLst>
                                        <p:tav tm="0">
                                          <p:val>
                                            <p:strVal val="#ppt_x"/>
                                          </p:val>
                                        </p:tav>
                                        <p:tav tm="100000">
                                          <p:val>
                                            <p:strVal val="#ppt_x"/>
                                          </p:val>
                                        </p:tav>
                                      </p:tavLst>
                                    </p:anim>
                                    <p:anim calcmode="lin" valueType="num">
                                      <p:cBhvr additive="base">
                                        <p:cTn id="300" dur="500" fill="hold"/>
                                        <p:tgtEl>
                                          <p:spTgt spid="140"/>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78"/>
                                        </p:tgtEl>
                                        <p:attrNameLst>
                                          <p:attrName>style.visibility</p:attrName>
                                        </p:attrNameLst>
                                      </p:cBhvr>
                                      <p:to>
                                        <p:strVal val="visible"/>
                                      </p:to>
                                    </p:set>
                                    <p:anim calcmode="lin" valueType="num">
                                      <p:cBhvr additive="base">
                                        <p:cTn id="303" dur="500" fill="hold"/>
                                        <p:tgtEl>
                                          <p:spTgt spid="178"/>
                                        </p:tgtEl>
                                        <p:attrNameLst>
                                          <p:attrName>ppt_x</p:attrName>
                                        </p:attrNameLst>
                                      </p:cBhvr>
                                      <p:tavLst>
                                        <p:tav tm="0">
                                          <p:val>
                                            <p:strVal val="#ppt_x"/>
                                          </p:val>
                                        </p:tav>
                                        <p:tav tm="100000">
                                          <p:val>
                                            <p:strVal val="#ppt_x"/>
                                          </p:val>
                                        </p:tav>
                                      </p:tavLst>
                                    </p:anim>
                                    <p:anim calcmode="lin" valueType="num">
                                      <p:cBhvr additive="base">
                                        <p:cTn id="304" dur="500" fill="hold"/>
                                        <p:tgtEl>
                                          <p:spTgt spid="17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79"/>
                                        </p:tgtEl>
                                        <p:attrNameLst>
                                          <p:attrName>style.visibility</p:attrName>
                                        </p:attrNameLst>
                                      </p:cBhvr>
                                      <p:to>
                                        <p:strVal val="visible"/>
                                      </p:to>
                                    </p:set>
                                    <p:anim calcmode="lin" valueType="num">
                                      <p:cBhvr additive="base">
                                        <p:cTn id="307" dur="500" fill="hold"/>
                                        <p:tgtEl>
                                          <p:spTgt spid="179"/>
                                        </p:tgtEl>
                                        <p:attrNameLst>
                                          <p:attrName>ppt_x</p:attrName>
                                        </p:attrNameLst>
                                      </p:cBhvr>
                                      <p:tavLst>
                                        <p:tav tm="0">
                                          <p:val>
                                            <p:strVal val="#ppt_x"/>
                                          </p:val>
                                        </p:tav>
                                        <p:tav tm="100000">
                                          <p:val>
                                            <p:strVal val="#ppt_x"/>
                                          </p:val>
                                        </p:tav>
                                      </p:tavLst>
                                    </p:anim>
                                    <p:anim calcmode="lin" valueType="num">
                                      <p:cBhvr additive="base">
                                        <p:cTn id="308" dur="500" fill="hold"/>
                                        <p:tgtEl>
                                          <p:spTgt spid="17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80"/>
                                        </p:tgtEl>
                                        <p:attrNameLst>
                                          <p:attrName>style.visibility</p:attrName>
                                        </p:attrNameLst>
                                      </p:cBhvr>
                                      <p:to>
                                        <p:strVal val="visible"/>
                                      </p:to>
                                    </p:set>
                                    <p:anim calcmode="lin" valueType="num">
                                      <p:cBhvr additive="base">
                                        <p:cTn id="311" dur="500" fill="hold"/>
                                        <p:tgtEl>
                                          <p:spTgt spid="180"/>
                                        </p:tgtEl>
                                        <p:attrNameLst>
                                          <p:attrName>ppt_x</p:attrName>
                                        </p:attrNameLst>
                                      </p:cBhvr>
                                      <p:tavLst>
                                        <p:tav tm="0">
                                          <p:val>
                                            <p:strVal val="#ppt_x"/>
                                          </p:val>
                                        </p:tav>
                                        <p:tav tm="100000">
                                          <p:val>
                                            <p:strVal val="#ppt_x"/>
                                          </p:val>
                                        </p:tav>
                                      </p:tavLst>
                                    </p:anim>
                                    <p:anim calcmode="lin" valueType="num">
                                      <p:cBhvr additive="base">
                                        <p:cTn id="312" dur="500" fill="hold"/>
                                        <p:tgtEl>
                                          <p:spTgt spid="18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81"/>
                                        </p:tgtEl>
                                        <p:attrNameLst>
                                          <p:attrName>style.visibility</p:attrName>
                                        </p:attrNameLst>
                                      </p:cBhvr>
                                      <p:to>
                                        <p:strVal val="visible"/>
                                      </p:to>
                                    </p:set>
                                    <p:anim calcmode="lin" valueType="num">
                                      <p:cBhvr additive="base">
                                        <p:cTn id="315" dur="500" fill="hold"/>
                                        <p:tgtEl>
                                          <p:spTgt spid="181"/>
                                        </p:tgtEl>
                                        <p:attrNameLst>
                                          <p:attrName>ppt_x</p:attrName>
                                        </p:attrNameLst>
                                      </p:cBhvr>
                                      <p:tavLst>
                                        <p:tav tm="0">
                                          <p:val>
                                            <p:strVal val="#ppt_x"/>
                                          </p:val>
                                        </p:tav>
                                        <p:tav tm="100000">
                                          <p:val>
                                            <p:strVal val="#ppt_x"/>
                                          </p:val>
                                        </p:tav>
                                      </p:tavLst>
                                    </p:anim>
                                    <p:anim calcmode="lin" valueType="num">
                                      <p:cBhvr additive="base">
                                        <p:cTn id="316" dur="500" fill="hold"/>
                                        <p:tgtEl>
                                          <p:spTgt spid="18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82"/>
                                        </p:tgtEl>
                                        <p:attrNameLst>
                                          <p:attrName>style.visibility</p:attrName>
                                        </p:attrNameLst>
                                      </p:cBhvr>
                                      <p:to>
                                        <p:strVal val="visible"/>
                                      </p:to>
                                    </p:set>
                                    <p:anim calcmode="lin" valueType="num">
                                      <p:cBhvr additive="base">
                                        <p:cTn id="319" dur="500" fill="hold"/>
                                        <p:tgtEl>
                                          <p:spTgt spid="182"/>
                                        </p:tgtEl>
                                        <p:attrNameLst>
                                          <p:attrName>ppt_x</p:attrName>
                                        </p:attrNameLst>
                                      </p:cBhvr>
                                      <p:tavLst>
                                        <p:tav tm="0">
                                          <p:val>
                                            <p:strVal val="#ppt_x"/>
                                          </p:val>
                                        </p:tav>
                                        <p:tav tm="100000">
                                          <p:val>
                                            <p:strVal val="#ppt_x"/>
                                          </p:val>
                                        </p:tav>
                                      </p:tavLst>
                                    </p:anim>
                                    <p:anim calcmode="lin" valueType="num">
                                      <p:cBhvr additive="base">
                                        <p:cTn id="320" dur="500" fill="hold"/>
                                        <p:tgtEl>
                                          <p:spTgt spid="18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83"/>
                                        </p:tgtEl>
                                        <p:attrNameLst>
                                          <p:attrName>style.visibility</p:attrName>
                                        </p:attrNameLst>
                                      </p:cBhvr>
                                      <p:to>
                                        <p:strVal val="visible"/>
                                      </p:to>
                                    </p:set>
                                    <p:anim calcmode="lin" valueType="num">
                                      <p:cBhvr additive="base">
                                        <p:cTn id="323" dur="500" fill="hold"/>
                                        <p:tgtEl>
                                          <p:spTgt spid="183"/>
                                        </p:tgtEl>
                                        <p:attrNameLst>
                                          <p:attrName>ppt_x</p:attrName>
                                        </p:attrNameLst>
                                      </p:cBhvr>
                                      <p:tavLst>
                                        <p:tav tm="0">
                                          <p:val>
                                            <p:strVal val="#ppt_x"/>
                                          </p:val>
                                        </p:tav>
                                        <p:tav tm="100000">
                                          <p:val>
                                            <p:strVal val="#ppt_x"/>
                                          </p:val>
                                        </p:tav>
                                      </p:tavLst>
                                    </p:anim>
                                    <p:anim calcmode="lin" valueType="num">
                                      <p:cBhvr additive="base">
                                        <p:cTn id="324"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325" fill="hold">
                      <p:stCondLst>
                        <p:cond delay="indefinite"/>
                      </p:stCondLst>
                      <p:childTnLst>
                        <p:par>
                          <p:cTn id="326" fill="hold">
                            <p:stCondLst>
                              <p:cond delay="0"/>
                            </p:stCondLst>
                            <p:childTnLst>
                              <p:par>
                                <p:cTn id="327" presetID="2" presetClass="entr" presetSubtype="4" fill="hold" nodeType="clickEffect">
                                  <p:stCondLst>
                                    <p:cond delay="0"/>
                                  </p:stCondLst>
                                  <p:childTnLst>
                                    <p:set>
                                      <p:cBhvr>
                                        <p:cTn id="328" dur="1" fill="hold">
                                          <p:stCondLst>
                                            <p:cond delay="0"/>
                                          </p:stCondLst>
                                        </p:cTn>
                                        <p:tgtEl>
                                          <p:spTgt spid="80"/>
                                        </p:tgtEl>
                                        <p:attrNameLst>
                                          <p:attrName>style.visibility</p:attrName>
                                        </p:attrNameLst>
                                      </p:cBhvr>
                                      <p:to>
                                        <p:strVal val="visible"/>
                                      </p:to>
                                    </p:set>
                                    <p:anim calcmode="lin" valueType="num">
                                      <p:cBhvr additive="base">
                                        <p:cTn id="329" dur="500" fill="hold"/>
                                        <p:tgtEl>
                                          <p:spTgt spid="80"/>
                                        </p:tgtEl>
                                        <p:attrNameLst>
                                          <p:attrName>ppt_x</p:attrName>
                                        </p:attrNameLst>
                                      </p:cBhvr>
                                      <p:tavLst>
                                        <p:tav tm="0">
                                          <p:val>
                                            <p:strVal val="#ppt_x"/>
                                          </p:val>
                                        </p:tav>
                                        <p:tav tm="100000">
                                          <p:val>
                                            <p:strVal val="#ppt_x"/>
                                          </p:val>
                                        </p:tav>
                                      </p:tavLst>
                                    </p:anim>
                                    <p:anim calcmode="lin" valueType="num">
                                      <p:cBhvr additive="base">
                                        <p:cTn id="330" dur="500" fill="hold"/>
                                        <p:tgtEl>
                                          <p:spTgt spid="80"/>
                                        </p:tgtEl>
                                        <p:attrNameLst>
                                          <p:attrName>ppt_y</p:attrName>
                                        </p:attrNameLst>
                                      </p:cBhvr>
                                      <p:tavLst>
                                        <p:tav tm="0">
                                          <p:val>
                                            <p:strVal val="1+#ppt_h/2"/>
                                          </p:val>
                                        </p:tav>
                                        <p:tav tm="100000">
                                          <p:val>
                                            <p:strVal val="#ppt_y"/>
                                          </p:val>
                                        </p:tav>
                                      </p:tavLst>
                                    </p:anim>
                                  </p:childTnLst>
                                </p:cTn>
                              </p:par>
                              <p:par>
                                <p:cTn id="331" presetID="2" presetClass="entr" presetSubtype="4" fill="hold" nodeType="withEffect">
                                  <p:stCondLst>
                                    <p:cond delay="0"/>
                                  </p:stCondLst>
                                  <p:childTnLst>
                                    <p:set>
                                      <p:cBhvr>
                                        <p:cTn id="332" dur="1" fill="hold">
                                          <p:stCondLst>
                                            <p:cond delay="0"/>
                                          </p:stCondLst>
                                        </p:cTn>
                                        <p:tgtEl>
                                          <p:spTgt spid="69"/>
                                        </p:tgtEl>
                                        <p:attrNameLst>
                                          <p:attrName>style.visibility</p:attrName>
                                        </p:attrNameLst>
                                      </p:cBhvr>
                                      <p:to>
                                        <p:strVal val="visible"/>
                                      </p:to>
                                    </p:set>
                                    <p:anim calcmode="lin" valueType="num">
                                      <p:cBhvr additive="base">
                                        <p:cTn id="333" dur="500" fill="hold"/>
                                        <p:tgtEl>
                                          <p:spTgt spid="69"/>
                                        </p:tgtEl>
                                        <p:attrNameLst>
                                          <p:attrName>ppt_x</p:attrName>
                                        </p:attrNameLst>
                                      </p:cBhvr>
                                      <p:tavLst>
                                        <p:tav tm="0">
                                          <p:val>
                                            <p:strVal val="#ppt_x"/>
                                          </p:val>
                                        </p:tav>
                                        <p:tav tm="100000">
                                          <p:val>
                                            <p:strVal val="#ppt_x"/>
                                          </p:val>
                                        </p:tav>
                                      </p:tavLst>
                                    </p:anim>
                                    <p:anim calcmode="lin" valueType="num">
                                      <p:cBhvr additive="base">
                                        <p:cTn id="334" dur="500" fill="hold"/>
                                        <p:tgtEl>
                                          <p:spTgt spid="69"/>
                                        </p:tgtEl>
                                        <p:attrNameLst>
                                          <p:attrName>ppt_y</p:attrName>
                                        </p:attrNameLst>
                                      </p:cBhvr>
                                      <p:tavLst>
                                        <p:tav tm="0">
                                          <p:val>
                                            <p:strVal val="1+#ppt_h/2"/>
                                          </p:val>
                                        </p:tav>
                                        <p:tav tm="100000">
                                          <p:val>
                                            <p:strVal val="#ppt_y"/>
                                          </p:val>
                                        </p:tav>
                                      </p:tavLst>
                                    </p:anim>
                                  </p:childTnLst>
                                </p:cTn>
                              </p:par>
                              <p:par>
                                <p:cTn id="335" presetID="2" presetClass="entr" presetSubtype="4" fill="hold" nodeType="withEffect">
                                  <p:stCondLst>
                                    <p:cond delay="0"/>
                                  </p:stCondLst>
                                  <p:childTnLst>
                                    <p:set>
                                      <p:cBhvr>
                                        <p:cTn id="336" dur="1" fill="hold">
                                          <p:stCondLst>
                                            <p:cond delay="0"/>
                                          </p:stCondLst>
                                        </p:cTn>
                                        <p:tgtEl>
                                          <p:spTgt spid="8"/>
                                        </p:tgtEl>
                                        <p:attrNameLst>
                                          <p:attrName>style.visibility</p:attrName>
                                        </p:attrNameLst>
                                      </p:cBhvr>
                                      <p:to>
                                        <p:strVal val="visible"/>
                                      </p:to>
                                    </p:set>
                                    <p:anim calcmode="lin" valueType="num">
                                      <p:cBhvr additive="base">
                                        <p:cTn id="337" dur="500" fill="hold"/>
                                        <p:tgtEl>
                                          <p:spTgt spid="8"/>
                                        </p:tgtEl>
                                        <p:attrNameLst>
                                          <p:attrName>ppt_x</p:attrName>
                                        </p:attrNameLst>
                                      </p:cBhvr>
                                      <p:tavLst>
                                        <p:tav tm="0">
                                          <p:val>
                                            <p:strVal val="#ppt_x"/>
                                          </p:val>
                                        </p:tav>
                                        <p:tav tm="100000">
                                          <p:val>
                                            <p:strVal val="#ppt_x"/>
                                          </p:val>
                                        </p:tav>
                                      </p:tavLst>
                                    </p:anim>
                                    <p:anim calcmode="lin" valueType="num">
                                      <p:cBhvr additive="base">
                                        <p:cTn id="338" dur="500" fill="hold"/>
                                        <p:tgtEl>
                                          <p:spTgt spid="8"/>
                                        </p:tgtEl>
                                        <p:attrNameLst>
                                          <p:attrName>ppt_y</p:attrName>
                                        </p:attrNameLst>
                                      </p:cBhvr>
                                      <p:tavLst>
                                        <p:tav tm="0">
                                          <p:val>
                                            <p:strVal val="1+#ppt_h/2"/>
                                          </p:val>
                                        </p:tav>
                                        <p:tav tm="100000">
                                          <p:val>
                                            <p:strVal val="#ppt_y"/>
                                          </p:val>
                                        </p:tav>
                                      </p:tavLst>
                                    </p:anim>
                                  </p:childTnLst>
                                </p:cTn>
                              </p:par>
                              <p:par>
                                <p:cTn id="339" presetID="2" presetClass="entr" presetSubtype="4" fill="hold" grpId="0" nodeType="withEffect">
                                  <p:stCondLst>
                                    <p:cond delay="0"/>
                                  </p:stCondLst>
                                  <p:childTnLst>
                                    <p:set>
                                      <p:cBhvr>
                                        <p:cTn id="340" dur="1" fill="hold">
                                          <p:stCondLst>
                                            <p:cond delay="0"/>
                                          </p:stCondLst>
                                        </p:cTn>
                                        <p:tgtEl>
                                          <p:spTgt spid="136"/>
                                        </p:tgtEl>
                                        <p:attrNameLst>
                                          <p:attrName>style.visibility</p:attrName>
                                        </p:attrNameLst>
                                      </p:cBhvr>
                                      <p:to>
                                        <p:strVal val="visible"/>
                                      </p:to>
                                    </p:set>
                                    <p:anim calcmode="lin" valueType="num">
                                      <p:cBhvr additive="base">
                                        <p:cTn id="341" dur="500" fill="hold"/>
                                        <p:tgtEl>
                                          <p:spTgt spid="136"/>
                                        </p:tgtEl>
                                        <p:attrNameLst>
                                          <p:attrName>ppt_x</p:attrName>
                                        </p:attrNameLst>
                                      </p:cBhvr>
                                      <p:tavLst>
                                        <p:tav tm="0">
                                          <p:val>
                                            <p:strVal val="#ppt_x"/>
                                          </p:val>
                                        </p:tav>
                                        <p:tav tm="100000">
                                          <p:val>
                                            <p:strVal val="#ppt_x"/>
                                          </p:val>
                                        </p:tav>
                                      </p:tavLst>
                                    </p:anim>
                                    <p:anim calcmode="lin" valueType="num">
                                      <p:cBhvr additive="base">
                                        <p:cTn id="342" dur="500" fill="hold"/>
                                        <p:tgtEl>
                                          <p:spTgt spid="136"/>
                                        </p:tgtEl>
                                        <p:attrNameLst>
                                          <p:attrName>ppt_y</p:attrName>
                                        </p:attrNameLst>
                                      </p:cBhvr>
                                      <p:tavLst>
                                        <p:tav tm="0">
                                          <p:val>
                                            <p:strVal val="1+#ppt_h/2"/>
                                          </p:val>
                                        </p:tav>
                                        <p:tav tm="100000">
                                          <p:val>
                                            <p:strVal val="#ppt_y"/>
                                          </p:val>
                                        </p:tav>
                                      </p:tavLst>
                                    </p:anim>
                                  </p:childTnLst>
                                </p:cTn>
                              </p:par>
                              <p:par>
                                <p:cTn id="343" presetID="2" presetClass="entr" presetSubtype="4" fill="hold" grpId="0" nodeType="withEffect">
                                  <p:stCondLst>
                                    <p:cond delay="0"/>
                                  </p:stCondLst>
                                  <p:childTnLst>
                                    <p:set>
                                      <p:cBhvr>
                                        <p:cTn id="344" dur="1" fill="hold">
                                          <p:stCondLst>
                                            <p:cond delay="0"/>
                                          </p:stCondLst>
                                        </p:cTn>
                                        <p:tgtEl>
                                          <p:spTgt spid="156"/>
                                        </p:tgtEl>
                                        <p:attrNameLst>
                                          <p:attrName>style.visibility</p:attrName>
                                        </p:attrNameLst>
                                      </p:cBhvr>
                                      <p:to>
                                        <p:strVal val="visible"/>
                                      </p:to>
                                    </p:set>
                                    <p:anim calcmode="lin" valueType="num">
                                      <p:cBhvr additive="base">
                                        <p:cTn id="345" dur="500" fill="hold"/>
                                        <p:tgtEl>
                                          <p:spTgt spid="156"/>
                                        </p:tgtEl>
                                        <p:attrNameLst>
                                          <p:attrName>ppt_x</p:attrName>
                                        </p:attrNameLst>
                                      </p:cBhvr>
                                      <p:tavLst>
                                        <p:tav tm="0">
                                          <p:val>
                                            <p:strVal val="#ppt_x"/>
                                          </p:val>
                                        </p:tav>
                                        <p:tav tm="100000">
                                          <p:val>
                                            <p:strVal val="#ppt_x"/>
                                          </p:val>
                                        </p:tav>
                                      </p:tavLst>
                                    </p:anim>
                                    <p:anim calcmode="lin" valueType="num">
                                      <p:cBhvr additive="base">
                                        <p:cTn id="346" dur="500" fill="hold"/>
                                        <p:tgtEl>
                                          <p:spTgt spid="156"/>
                                        </p:tgtEl>
                                        <p:attrNameLst>
                                          <p:attrName>ppt_y</p:attrName>
                                        </p:attrNameLst>
                                      </p:cBhvr>
                                      <p:tavLst>
                                        <p:tav tm="0">
                                          <p:val>
                                            <p:strVal val="1+#ppt_h/2"/>
                                          </p:val>
                                        </p:tav>
                                        <p:tav tm="100000">
                                          <p:val>
                                            <p:strVal val="#ppt_y"/>
                                          </p:val>
                                        </p:tav>
                                      </p:tavLst>
                                    </p:anim>
                                  </p:childTnLst>
                                </p:cTn>
                              </p:par>
                              <p:par>
                                <p:cTn id="347" presetID="2" presetClass="entr" presetSubtype="4" fill="hold" grpId="0" nodeType="withEffect">
                                  <p:stCondLst>
                                    <p:cond delay="0"/>
                                  </p:stCondLst>
                                  <p:childTnLst>
                                    <p:set>
                                      <p:cBhvr>
                                        <p:cTn id="348" dur="1" fill="hold">
                                          <p:stCondLst>
                                            <p:cond delay="0"/>
                                          </p:stCondLst>
                                        </p:cTn>
                                        <p:tgtEl>
                                          <p:spTgt spid="157"/>
                                        </p:tgtEl>
                                        <p:attrNameLst>
                                          <p:attrName>style.visibility</p:attrName>
                                        </p:attrNameLst>
                                      </p:cBhvr>
                                      <p:to>
                                        <p:strVal val="visible"/>
                                      </p:to>
                                    </p:set>
                                    <p:anim calcmode="lin" valueType="num">
                                      <p:cBhvr additive="base">
                                        <p:cTn id="349" dur="500" fill="hold"/>
                                        <p:tgtEl>
                                          <p:spTgt spid="157"/>
                                        </p:tgtEl>
                                        <p:attrNameLst>
                                          <p:attrName>ppt_x</p:attrName>
                                        </p:attrNameLst>
                                      </p:cBhvr>
                                      <p:tavLst>
                                        <p:tav tm="0">
                                          <p:val>
                                            <p:strVal val="#ppt_x"/>
                                          </p:val>
                                        </p:tav>
                                        <p:tav tm="100000">
                                          <p:val>
                                            <p:strVal val="#ppt_x"/>
                                          </p:val>
                                        </p:tav>
                                      </p:tavLst>
                                    </p:anim>
                                    <p:anim calcmode="lin" valueType="num">
                                      <p:cBhvr additive="base">
                                        <p:cTn id="350" dur="500" fill="hold"/>
                                        <p:tgtEl>
                                          <p:spTgt spid="157"/>
                                        </p:tgtEl>
                                        <p:attrNameLst>
                                          <p:attrName>ppt_y</p:attrName>
                                        </p:attrNameLst>
                                      </p:cBhvr>
                                      <p:tavLst>
                                        <p:tav tm="0">
                                          <p:val>
                                            <p:strVal val="1+#ppt_h/2"/>
                                          </p:val>
                                        </p:tav>
                                        <p:tav tm="100000">
                                          <p:val>
                                            <p:strVal val="#ppt_y"/>
                                          </p:val>
                                        </p:tav>
                                      </p:tavLst>
                                    </p:anim>
                                  </p:childTnLst>
                                </p:cTn>
                              </p:par>
                              <p:par>
                                <p:cTn id="351" presetID="2" presetClass="entr" presetSubtype="4" fill="hold" grpId="0" nodeType="withEffect">
                                  <p:stCondLst>
                                    <p:cond delay="0"/>
                                  </p:stCondLst>
                                  <p:childTnLst>
                                    <p:set>
                                      <p:cBhvr>
                                        <p:cTn id="352" dur="1" fill="hold">
                                          <p:stCondLst>
                                            <p:cond delay="0"/>
                                          </p:stCondLst>
                                        </p:cTn>
                                        <p:tgtEl>
                                          <p:spTgt spid="158"/>
                                        </p:tgtEl>
                                        <p:attrNameLst>
                                          <p:attrName>style.visibility</p:attrName>
                                        </p:attrNameLst>
                                      </p:cBhvr>
                                      <p:to>
                                        <p:strVal val="visible"/>
                                      </p:to>
                                    </p:set>
                                    <p:anim calcmode="lin" valueType="num">
                                      <p:cBhvr additive="base">
                                        <p:cTn id="353" dur="500" fill="hold"/>
                                        <p:tgtEl>
                                          <p:spTgt spid="158"/>
                                        </p:tgtEl>
                                        <p:attrNameLst>
                                          <p:attrName>ppt_x</p:attrName>
                                        </p:attrNameLst>
                                      </p:cBhvr>
                                      <p:tavLst>
                                        <p:tav tm="0">
                                          <p:val>
                                            <p:strVal val="#ppt_x"/>
                                          </p:val>
                                        </p:tav>
                                        <p:tav tm="100000">
                                          <p:val>
                                            <p:strVal val="#ppt_x"/>
                                          </p:val>
                                        </p:tav>
                                      </p:tavLst>
                                    </p:anim>
                                    <p:anim calcmode="lin" valueType="num">
                                      <p:cBhvr additive="base">
                                        <p:cTn id="354" dur="500" fill="hold"/>
                                        <p:tgtEl>
                                          <p:spTgt spid="158"/>
                                        </p:tgtEl>
                                        <p:attrNameLst>
                                          <p:attrName>ppt_y</p:attrName>
                                        </p:attrNameLst>
                                      </p:cBhvr>
                                      <p:tavLst>
                                        <p:tav tm="0">
                                          <p:val>
                                            <p:strVal val="1+#ppt_h/2"/>
                                          </p:val>
                                        </p:tav>
                                        <p:tav tm="100000">
                                          <p:val>
                                            <p:strVal val="#ppt_y"/>
                                          </p:val>
                                        </p:tav>
                                      </p:tavLst>
                                    </p:anim>
                                  </p:childTnLst>
                                </p:cTn>
                              </p:par>
                              <p:par>
                                <p:cTn id="355" presetID="2" presetClass="entr" presetSubtype="4" fill="hold" grpId="0" nodeType="withEffect">
                                  <p:stCondLst>
                                    <p:cond delay="0"/>
                                  </p:stCondLst>
                                  <p:childTnLst>
                                    <p:set>
                                      <p:cBhvr>
                                        <p:cTn id="356" dur="1" fill="hold">
                                          <p:stCondLst>
                                            <p:cond delay="0"/>
                                          </p:stCondLst>
                                        </p:cTn>
                                        <p:tgtEl>
                                          <p:spTgt spid="159"/>
                                        </p:tgtEl>
                                        <p:attrNameLst>
                                          <p:attrName>style.visibility</p:attrName>
                                        </p:attrNameLst>
                                      </p:cBhvr>
                                      <p:to>
                                        <p:strVal val="visible"/>
                                      </p:to>
                                    </p:set>
                                    <p:anim calcmode="lin" valueType="num">
                                      <p:cBhvr additive="base">
                                        <p:cTn id="357" dur="500" fill="hold"/>
                                        <p:tgtEl>
                                          <p:spTgt spid="159"/>
                                        </p:tgtEl>
                                        <p:attrNameLst>
                                          <p:attrName>ppt_x</p:attrName>
                                        </p:attrNameLst>
                                      </p:cBhvr>
                                      <p:tavLst>
                                        <p:tav tm="0">
                                          <p:val>
                                            <p:strVal val="#ppt_x"/>
                                          </p:val>
                                        </p:tav>
                                        <p:tav tm="100000">
                                          <p:val>
                                            <p:strVal val="#ppt_x"/>
                                          </p:val>
                                        </p:tav>
                                      </p:tavLst>
                                    </p:anim>
                                    <p:anim calcmode="lin" valueType="num">
                                      <p:cBhvr additive="base">
                                        <p:cTn id="358"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par>
                    <p:cTn id="359" fill="hold">
                      <p:stCondLst>
                        <p:cond delay="indefinite"/>
                      </p:stCondLst>
                      <p:childTnLst>
                        <p:par>
                          <p:cTn id="360" fill="hold">
                            <p:stCondLst>
                              <p:cond delay="0"/>
                            </p:stCondLst>
                            <p:childTnLst>
                              <p:par>
                                <p:cTn id="361" presetID="3" presetClass="entr" presetSubtype="10" fill="hold" grpId="0" nodeType="clickEffect">
                                  <p:stCondLst>
                                    <p:cond delay="0"/>
                                  </p:stCondLst>
                                  <p:childTnLst>
                                    <p:set>
                                      <p:cBhvr>
                                        <p:cTn id="362" dur="1" fill="hold">
                                          <p:stCondLst>
                                            <p:cond delay="0"/>
                                          </p:stCondLst>
                                        </p:cTn>
                                        <p:tgtEl>
                                          <p:spTgt spid="81"/>
                                        </p:tgtEl>
                                        <p:attrNameLst>
                                          <p:attrName>style.visibility</p:attrName>
                                        </p:attrNameLst>
                                      </p:cBhvr>
                                      <p:to>
                                        <p:strVal val="visible"/>
                                      </p:to>
                                    </p:set>
                                    <p:animEffect transition="in" filter="blinds(horizontal)">
                                      <p:cBhvr>
                                        <p:cTn id="363" dur="500"/>
                                        <p:tgtEl>
                                          <p:spTgt spid="81"/>
                                        </p:tgtEl>
                                      </p:cBhvr>
                                    </p:animEffect>
                                  </p:childTnLst>
                                </p:cTn>
                              </p:par>
                            </p:childTnLst>
                          </p:cTn>
                        </p:par>
                      </p:childTnLst>
                    </p:cTn>
                  </p:par>
                  <p:par>
                    <p:cTn id="364" fill="hold">
                      <p:stCondLst>
                        <p:cond delay="indefinite"/>
                      </p:stCondLst>
                      <p:childTnLst>
                        <p:par>
                          <p:cTn id="365" fill="hold">
                            <p:stCondLst>
                              <p:cond delay="0"/>
                            </p:stCondLst>
                            <p:childTnLst>
                              <p:par>
                                <p:cTn id="366" presetID="3" presetClass="entr" presetSubtype="10" fill="hold" grpId="0" nodeType="clickEffect">
                                  <p:stCondLst>
                                    <p:cond delay="0"/>
                                  </p:stCondLst>
                                  <p:childTnLst>
                                    <p:set>
                                      <p:cBhvr>
                                        <p:cTn id="367" dur="1" fill="hold">
                                          <p:stCondLst>
                                            <p:cond delay="0"/>
                                          </p:stCondLst>
                                        </p:cTn>
                                        <p:tgtEl>
                                          <p:spTgt spid="130"/>
                                        </p:tgtEl>
                                        <p:attrNameLst>
                                          <p:attrName>style.visibility</p:attrName>
                                        </p:attrNameLst>
                                      </p:cBhvr>
                                      <p:to>
                                        <p:strVal val="visible"/>
                                      </p:to>
                                    </p:set>
                                    <p:animEffect transition="in" filter="blinds(horizontal)">
                                      <p:cBhvr>
                                        <p:cTn id="368" dur="500"/>
                                        <p:tgtEl>
                                          <p:spTgt spid="130"/>
                                        </p:tgtEl>
                                      </p:cBhvr>
                                    </p:animEffect>
                                  </p:childTnLst>
                                </p:cTn>
                              </p:par>
                            </p:childTnLst>
                          </p:cTn>
                        </p:par>
                      </p:childTnLst>
                    </p:cTn>
                  </p:par>
                  <p:par>
                    <p:cTn id="369" fill="hold">
                      <p:stCondLst>
                        <p:cond delay="indefinite"/>
                      </p:stCondLst>
                      <p:childTnLst>
                        <p:par>
                          <p:cTn id="370" fill="hold">
                            <p:stCondLst>
                              <p:cond delay="0"/>
                            </p:stCondLst>
                            <p:childTnLst>
                              <p:par>
                                <p:cTn id="371" presetID="3" presetClass="entr" presetSubtype="10" fill="hold" grpId="0" nodeType="clickEffect">
                                  <p:stCondLst>
                                    <p:cond delay="0"/>
                                  </p:stCondLst>
                                  <p:childTnLst>
                                    <p:set>
                                      <p:cBhvr>
                                        <p:cTn id="372" dur="1" fill="hold">
                                          <p:stCondLst>
                                            <p:cond delay="0"/>
                                          </p:stCondLst>
                                        </p:cTn>
                                        <p:tgtEl>
                                          <p:spTgt spid="131"/>
                                        </p:tgtEl>
                                        <p:attrNameLst>
                                          <p:attrName>style.visibility</p:attrName>
                                        </p:attrNameLst>
                                      </p:cBhvr>
                                      <p:to>
                                        <p:strVal val="visible"/>
                                      </p:to>
                                    </p:set>
                                    <p:animEffect transition="in" filter="blinds(horizontal)">
                                      <p:cBhvr>
                                        <p:cTn id="373" dur="500"/>
                                        <p:tgtEl>
                                          <p:spTgt spid="131"/>
                                        </p:tgtEl>
                                      </p:cBhvr>
                                    </p:animEffect>
                                  </p:childTnLst>
                                </p:cTn>
                              </p:par>
                            </p:childTnLst>
                          </p:cTn>
                        </p:par>
                      </p:childTnLst>
                    </p:cTn>
                  </p:par>
                  <p:par>
                    <p:cTn id="374" fill="hold">
                      <p:stCondLst>
                        <p:cond delay="indefinite"/>
                      </p:stCondLst>
                      <p:childTnLst>
                        <p:par>
                          <p:cTn id="375" fill="hold">
                            <p:stCondLst>
                              <p:cond delay="0"/>
                            </p:stCondLst>
                            <p:childTnLst>
                              <p:par>
                                <p:cTn id="376" presetID="3" presetClass="entr" presetSubtype="10" fill="hold" grpId="0" nodeType="clickEffect">
                                  <p:stCondLst>
                                    <p:cond delay="0"/>
                                  </p:stCondLst>
                                  <p:childTnLst>
                                    <p:set>
                                      <p:cBhvr>
                                        <p:cTn id="377" dur="1" fill="hold">
                                          <p:stCondLst>
                                            <p:cond delay="0"/>
                                          </p:stCondLst>
                                        </p:cTn>
                                        <p:tgtEl>
                                          <p:spTgt spid="132"/>
                                        </p:tgtEl>
                                        <p:attrNameLst>
                                          <p:attrName>style.visibility</p:attrName>
                                        </p:attrNameLst>
                                      </p:cBhvr>
                                      <p:to>
                                        <p:strVal val="visible"/>
                                      </p:to>
                                    </p:set>
                                    <p:animEffect transition="in" filter="blinds(horizontal)">
                                      <p:cBhvr>
                                        <p:cTn id="37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33" grpId="0"/>
      <p:bldP spid="134" grpId="0"/>
      <p:bldP spid="135" grpId="0"/>
      <p:bldP spid="136" grpId="0"/>
      <p:bldP spid="137" grpId="0"/>
      <p:bldP spid="138" grpId="0"/>
      <p:bldP spid="130" grpId="0" animBg="1"/>
      <p:bldP spid="139" grpId="0"/>
      <p:bldP spid="140" grpId="0"/>
      <p:bldP spid="132" grpId="0" animBg="1"/>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81" grpId="0" animBg="1"/>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a:xfrm>
            <a:off x="490538" y="1025525"/>
            <a:ext cx="7688262" cy="276225"/>
          </a:xfrm>
        </p:spPr>
        <p:txBody>
          <a:bodyPr/>
          <a:lstStyle/>
          <a:p>
            <a:r>
              <a:rPr lang="de-DE" sz="2000" smtClean="0"/>
              <a:t>Mit FH-Reife zum fachbezogenen Studium an die Uni</a:t>
            </a:r>
          </a:p>
        </p:txBody>
      </p:sp>
      <p:sp>
        <p:nvSpPr>
          <p:cNvPr id="68611" name="Inhaltsplatzhalter 2"/>
          <p:cNvSpPr>
            <a:spLocks noGrp="1"/>
          </p:cNvSpPr>
          <p:nvPr>
            <p:ph idx="1"/>
          </p:nvPr>
        </p:nvSpPr>
        <p:spPr>
          <a:xfrm>
            <a:off x="509588" y="2466975"/>
            <a:ext cx="7669212" cy="1790700"/>
          </a:xfrm>
        </p:spPr>
        <p:txBody>
          <a:bodyPr/>
          <a:lstStyle/>
          <a:p>
            <a:pPr>
              <a:lnSpc>
                <a:spcPct val="150000"/>
              </a:lnSpc>
            </a:pPr>
            <a:r>
              <a:rPr lang="de-DE" smtClean="0"/>
              <a:t>Die Fachhochschulreife berechtigt zum Studium in jeder Fachrichtung an jeder Fachhochschule und zum Studium in der entsprechenden Fachrichtung an Universitäten und gleichgestellten Hochschulen.</a:t>
            </a:r>
          </a:p>
        </p:txBody>
      </p:sp>
      <p:sp>
        <p:nvSpPr>
          <p:cNvPr id="68612"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sp>
        <p:nvSpPr>
          <p:cNvPr id="68613" name="Textfeld 4"/>
          <p:cNvSpPr txBox="1">
            <a:spLocks noChangeArrowheads="1"/>
          </p:cNvSpPr>
          <p:nvPr/>
        </p:nvSpPr>
        <p:spPr bwMode="auto">
          <a:xfrm>
            <a:off x="395288" y="1763713"/>
            <a:ext cx="3997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i="1">
                <a:solidFill>
                  <a:srgbClr val="000000"/>
                </a:solidFill>
              </a:rPr>
              <a:t>§ 18 (3) 1 NHG</a:t>
            </a:r>
          </a:p>
        </p:txBody>
      </p:sp>
      <p:sp>
        <p:nvSpPr>
          <p:cNvPr id="6" name="Textfeld 5"/>
          <p:cNvSpPr txBox="1">
            <a:spLocks noChangeArrowheads="1"/>
          </p:cNvSpPr>
          <p:nvPr/>
        </p:nvSpPr>
        <p:spPr bwMode="auto">
          <a:xfrm>
            <a:off x="5256213" y="2924175"/>
            <a:ext cx="2916237" cy="468313"/>
          </a:xfrm>
          <a:prstGeom prst="rect">
            <a:avLst/>
          </a:prstGeom>
          <a:solidFill>
            <a:srgbClr val="FF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7" name="Textfeld 6"/>
          <p:cNvSpPr txBox="1">
            <a:spLocks noChangeArrowheads="1"/>
          </p:cNvSpPr>
          <p:nvPr/>
        </p:nvSpPr>
        <p:spPr bwMode="auto">
          <a:xfrm>
            <a:off x="792163" y="3392488"/>
            <a:ext cx="5400675" cy="504825"/>
          </a:xfrm>
          <a:prstGeom prst="rect">
            <a:avLst/>
          </a:prstGeom>
          <a:solidFill>
            <a:srgbClr val="FF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endParaRPr lang="de-DE">
              <a:solidFill>
                <a:srgbClr val="000000"/>
              </a:solidFill>
            </a:endParaRPr>
          </a:p>
        </p:txBody>
      </p:sp>
      <p:sp>
        <p:nvSpPr>
          <p:cNvPr id="8" name="Textfeld 7"/>
          <p:cNvSpPr txBox="1"/>
          <p:nvPr/>
        </p:nvSpPr>
        <p:spPr>
          <a:xfrm>
            <a:off x="468313" y="1628775"/>
            <a:ext cx="8243887" cy="4645025"/>
          </a:xfrm>
          <a:prstGeom prst="rect">
            <a:avLst/>
          </a:prstGeom>
          <a:solidFill>
            <a:schemeClr val="accent1">
              <a:lumMod val="20000"/>
              <a:lumOff val="80000"/>
            </a:schemeClr>
          </a:solidFill>
        </p:spPr>
        <p:txBody>
          <a:bodyPr/>
          <a:lstStyle/>
          <a:p>
            <a:pPr fontAlgn="base">
              <a:lnSpc>
                <a:spcPct val="90000"/>
              </a:lnSpc>
              <a:spcBef>
                <a:spcPct val="50000"/>
              </a:spcBef>
              <a:spcAft>
                <a:spcPct val="0"/>
              </a:spcAft>
              <a:defRPr/>
            </a:pPr>
            <a:r>
              <a:rPr lang="de-DE" sz="1100" dirty="0">
                <a:solidFill>
                  <a:srgbClr val="000000"/>
                </a:solidFill>
              </a:rPr>
              <a:t>Fachrichtungen der Berufsoberschule und einschlägige Studiengänge</a:t>
            </a:r>
            <a:r>
              <a:rPr lang="de-DE" sz="1100" b="1" dirty="0">
                <a:solidFill>
                  <a:srgbClr val="000000"/>
                </a:solidFill>
              </a:rPr>
              <a:t> </a:t>
            </a:r>
            <a:endParaRPr lang="de-DE" sz="1100" dirty="0">
              <a:solidFill>
                <a:srgbClr val="000000"/>
              </a:solidFill>
            </a:endParaRPr>
          </a:p>
          <a:p>
            <a:pPr fontAlgn="base">
              <a:lnSpc>
                <a:spcPct val="90000"/>
              </a:lnSpc>
              <a:spcBef>
                <a:spcPct val="50000"/>
              </a:spcBef>
              <a:spcAft>
                <a:spcPct val="0"/>
              </a:spcAft>
              <a:defRPr/>
            </a:pPr>
            <a:r>
              <a:rPr lang="de-DE" sz="1100" b="1" dirty="0">
                <a:solidFill>
                  <a:srgbClr val="000000"/>
                </a:solidFill>
              </a:rPr>
              <a:t>Fachrichtung Technik:</a:t>
            </a:r>
            <a:r>
              <a:rPr lang="de-DE" sz="1100" dirty="0">
                <a:solidFill>
                  <a:srgbClr val="000000"/>
                </a:solidFill>
              </a:rPr>
              <a:t> Ingenieurwissenschaften, Technik, Architektur, Innenarchitektur, Chemie, Lebensmittelchemie, Geowissenschaften (ohne Geographie), Informatik, Wirtschaftsinformatik, Lebensmitteltechnologie, Mathematik, Wirtschaftsmathematik, Physik, Statistik, Wirtschaftsingenieurwesen</a:t>
            </a:r>
            <a:br>
              <a:rPr lang="de-DE" sz="1100" dirty="0">
                <a:solidFill>
                  <a:srgbClr val="000000"/>
                </a:solidFill>
              </a:rPr>
            </a:br>
            <a:r>
              <a:rPr lang="de-DE" sz="1100" i="1" dirty="0">
                <a:solidFill>
                  <a:srgbClr val="000000"/>
                </a:solidFill>
              </a:rPr>
              <a:t>Lehramt an berufsbildenden Schulen:</a:t>
            </a:r>
            <a:r>
              <a:rPr lang="de-DE" sz="1100" dirty="0">
                <a:solidFill>
                  <a:srgbClr val="000000"/>
                </a:solidFill>
              </a:rPr>
              <a:t> technologische berufliche Fachrichtungen </a:t>
            </a:r>
          </a:p>
          <a:p>
            <a:pPr fontAlgn="base">
              <a:lnSpc>
                <a:spcPct val="90000"/>
              </a:lnSpc>
              <a:spcBef>
                <a:spcPct val="50000"/>
              </a:spcBef>
              <a:spcAft>
                <a:spcPct val="0"/>
              </a:spcAft>
              <a:defRPr/>
            </a:pPr>
            <a:r>
              <a:rPr lang="de-DE" sz="1100" b="1" dirty="0">
                <a:solidFill>
                  <a:srgbClr val="000000"/>
                </a:solidFill>
              </a:rPr>
              <a:t>Fachrichtung Wirtschaft:</a:t>
            </a:r>
            <a:r>
              <a:rPr lang="de-DE" sz="1100" dirty="0">
                <a:solidFill>
                  <a:srgbClr val="000000"/>
                </a:solidFill>
              </a:rPr>
              <a:t> Wirtschaftswissenschaften, Sozialwissenschaften, Wirtschaftsingenieurwesen, -informatik, -mathematik, Statistik </a:t>
            </a:r>
            <a:br>
              <a:rPr lang="de-DE" sz="1100" dirty="0">
                <a:solidFill>
                  <a:srgbClr val="000000"/>
                </a:solidFill>
              </a:rPr>
            </a:br>
            <a:r>
              <a:rPr lang="de-DE" sz="1100" i="1" dirty="0">
                <a:solidFill>
                  <a:srgbClr val="000000"/>
                </a:solidFill>
              </a:rPr>
              <a:t>Lehramt an berufsbildenden Schulen:</a:t>
            </a:r>
            <a:r>
              <a:rPr lang="de-DE" sz="1100" dirty="0">
                <a:solidFill>
                  <a:srgbClr val="000000"/>
                </a:solidFill>
              </a:rPr>
              <a:t> wirtschafts- und sozialwissenschaftliche berufliche Fachrichtungen </a:t>
            </a:r>
          </a:p>
          <a:p>
            <a:pPr fontAlgn="base">
              <a:lnSpc>
                <a:spcPct val="90000"/>
              </a:lnSpc>
              <a:spcBef>
                <a:spcPct val="50000"/>
              </a:spcBef>
              <a:spcAft>
                <a:spcPct val="0"/>
              </a:spcAft>
              <a:defRPr/>
            </a:pPr>
            <a:r>
              <a:rPr lang="de-DE" sz="1100" b="1" dirty="0">
                <a:solidFill>
                  <a:srgbClr val="000000"/>
                </a:solidFill>
              </a:rPr>
              <a:t>Fachrichtung Agrarwirtschaft:</a:t>
            </a:r>
            <a:r>
              <a:rPr lang="de-DE" sz="1100" dirty="0">
                <a:solidFill>
                  <a:srgbClr val="000000"/>
                </a:solidFill>
              </a:rPr>
              <a:t> Agrarwissenschaften, Forstwissenschaften, Gartenbau, Landespflege, Umweltschutz, Biochemie, Biologie, Chemie, Lebensmittelchemie, Lebensmitteltechnologie </a:t>
            </a:r>
            <a:br>
              <a:rPr lang="de-DE" sz="1100" dirty="0">
                <a:solidFill>
                  <a:srgbClr val="000000"/>
                </a:solidFill>
              </a:rPr>
            </a:br>
            <a:r>
              <a:rPr lang="de-DE" sz="1100" i="1" dirty="0">
                <a:solidFill>
                  <a:srgbClr val="000000"/>
                </a:solidFill>
              </a:rPr>
              <a:t>Lehramt an berufsbildenden Schulen:</a:t>
            </a:r>
            <a:r>
              <a:rPr lang="de-DE" sz="1100" dirty="0">
                <a:solidFill>
                  <a:srgbClr val="000000"/>
                </a:solidFill>
              </a:rPr>
              <a:t> landwirtschaftliche berufliche Fachrichtungen </a:t>
            </a:r>
          </a:p>
          <a:p>
            <a:pPr fontAlgn="base">
              <a:lnSpc>
                <a:spcPct val="90000"/>
              </a:lnSpc>
              <a:spcBef>
                <a:spcPct val="50000"/>
              </a:spcBef>
              <a:spcAft>
                <a:spcPct val="0"/>
              </a:spcAft>
              <a:defRPr/>
            </a:pPr>
            <a:r>
              <a:rPr lang="de-DE" sz="1100" b="1" dirty="0">
                <a:solidFill>
                  <a:srgbClr val="000000"/>
                </a:solidFill>
              </a:rPr>
              <a:t>Fachrichtung Ernährung und Hauswirtschaft:</a:t>
            </a:r>
            <a:r>
              <a:rPr lang="de-DE" sz="1100" dirty="0">
                <a:solidFill>
                  <a:srgbClr val="000000"/>
                </a:solidFill>
              </a:rPr>
              <a:t> Biochemie, Biologie, Brauwesen, Getränketechnologie, Chemie, Lebensmittelchemie, Lebensmitteltechnologie, Ökotrophologie </a:t>
            </a:r>
            <a:br>
              <a:rPr lang="de-DE" sz="1100" dirty="0">
                <a:solidFill>
                  <a:srgbClr val="000000"/>
                </a:solidFill>
              </a:rPr>
            </a:br>
            <a:r>
              <a:rPr lang="de-DE" sz="1100" i="1" dirty="0">
                <a:solidFill>
                  <a:srgbClr val="000000"/>
                </a:solidFill>
              </a:rPr>
              <a:t>Lehramt an berufsbildenden Schulen:</a:t>
            </a:r>
            <a:r>
              <a:rPr lang="de-DE" sz="1100" dirty="0">
                <a:solidFill>
                  <a:srgbClr val="000000"/>
                </a:solidFill>
              </a:rPr>
              <a:t> ernährungs- und hauswirtschaftswissenschaftliche berufliche Fachrichtungen </a:t>
            </a:r>
          </a:p>
          <a:p>
            <a:pPr fontAlgn="base">
              <a:lnSpc>
                <a:spcPct val="90000"/>
              </a:lnSpc>
              <a:spcBef>
                <a:spcPct val="50000"/>
              </a:spcBef>
              <a:spcAft>
                <a:spcPct val="0"/>
              </a:spcAft>
              <a:defRPr/>
            </a:pPr>
            <a:r>
              <a:rPr lang="de-DE" sz="1100" b="1" dirty="0">
                <a:solidFill>
                  <a:srgbClr val="000000"/>
                </a:solidFill>
              </a:rPr>
              <a:t>Fachrichtung Sozialwesen:</a:t>
            </a:r>
            <a:r>
              <a:rPr lang="de-DE" sz="1100" dirty="0">
                <a:solidFill>
                  <a:srgbClr val="000000"/>
                </a:solidFill>
              </a:rPr>
              <a:t> Pädagogik (einschl. Schul-, Sonder- und Sozialpädagogik), Psychologie, Biologie, Biochemie </a:t>
            </a:r>
            <a:br>
              <a:rPr lang="de-DE" sz="1100" dirty="0">
                <a:solidFill>
                  <a:srgbClr val="000000"/>
                </a:solidFill>
              </a:rPr>
            </a:br>
            <a:r>
              <a:rPr lang="de-DE" sz="1100" i="1" dirty="0">
                <a:solidFill>
                  <a:srgbClr val="000000"/>
                </a:solidFill>
              </a:rPr>
              <a:t>Lehramt an berufsbildenden Schulen:</a:t>
            </a:r>
            <a:r>
              <a:rPr lang="de-DE" sz="1100" dirty="0">
                <a:solidFill>
                  <a:srgbClr val="000000"/>
                </a:solidFill>
              </a:rPr>
              <a:t> Sozialpädagogik, Pflege, Gesundheit als berufliche Fachrichtungen </a:t>
            </a:r>
            <a:br>
              <a:rPr lang="de-DE" sz="1100" dirty="0">
                <a:solidFill>
                  <a:srgbClr val="000000"/>
                </a:solidFill>
              </a:rPr>
            </a:br>
            <a:r>
              <a:rPr lang="de-DE" sz="1100" i="1" dirty="0">
                <a:solidFill>
                  <a:srgbClr val="000000"/>
                </a:solidFill>
              </a:rPr>
              <a:t>Lehramt für Sonderpädagogik </a:t>
            </a:r>
            <a:endParaRPr lang="de-DE" sz="1100" dirty="0">
              <a:solidFill>
                <a:srgbClr val="000000"/>
              </a:solidFill>
            </a:endParaRPr>
          </a:p>
          <a:p>
            <a:pPr fontAlgn="base">
              <a:lnSpc>
                <a:spcPct val="90000"/>
              </a:lnSpc>
              <a:spcBef>
                <a:spcPct val="50000"/>
              </a:spcBef>
              <a:spcAft>
                <a:spcPct val="0"/>
              </a:spcAft>
              <a:defRPr/>
            </a:pPr>
            <a:r>
              <a:rPr lang="de-DE" sz="1100" b="1" dirty="0">
                <a:solidFill>
                  <a:srgbClr val="000000"/>
                </a:solidFill>
              </a:rPr>
              <a:t>Fachrichtung Hauswirtschaft und Sozialpflege: </a:t>
            </a:r>
            <a:r>
              <a:rPr lang="de-DE" sz="1100" dirty="0">
                <a:solidFill>
                  <a:srgbClr val="000000"/>
                </a:solidFill>
              </a:rPr>
              <a:t>Biochemie, Biologie, Chemie, Lebensmittelchemie, Lebensmitteltechnologie, Ökotrophologie, Pädagogik (einschl. Schul-, Sonder- und Sozialpädagogik) </a:t>
            </a:r>
            <a:br>
              <a:rPr lang="de-DE" sz="1100" dirty="0">
                <a:solidFill>
                  <a:srgbClr val="000000"/>
                </a:solidFill>
              </a:rPr>
            </a:br>
            <a:r>
              <a:rPr lang="de-DE" sz="1100" i="1" dirty="0">
                <a:solidFill>
                  <a:srgbClr val="000000"/>
                </a:solidFill>
              </a:rPr>
              <a:t>Lehramt an berufsbildenden Schulen: </a:t>
            </a:r>
            <a:r>
              <a:rPr lang="de-DE" sz="1100" dirty="0">
                <a:solidFill>
                  <a:srgbClr val="000000"/>
                </a:solidFill>
              </a:rPr>
              <a:t>Ernährungs- und Hauswirtschaftswissenschaft, Sozialpädagogik als berufliche Fachrichtungen </a:t>
            </a:r>
          </a:p>
          <a:p>
            <a:pPr fontAlgn="base">
              <a:lnSpc>
                <a:spcPct val="90000"/>
              </a:lnSpc>
              <a:spcBef>
                <a:spcPct val="50000"/>
              </a:spcBef>
              <a:spcAft>
                <a:spcPct val="0"/>
              </a:spcAft>
              <a:defRPr/>
            </a:pPr>
            <a:r>
              <a:rPr lang="de-DE" sz="1100" b="1" dirty="0">
                <a:solidFill>
                  <a:srgbClr val="000000"/>
                </a:solidFill>
              </a:rPr>
              <a:t>Fachrichtung Gestaltung:</a:t>
            </a:r>
            <a:r>
              <a:rPr lang="de-DE" sz="1100" dirty="0">
                <a:solidFill>
                  <a:srgbClr val="000000"/>
                </a:solidFill>
              </a:rPr>
              <a:t> Gestaltung/Design, Architektur, Innenarchitektur, Bildende Kunst, Theaterwissenschaften, Medienwissenschaften </a:t>
            </a:r>
            <a:br>
              <a:rPr lang="de-DE" sz="1100" dirty="0">
                <a:solidFill>
                  <a:srgbClr val="000000"/>
                </a:solidFill>
              </a:rPr>
            </a:br>
            <a:r>
              <a:rPr lang="de-DE" sz="1100" i="1" dirty="0">
                <a:solidFill>
                  <a:srgbClr val="000000"/>
                </a:solidFill>
              </a:rPr>
              <a:t>Lehramt an berufsbildenden Schulen:</a:t>
            </a:r>
            <a:r>
              <a:rPr lang="de-DE" sz="1100" dirty="0">
                <a:solidFill>
                  <a:srgbClr val="000000"/>
                </a:solidFill>
              </a:rPr>
              <a:t> gestalterische Fächer als berufliche Fachrichtungen</a:t>
            </a:r>
          </a:p>
          <a:p>
            <a:pPr fontAlgn="base">
              <a:lnSpc>
                <a:spcPct val="90000"/>
              </a:lnSpc>
              <a:spcBef>
                <a:spcPct val="50000"/>
              </a:spcBef>
              <a:spcAft>
                <a:spcPct val="0"/>
              </a:spcAft>
              <a:defRPr/>
            </a:pPr>
            <a:r>
              <a:rPr lang="de-DE" sz="1100" dirty="0">
                <a:solidFill>
                  <a:srgbClr val="000000"/>
                </a:solidFill>
              </a:rPr>
              <a:t>Quelle: Rahmenvereinbarung über die Berufsoberschule (Beschluss der KMK v. 25. 11. 1976 i. d. F. v. 1. 2. 2007)</a:t>
            </a:r>
          </a:p>
          <a:p>
            <a:pPr fontAlgn="base">
              <a:lnSpc>
                <a:spcPct val="90000"/>
              </a:lnSpc>
              <a:spcBef>
                <a:spcPct val="50000"/>
              </a:spcBef>
              <a:spcAft>
                <a:spcPct val="0"/>
              </a:spcAft>
              <a:defRPr/>
            </a:pPr>
            <a:endParaRPr lang="de-DE" sz="2000" dirty="0">
              <a:solidFill>
                <a:srgbClr val="000000"/>
              </a:solidFill>
            </a:endParaRPr>
          </a:p>
        </p:txBody>
      </p:sp>
    </p:spTree>
    <p:extLst>
      <p:ext uri="{BB962C8B-B14F-4D97-AF65-F5344CB8AC3E}">
        <p14:creationId xmlns:p14="http://schemas.microsoft.com/office/powerpoint/2010/main" val="15487714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ußzeilenplatzhalter 2"/>
          <p:cNvSpPr>
            <a:spLocks noGrp="1"/>
          </p:cNvSpPr>
          <p:nvPr>
            <p:ph type="ftr" sz="quarter" idx="10"/>
          </p:nvPr>
        </p:nvSpPr>
        <p:spPr/>
        <p:txBody>
          <a:bodyPr/>
          <a:lstStyle/>
          <a:p>
            <a:pPr>
              <a:defRPr/>
            </a:pPr>
            <a:r>
              <a:rPr lang="de-DE" smtClean="0">
                <a:solidFill>
                  <a:srgbClr val="000000"/>
                </a:solidFill>
              </a:rPr>
              <a:t>Markus Bremer, Dienstbesprechung Jobcenter, Fragen rund ums Studium</a:t>
            </a:r>
            <a:endParaRPr lang="de-DE">
              <a:solidFill>
                <a:srgbClr val="000000"/>
              </a:solidFill>
            </a:endParaRP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88" y="-27384"/>
            <a:ext cx="917892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97" y="1340769"/>
            <a:ext cx="9187020"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87421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14" descr="http://www.weltlaeufig.de/wp-content/uploads/2008/04/globus.jpg"/>
          <p:cNvPicPr>
            <a:picLocks noChangeAspect="1" noChangeArrowheads="1"/>
          </p:cNvPicPr>
          <p:nvPr/>
        </p:nvPicPr>
        <p:blipFill>
          <a:blip r:embed="rId3" cstate="print">
            <a:lum bright="63000"/>
          </a:blip>
          <a:srcRect/>
          <a:stretch>
            <a:fillRect/>
          </a:stretch>
        </p:blipFill>
        <p:spPr bwMode="auto">
          <a:xfrm>
            <a:off x="1697842" y="619616"/>
            <a:ext cx="5959316" cy="5961034"/>
          </a:xfrm>
          <a:prstGeom prst="rect">
            <a:avLst/>
          </a:prstGeom>
          <a:noFill/>
        </p:spPr>
      </p:pic>
      <p:pic>
        <p:nvPicPr>
          <p:cNvPr id="80" name="Picture 2" descr="http://www.flaggenkunde.de/deutscheflaggen/images/de.gif"/>
          <p:cNvPicPr>
            <a:picLocks noChangeAspect="1" noChangeArrowheads="1"/>
          </p:cNvPicPr>
          <p:nvPr/>
        </p:nvPicPr>
        <p:blipFill>
          <a:blip r:embed="rId4" cstate="email">
            <a:lum bright="55000" contrast="-16000"/>
            <a:extLst>
              <a:ext uri="{28A0092B-C50C-407E-A947-70E740481C1C}">
                <a14:useLocalDpi xmlns:a14="http://schemas.microsoft.com/office/drawing/2010/main"/>
              </a:ext>
            </a:extLst>
          </a:blip>
          <a:srcRect l="33804" r="23350"/>
          <a:stretch>
            <a:fillRect/>
          </a:stretch>
        </p:blipFill>
        <p:spPr bwMode="auto">
          <a:xfrm>
            <a:off x="6751930" y="1631290"/>
            <a:ext cx="1428091" cy="1771536"/>
          </a:xfrm>
          <a:prstGeom prst="rect">
            <a:avLst/>
          </a:prstGeom>
          <a:noFill/>
        </p:spPr>
      </p:pic>
      <p:pic>
        <p:nvPicPr>
          <p:cNvPr id="79" name="Picture 2" descr="http://www.flaggenkunde.de/deutscheflaggen/images/de.gif"/>
          <p:cNvPicPr>
            <a:picLocks noChangeAspect="1" noChangeArrowheads="1"/>
          </p:cNvPicPr>
          <p:nvPr/>
        </p:nvPicPr>
        <p:blipFill>
          <a:blip r:embed="rId4" cstate="email">
            <a:lum bright="55000" contrast="-16000"/>
            <a:extLst>
              <a:ext uri="{28A0092B-C50C-407E-A947-70E740481C1C}">
                <a14:useLocalDpi xmlns:a14="http://schemas.microsoft.com/office/drawing/2010/main"/>
              </a:ext>
            </a:extLst>
          </a:blip>
          <a:srcRect l="33804" r="23350"/>
          <a:stretch>
            <a:fillRect/>
          </a:stretch>
        </p:blipFill>
        <p:spPr bwMode="auto">
          <a:xfrm>
            <a:off x="2608476" y="3616433"/>
            <a:ext cx="1461846" cy="2677844"/>
          </a:xfrm>
          <a:prstGeom prst="rect">
            <a:avLst/>
          </a:prstGeom>
          <a:noFill/>
        </p:spPr>
      </p:pic>
      <p:pic>
        <p:nvPicPr>
          <p:cNvPr id="9218" name="Picture 2" descr="http://www.flaggenkunde.de/deutscheflaggen/images/de.gif"/>
          <p:cNvPicPr>
            <a:picLocks noChangeAspect="1" noChangeArrowheads="1"/>
          </p:cNvPicPr>
          <p:nvPr/>
        </p:nvPicPr>
        <p:blipFill>
          <a:blip r:embed="rId4" cstate="email">
            <a:lum bright="55000" contrast="-16000"/>
            <a:extLst>
              <a:ext uri="{28A0092B-C50C-407E-A947-70E740481C1C}">
                <a14:useLocalDpi xmlns:a14="http://schemas.microsoft.com/office/drawing/2010/main"/>
              </a:ext>
            </a:extLst>
          </a:blip>
          <a:srcRect l="33804" r="23350"/>
          <a:stretch>
            <a:fillRect/>
          </a:stretch>
        </p:blipFill>
        <p:spPr bwMode="auto">
          <a:xfrm>
            <a:off x="4722371" y="1636915"/>
            <a:ext cx="1428091" cy="1771536"/>
          </a:xfrm>
          <a:prstGeom prst="rect">
            <a:avLst/>
          </a:prstGeom>
          <a:noFill/>
        </p:spPr>
      </p:pic>
      <p:pic>
        <p:nvPicPr>
          <p:cNvPr id="78" name="Picture 2" descr="http://www.flaggenkunde.de/deutscheflaggen/images/de.gif"/>
          <p:cNvPicPr>
            <a:picLocks noChangeAspect="1" noChangeArrowheads="1"/>
          </p:cNvPicPr>
          <p:nvPr/>
        </p:nvPicPr>
        <p:blipFill>
          <a:blip r:embed="rId4" cstate="email">
            <a:lum bright="55000" contrast="-16000"/>
            <a:extLst>
              <a:ext uri="{28A0092B-C50C-407E-A947-70E740481C1C}">
                <a14:useLocalDpi xmlns:a14="http://schemas.microsoft.com/office/drawing/2010/main"/>
              </a:ext>
            </a:extLst>
          </a:blip>
          <a:srcRect l="33804" r="23350"/>
          <a:stretch>
            <a:fillRect/>
          </a:stretch>
        </p:blipFill>
        <p:spPr bwMode="auto">
          <a:xfrm>
            <a:off x="6729452" y="3644553"/>
            <a:ext cx="1461846" cy="2677844"/>
          </a:xfrm>
          <a:prstGeom prst="rect">
            <a:avLst/>
          </a:prstGeom>
          <a:noFill/>
        </p:spPr>
      </p:pic>
      <p:pic>
        <p:nvPicPr>
          <p:cNvPr id="77" name="Picture 2" descr="http://www.flaggenkunde.de/deutscheflaggen/images/de.gif"/>
          <p:cNvPicPr>
            <a:picLocks noChangeAspect="1" noChangeArrowheads="1"/>
          </p:cNvPicPr>
          <p:nvPr/>
        </p:nvPicPr>
        <p:blipFill>
          <a:blip r:embed="rId4" cstate="email">
            <a:lum bright="55000" contrast="-16000"/>
            <a:extLst>
              <a:ext uri="{28A0092B-C50C-407E-A947-70E740481C1C}">
                <a14:useLocalDpi xmlns:a14="http://schemas.microsoft.com/office/drawing/2010/main"/>
              </a:ext>
            </a:extLst>
          </a:blip>
          <a:srcRect l="33804" r="23350"/>
          <a:stretch>
            <a:fillRect/>
          </a:stretch>
        </p:blipFill>
        <p:spPr bwMode="auto">
          <a:xfrm>
            <a:off x="4694270" y="3633305"/>
            <a:ext cx="1461846" cy="2677844"/>
          </a:xfrm>
          <a:prstGeom prst="rect">
            <a:avLst/>
          </a:prstGeom>
          <a:noFill/>
        </p:spPr>
      </p:pic>
      <p:sp>
        <p:nvSpPr>
          <p:cNvPr id="222221" name="Rectangle 13"/>
          <p:cNvSpPr>
            <a:spLocks noGrp="1" noChangeArrowheads="1"/>
          </p:cNvSpPr>
          <p:nvPr>
            <p:ph type="title"/>
          </p:nvPr>
        </p:nvSpPr>
        <p:spPr>
          <a:xfrm>
            <a:off x="490179" y="970520"/>
            <a:ext cx="7689309" cy="331172"/>
          </a:xfrm>
        </p:spPr>
        <p:txBody>
          <a:bodyPr/>
          <a:lstStyle/>
          <a:p>
            <a:r>
              <a:rPr lang="de-DE" dirty="0" smtClean="0"/>
              <a:t>Studieren im Ausland – unterschiedliche Varianten</a:t>
            </a:r>
            <a:endParaRPr lang="de-DE" dirty="0"/>
          </a:p>
        </p:txBody>
      </p:sp>
      <p:sp>
        <p:nvSpPr>
          <p:cNvPr id="5" name="Fußzeilenplatzhalter 3"/>
          <p:cNvSpPr>
            <a:spLocks noGrp="1"/>
          </p:cNvSpPr>
          <p:nvPr>
            <p:ph type="ftr" sz="quarter" idx="10"/>
          </p:nvPr>
        </p:nvSpPr>
        <p:spPr/>
        <p:txBody>
          <a:bodyPr/>
          <a:lstStyle/>
          <a:p>
            <a:r>
              <a:rPr lang="de-DE" smtClean="0"/>
              <a:t>Markus Bremer, Dienstbesprechung Jobcenter, Fragen rund ums Studium</a:t>
            </a:r>
            <a:endParaRPr lang="de-DE"/>
          </a:p>
        </p:txBody>
      </p:sp>
      <p:cxnSp>
        <p:nvCxnSpPr>
          <p:cNvPr id="59" name="Gerade Verbindung 58"/>
          <p:cNvCxnSpPr/>
          <p:nvPr/>
        </p:nvCxnSpPr>
        <p:spPr bwMode="auto">
          <a:xfrm>
            <a:off x="4712127" y="5864456"/>
            <a:ext cx="1447310" cy="0"/>
          </a:xfrm>
          <a:prstGeom prst="line">
            <a:avLst/>
          </a:prstGeom>
          <a:noFill/>
          <a:ln w="9525" cap="flat" cmpd="sng" algn="ctr">
            <a:solidFill>
              <a:schemeClr val="tx1"/>
            </a:solidFill>
            <a:prstDash val="sysDash"/>
            <a:round/>
            <a:headEnd type="none" w="med" len="med"/>
            <a:tailEnd type="none" w="med" len="med"/>
          </a:ln>
          <a:effectLst/>
        </p:spPr>
      </p:cxnSp>
      <p:pic>
        <p:nvPicPr>
          <p:cNvPr id="66" name="Picture 14" descr="http://www.weltlaeufig.de/wp-content/uploads/2008/04/globu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154" y="3613395"/>
            <a:ext cx="1445417" cy="2699639"/>
          </a:xfrm>
          <a:prstGeom prst="rect">
            <a:avLst/>
          </a:prstGeom>
          <a:noFill/>
        </p:spPr>
      </p:pic>
      <p:pic>
        <p:nvPicPr>
          <p:cNvPr id="67" name="Picture 14" descr="http://www.weltlaeufig.de/wp-content/uploads/2008/04/globu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6439" y="1627563"/>
            <a:ext cx="1445417" cy="1791343"/>
          </a:xfrm>
          <a:prstGeom prst="rect">
            <a:avLst/>
          </a:prstGeom>
          <a:noFill/>
        </p:spPr>
      </p:pic>
      <p:pic>
        <p:nvPicPr>
          <p:cNvPr id="68" name="Picture 14" descr="http://www.weltlaeufig.de/wp-content/uploads/2008/04/globu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34240" y="1625859"/>
            <a:ext cx="1445417" cy="1791343"/>
          </a:xfrm>
          <a:prstGeom prst="rect">
            <a:avLst/>
          </a:prstGeom>
          <a:noFill/>
        </p:spPr>
      </p:pic>
      <p:pic>
        <p:nvPicPr>
          <p:cNvPr id="69" name="Picture 14" descr="http://www.weltlaeufig.de/wp-content/uploads/2008/04/globu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40965" y="2096296"/>
            <a:ext cx="1442894" cy="878090"/>
          </a:xfrm>
          <a:prstGeom prst="rect">
            <a:avLst/>
          </a:prstGeom>
          <a:noFill/>
          <a:ln w="9525">
            <a:noFill/>
            <a:miter lim="800000"/>
            <a:headEnd/>
            <a:tailEnd/>
          </a:ln>
          <a:effectLst/>
        </p:spPr>
      </p:pic>
      <p:pic>
        <p:nvPicPr>
          <p:cNvPr id="70" name="Picture 14" descr="http://www.weltlaeufig.de/wp-content/uploads/2008/04/globu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15814" y="2092513"/>
            <a:ext cx="1442894" cy="435840"/>
          </a:xfrm>
          <a:prstGeom prst="rect">
            <a:avLst/>
          </a:prstGeom>
          <a:noFill/>
          <a:ln w="9525">
            <a:noFill/>
            <a:miter lim="800000"/>
            <a:headEnd/>
            <a:tailEnd/>
          </a:ln>
          <a:effectLst/>
        </p:spPr>
      </p:pic>
      <p:cxnSp>
        <p:nvCxnSpPr>
          <p:cNvPr id="30" name="Gerade Verbindung 29"/>
          <p:cNvCxnSpPr>
            <a:stCxn id="9" idx="1"/>
            <a:endCxn id="9" idx="3"/>
          </p:cNvCxnSpPr>
          <p:nvPr/>
        </p:nvCxnSpPr>
        <p:spPr bwMode="auto">
          <a:xfrm>
            <a:off x="509144" y="2520653"/>
            <a:ext cx="1447310" cy="0"/>
          </a:xfrm>
          <a:prstGeom prst="line">
            <a:avLst/>
          </a:prstGeom>
          <a:noFill/>
          <a:ln w="1905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a:off x="509147" y="2976160"/>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32" name="Gerade Verbindung 31"/>
          <p:cNvCxnSpPr/>
          <p:nvPr/>
        </p:nvCxnSpPr>
        <p:spPr bwMode="auto">
          <a:xfrm>
            <a:off x="509153" y="2092513"/>
            <a:ext cx="1447313" cy="0"/>
          </a:xfrm>
          <a:prstGeom prst="line">
            <a:avLst/>
          </a:prstGeom>
          <a:noFill/>
          <a:ln w="9525" cap="flat" cmpd="sng" algn="ctr">
            <a:solidFill>
              <a:schemeClr val="tx1"/>
            </a:solidFill>
            <a:prstDash val="sysDash"/>
            <a:round/>
            <a:headEnd type="none" w="med" len="med"/>
            <a:tailEnd type="none" w="med" len="med"/>
          </a:ln>
          <a:effectLst/>
        </p:spPr>
      </p:cxnSp>
      <p:sp>
        <p:nvSpPr>
          <p:cNvPr id="9" name="Rechteck 8"/>
          <p:cNvSpPr/>
          <p:nvPr/>
        </p:nvSpPr>
        <p:spPr bwMode="auto">
          <a:xfrm>
            <a:off x="509144" y="1619660"/>
            <a:ext cx="1447310" cy="1802009"/>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sp>
        <p:nvSpPr>
          <p:cNvPr id="7" name="Rechteck 6"/>
          <p:cNvSpPr/>
          <p:nvPr/>
        </p:nvSpPr>
        <p:spPr bwMode="auto">
          <a:xfrm>
            <a:off x="503520" y="3610372"/>
            <a:ext cx="1464223" cy="2690377"/>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11" name="Gerade Verbindung 10"/>
          <p:cNvCxnSpPr/>
          <p:nvPr/>
        </p:nvCxnSpPr>
        <p:spPr bwMode="auto">
          <a:xfrm>
            <a:off x="492276" y="4531405"/>
            <a:ext cx="1464223" cy="0"/>
          </a:xfrm>
          <a:prstGeom prst="line">
            <a:avLst/>
          </a:prstGeom>
          <a:noFill/>
          <a:ln w="19050"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a:off x="492293" y="5391816"/>
            <a:ext cx="1464218" cy="20575"/>
          </a:xfrm>
          <a:prstGeom prst="line">
            <a:avLst/>
          </a:prstGeom>
          <a:noFill/>
          <a:ln w="19050" cap="flat" cmpd="sng" algn="ctr">
            <a:solidFill>
              <a:schemeClr val="tx1"/>
            </a:solidFill>
            <a:prstDash val="solid"/>
            <a:round/>
            <a:headEnd type="none" w="med" len="med"/>
            <a:tailEnd type="none" w="med" len="med"/>
          </a:ln>
          <a:effectLst/>
        </p:spPr>
      </p:cxnSp>
      <p:grpSp>
        <p:nvGrpSpPr>
          <p:cNvPr id="2" name="Gruppieren 33"/>
          <p:cNvGrpSpPr/>
          <p:nvPr/>
        </p:nvGrpSpPr>
        <p:grpSpPr>
          <a:xfrm>
            <a:off x="2634231" y="1619663"/>
            <a:ext cx="1447316" cy="1802009"/>
            <a:chOff x="511177" y="1625647"/>
            <a:chExt cx="1453095" cy="1808683"/>
          </a:xfrm>
        </p:grpSpPr>
        <p:sp>
          <p:nvSpPr>
            <p:cNvPr id="35" name="Rechteck 34"/>
            <p:cNvSpPr/>
            <p:nvPr/>
          </p:nvSpPr>
          <p:spPr bwMode="auto">
            <a:xfrm>
              <a:off x="511177" y="1625647"/>
              <a:ext cx="1453089" cy="1808683"/>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36" name="Gerade Verbindung 35"/>
            <p:cNvCxnSpPr>
              <a:stCxn id="35" idx="1"/>
              <a:endCxn id="35" idx="3"/>
            </p:cNvCxnSpPr>
            <p:nvPr/>
          </p:nvCxnSpPr>
          <p:spPr bwMode="auto">
            <a:xfrm>
              <a:off x="511177" y="2529989"/>
              <a:ext cx="1453089" cy="0"/>
            </a:xfrm>
            <a:prstGeom prst="line">
              <a:avLst/>
            </a:prstGeom>
            <a:noFill/>
            <a:ln w="1905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a:off x="511180" y="2987183"/>
              <a:ext cx="1453089" cy="0"/>
            </a:xfrm>
            <a:prstGeom prst="line">
              <a:avLst/>
            </a:prstGeom>
            <a:noFill/>
            <a:ln w="9525" cap="flat" cmpd="sng" algn="ctr">
              <a:solidFill>
                <a:schemeClr val="tx1"/>
              </a:solidFill>
              <a:prstDash val="sysDash"/>
              <a:round/>
              <a:headEnd type="none" w="med" len="med"/>
              <a:tailEnd type="none" w="med" len="med"/>
            </a:ln>
            <a:effectLst/>
          </p:spPr>
        </p:cxnSp>
        <p:cxnSp>
          <p:nvCxnSpPr>
            <p:cNvPr id="38" name="Gerade Verbindung 37"/>
            <p:cNvCxnSpPr/>
            <p:nvPr/>
          </p:nvCxnSpPr>
          <p:spPr bwMode="auto">
            <a:xfrm>
              <a:off x="511183" y="2089737"/>
              <a:ext cx="1453089" cy="0"/>
            </a:xfrm>
            <a:prstGeom prst="line">
              <a:avLst/>
            </a:prstGeom>
            <a:noFill/>
            <a:ln w="9525" cap="flat" cmpd="sng" algn="ctr">
              <a:solidFill>
                <a:schemeClr val="tx1"/>
              </a:solidFill>
              <a:prstDash val="sysDash"/>
              <a:round/>
              <a:headEnd type="none" w="med" len="med"/>
              <a:tailEnd type="none" w="med" len="med"/>
            </a:ln>
            <a:effectLst/>
          </p:spPr>
        </p:cxnSp>
      </p:grpSp>
      <p:grpSp>
        <p:nvGrpSpPr>
          <p:cNvPr id="3" name="Gruppieren 16"/>
          <p:cNvGrpSpPr/>
          <p:nvPr/>
        </p:nvGrpSpPr>
        <p:grpSpPr>
          <a:xfrm>
            <a:off x="2617363" y="3610375"/>
            <a:ext cx="1464255" cy="2690377"/>
            <a:chOff x="511175" y="3623732"/>
            <a:chExt cx="928158" cy="2700341"/>
          </a:xfrm>
        </p:grpSpPr>
        <p:sp>
          <p:nvSpPr>
            <p:cNvPr id="18" name="Rechteck 17"/>
            <p:cNvSpPr/>
            <p:nvPr/>
          </p:nvSpPr>
          <p:spPr bwMode="auto">
            <a:xfrm>
              <a:off x="511175" y="3623732"/>
              <a:ext cx="928158" cy="2700341"/>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19" name="Gerade Verbindung 18"/>
            <p:cNvCxnSpPr/>
            <p:nvPr/>
          </p:nvCxnSpPr>
          <p:spPr bwMode="auto">
            <a:xfrm>
              <a:off x="511175" y="4548188"/>
              <a:ext cx="928158" cy="0"/>
            </a:xfrm>
            <a:prstGeom prst="line">
              <a:avLst/>
            </a:prstGeom>
            <a:noFill/>
            <a:ln w="19050"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a:off x="511178" y="5411774"/>
              <a:ext cx="928155" cy="20651"/>
            </a:xfrm>
            <a:prstGeom prst="line">
              <a:avLst/>
            </a:prstGeom>
            <a:noFill/>
            <a:ln w="19050" cap="flat" cmpd="sng" algn="ctr">
              <a:solidFill>
                <a:schemeClr val="tx1"/>
              </a:solidFill>
              <a:prstDash val="solid"/>
              <a:round/>
              <a:headEnd type="none" w="med" len="med"/>
              <a:tailEnd type="none" w="med" len="med"/>
            </a:ln>
            <a:effectLst/>
          </p:spPr>
        </p:cxnSp>
      </p:grpSp>
      <p:grpSp>
        <p:nvGrpSpPr>
          <p:cNvPr id="4" name="Gruppieren 20"/>
          <p:cNvGrpSpPr/>
          <p:nvPr/>
        </p:nvGrpSpPr>
        <p:grpSpPr>
          <a:xfrm>
            <a:off x="4708693" y="3627245"/>
            <a:ext cx="1447372" cy="2690377"/>
            <a:chOff x="511175" y="3623732"/>
            <a:chExt cx="928158" cy="2700341"/>
          </a:xfrm>
        </p:grpSpPr>
        <p:sp>
          <p:nvSpPr>
            <p:cNvPr id="22" name="Rechteck 21"/>
            <p:cNvSpPr/>
            <p:nvPr/>
          </p:nvSpPr>
          <p:spPr bwMode="auto">
            <a:xfrm>
              <a:off x="511175" y="3623732"/>
              <a:ext cx="928158" cy="2700341"/>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23" name="Gerade Verbindung 22"/>
            <p:cNvCxnSpPr/>
            <p:nvPr/>
          </p:nvCxnSpPr>
          <p:spPr bwMode="auto">
            <a:xfrm>
              <a:off x="511175" y="4531255"/>
              <a:ext cx="928158" cy="0"/>
            </a:xfrm>
            <a:prstGeom prst="line">
              <a:avLst/>
            </a:prstGeom>
            <a:noFill/>
            <a:ln w="19050"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a:off x="511178" y="5411774"/>
              <a:ext cx="928155" cy="20651"/>
            </a:xfrm>
            <a:prstGeom prst="line">
              <a:avLst/>
            </a:prstGeom>
            <a:noFill/>
            <a:ln w="19050" cap="flat" cmpd="sng" algn="ctr">
              <a:solidFill>
                <a:schemeClr val="tx1"/>
              </a:solidFill>
              <a:prstDash val="solid"/>
              <a:round/>
              <a:headEnd type="none" w="med" len="med"/>
              <a:tailEnd type="none" w="med" len="med"/>
            </a:ln>
            <a:effectLst/>
          </p:spPr>
        </p:cxnSp>
      </p:grpSp>
      <p:grpSp>
        <p:nvGrpSpPr>
          <p:cNvPr id="6" name="Gruppieren 38"/>
          <p:cNvGrpSpPr/>
          <p:nvPr/>
        </p:nvGrpSpPr>
        <p:grpSpPr>
          <a:xfrm>
            <a:off x="4708698" y="1619666"/>
            <a:ext cx="1447316" cy="1802009"/>
            <a:chOff x="511177" y="1625647"/>
            <a:chExt cx="1453095" cy="1808683"/>
          </a:xfrm>
        </p:grpSpPr>
        <p:sp>
          <p:nvSpPr>
            <p:cNvPr id="40" name="Rechteck 39"/>
            <p:cNvSpPr/>
            <p:nvPr/>
          </p:nvSpPr>
          <p:spPr bwMode="auto">
            <a:xfrm>
              <a:off x="511177" y="1625647"/>
              <a:ext cx="1453089" cy="1808683"/>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41" name="Gerade Verbindung 40"/>
            <p:cNvCxnSpPr>
              <a:stCxn id="40" idx="1"/>
              <a:endCxn id="40" idx="3"/>
            </p:cNvCxnSpPr>
            <p:nvPr/>
          </p:nvCxnSpPr>
          <p:spPr bwMode="auto">
            <a:xfrm>
              <a:off x="511177" y="2529989"/>
              <a:ext cx="1453089" cy="0"/>
            </a:xfrm>
            <a:prstGeom prst="line">
              <a:avLst/>
            </a:prstGeom>
            <a:noFill/>
            <a:ln w="19050"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a:off x="511180" y="2987183"/>
              <a:ext cx="1453089" cy="0"/>
            </a:xfrm>
            <a:prstGeom prst="line">
              <a:avLst/>
            </a:prstGeom>
            <a:noFill/>
            <a:ln w="9525" cap="flat" cmpd="sng" algn="ctr">
              <a:solidFill>
                <a:schemeClr val="tx1"/>
              </a:solidFill>
              <a:prstDash val="sysDash"/>
              <a:round/>
              <a:headEnd type="none" w="med" len="med"/>
              <a:tailEnd type="none" w="med" len="med"/>
            </a:ln>
            <a:effectLst/>
          </p:spPr>
        </p:cxnSp>
        <p:cxnSp>
          <p:nvCxnSpPr>
            <p:cNvPr id="43" name="Gerade Verbindung 42"/>
            <p:cNvCxnSpPr/>
            <p:nvPr/>
          </p:nvCxnSpPr>
          <p:spPr bwMode="auto">
            <a:xfrm>
              <a:off x="511183" y="2089737"/>
              <a:ext cx="1453089" cy="0"/>
            </a:xfrm>
            <a:prstGeom prst="line">
              <a:avLst/>
            </a:prstGeom>
            <a:noFill/>
            <a:ln w="9525" cap="flat" cmpd="sng" algn="ctr">
              <a:solidFill>
                <a:schemeClr val="tx1"/>
              </a:solidFill>
              <a:prstDash val="sysDash"/>
              <a:round/>
              <a:headEnd type="none" w="med" len="med"/>
              <a:tailEnd type="none" w="med" len="med"/>
            </a:ln>
            <a:effectLst/>
          </p:spPr>
        </p:cxnSp>
      </p:grpSp>
      <p:grpSp>
        <p:nvGrpSpPr>
          <p:cNvPr id="8" name="Gruppieren 43"/>
          <p:cNvGrpSpPr/>
          <p:nvPr/>
        </p:nvGrpSpPr>
        <p:grpSpPr>
          <a:xfrm>
            <a:off x="6749445" y="1619669"/>
            <a:ext cx="1447316" cy="1802009"/>
            <a:chOff x="511177" y="1625647"/>
            <a:chExt cx="1453095" cy="1808683"/>
          </a:xfrm>
        </p:grpSpPr>
        <p:sp>
          <p:nvSpPr>
            <p:cNvPr id="45" name="Rechteck 44"/>
            <p:cNvSpPr/>
            <p:nvPr/>
          </p:nvSpPr>
          <p:spPr bwMode="auto">
            <a:xfrm>
              <a:off x="511177" y="1625647"/>
              <a:ext cx="1453089" cy="1808683"/>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46" name="Gerade Verbindung 45"/>
            <p:cNvCxnSpPr>
              <a:stCxn id="45" idx="1"/>
              <a:endCxn id="45" idx="3"/>
            </p:cNvCxnSpPr>
            <p:nvPr/>
          </p:nvCxnSpPr>
          <p:spPr bwMode="auto">
            <a:xfrm>
              <a:off x="511177" y="2529989"/>
              <a:ext cx="1453089" cy="0"/>
            </a:xfrm>
            <a:prstGeom prst="line">
              <a:avLst/>
            </a:prstGeom>
            <a:noFill/>
            <a:ln w="19050"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a:off x="511180" y="2987183"/>
              <a:ext cx="1453089" cy="0"/>
            </a:xfrm>
            <a:prstGeom prst="line">
              <a:avLst/>
            </a:prstGeom>
            <a:noFill/>
            <a:ln w="9525" cap="flat" cmpd="sng" algn="ctr">
              <a:solidFill>
                <a:schemeClr val="tx1"/>
              </a:solidFill>
              <a:prstDash val="sysDash"/>
              <a:round/>
              <a:headEnd type="none" w="med" len="med"/>
              <a:tailEnd type="none" w="med" len="med"/>
            </a:ln>
            <a:effectLst/>
          </p:spPr>
        </p:cxnSp>
        <p:cxnSp>
          <p:nvCxnSpPr>
            <p:cNvPr id="48" name="Gerade Verbindung 47"/>
            <p:cNvCxnSpPr/>
            <p:nvPr/>
          </p:nvCxnSpPr>
          <p:spPr bwMode="auto">
            <a:xfrm>
              <a:off x="511183" y="2089737"/>
              <a:ext cx="1453089" cy="0"/>
            </a:xfrm>
            <a:prstGeom prst="line">
              <a:avLst/>
            </a:prstGeom>
            <a:noFill/>
            <a:ln w="9525" cap="flat" cmpd="sng" algn="ctr">
              <a:solidFill>
                <a:schemeClr val="tx1"/>
              </a:solidFill>
              <a:prstDash val="sysDash"/>
              <a:round/>
              <a:headEnd type="none" w="med" len="med"/>
              <a:tailEnd type="none" w="med" len="med"/>
            </a:ln>
            <a:effectLst/>
          </p:spPr>
        </p:cxnSp>
      </p:grpSp>
      <p:pic>
        <p:nvPicPr>
          <p:cNvPr id="62" name="Picture 14" descr="http://www.weltlaeufig.de/wp-content/uploads/2008/04/globus.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61601" y="3635086"/>
            <a:ext cx="715841" cy="2680678"/>
          </a:xfrm>
          <a:prstGeom prst="rect">
            <a:avLst/>
          </a:prstGeom>
          <a:noFill/>
        </p:spPr>
      </p:pic>
      <p:grpSp>
        <p:nvGrpSpPr>
          <p:cNvPr id="10" name="Gruppieren 24"/>
          <p:cNvGrpSpPr/>
          <p:nvPr/>
        </p:nvGrpSpPr>
        <p:grpSpPr>
          <a:xfrm>
            <a:off x="6749437" y="3627245"/>
            <a:ext cx="1447390" cy="2690377"/>
            <a:chOff x="511175" y="3623732"/>
            <a:chExt cx="928158" cy="2700341"/>
          </a:xfrm>
        </p:grpSpPr>
        <p:sp>
          <p:nvSpPr>
            <p:cNvPr id="26" name="Rechteck 25"/>
            <p:cNvSpPr/>
            <p:nvPr/>
          </p:nvSpPr>
          <p:spPr bwMode="auto">
            <a:xfrm>
              <a:off x="511175" y="3623732"/>
              <a:ext cx="928158" cy="2700341"/>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2843" fontAlgn="base">
                <a:lnSpc>
                  <a:spcPct val="90000"/>
                </a:lnSpc>
                <a:spcBef>
                  <a:spcPct val="50000"/>
                </a:spcBef>
                <a:spcAft>
                  <a:spcPct val="0"/>
                </a:spcAft>
              </a:pPr>
              <a:endParaRPr lang="de-DE" sz="2000" dirty="0">
                <a:latin typeface="Arial" charset="0"/>
              </a:endParaRPr>
            </a:p>
          </p:txBody>
        </p:sp>
        <p:cxnSp>
          <p:nvCxnSpPr>
            <p:cNvPr id="28" name="Gerade Verbindung 27"/>
            <p:cNvCxnSpPr/>
            <p:nvPr/>
          </p:nvCxnSpPr>
          <p:spPr bwMode="auto">
            <a:xfrm>
              <a:off x="511178" y="5411774"/>
              <a:ext cx="928155" cy="20651"/>
            </a:xfrm>
            <a:prstGeom prst="line">
              <a:avLst/>
            </a:prstGeom>
            <a:noFill/>
            <a:ln w="19050"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a:off x="511175" y="4531255"/>
              <a:ext cx="928158" cy="0"/>
            </a:xfrm>
            <a:prstGeom prst="line">
              <a:avLst/>
            </a:prstGeom>
            <a:noFill/>
            <a:ln w="19050" cap="flat" cmpd="sng" algn="ctr">
              <a:solidFill>
                <a:schemeClr val="tx1"/>
              </a:solidFill>
              <a:prstDash val="solid"/>
              <a:round/>
              <a:headEnd type="none" w="med" len="med"/>
              <a:tailEnd type="none" w="med" len="med"/>
            </a:ln>
            <a:effectLst/>
          </p:spPr>
        </p:cxnSp>
      </p:grpSp>
      <p:cxnSp>
        <p:nvCxnSpPr>
          <p:cNvPr id="49" name="Gerade Verbindung 48"/>
          <p:cNvCxnSpPr/>
          <p:nvPr/>
        </p:nvCxnSpPr>
        <p:spPr bwMode="auto">
          <a:xfrm>
            <a:off x="526027" y="4072747"/>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3" name="Gerade Verbindung 52"/>
          <p:cNvCxnSpPr/>
          <p:nvPr/>
        </p:nvCxnSpPr>
        <p:spPr bwMode="auto">
          <a:xfrm>
            <a:off x="509159" y="5861030"/>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1" name="Gerade Verbindung 50"/>
          <p:cNvCxnSpPr/>
          <p:nvPr/>
        </p:nvCxnSpPr>
        <p:spPr bwMode="auto">
          <a:xfrm>
            <a:off x="509153" y="4950017"/>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4" name="Gerade Verbindung 53"/>
          <p:cNvCxnSpPr/>
          <p:nvPr/>
        </p:nvCxnSpPr>
        <p:spPr bwMode="auto">
          <a:xfrm>
            <a:off x="2634243" y="5861030"/>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2" name="Gerade Verbindung 51"/>
          <p:cNvCxnSpPr/>
          <p:nvPr/>
        </p:nvCxnSpPr>
        <p:spPr bwMode="auto">
          <a:xfrm>
            <a:off x="2634240" y="4950020"/>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0" name="Gerade Verbindung 49"/>
          <p:cNvCxnSpPr/>
          <p:nvPr/>
        </p:nvCxnSpPr>
        <p:spPr bwMode="auto">
          <a:xfrm>
            <a:off x="2651091" y="4072750"/>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6" name="Gerade Verbindung 55"/>
          <p:cNvCxnSpPr/>
          <p:nvPr/>
        </p:nvCxnSpPr>
        <p:spPr bwMode="auto">
          <a:xfrm>
            <a:off x="4717248" y="4078251"/>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5" name="Gerade Verbindung 54"/>
          <p:cNvCxnSpPr/>
          <p:nvPr/>
        </p:nvCxnSpPr>
        <p:spPr bwMode="auto">
          <a:xfrm>
            <a:off x="4708718" y="4950023"/>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8" name="Gerade Verbindung 57"/>
          <p:cNvCxnSpPr/>
          <p:nvPr/>
        </p:nvCxnSpPr>
        <p:spPr bwMode="auto">
          <a:xfrm>
            <a:off x="6750236" y="4074844"/>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57" name="Gerade Verbindung 56"/>
          <p:cNvCxnSpPr/>
          <p:nvPr/>
        </p:nvCxnSpPr>
        <p:spPr bwMode="auto">
          <a:xfrm>
            <a:off x="6762161" y="4946615"/>
            <a:ext cx="1447310" cy="0"/>
          </a:xfrm>
          <a:prstGeom prst="line">
            <a:avLst/>
          </a:prstGeom>
          <a:noFill/>
          <a:ln w="9525" cap="flat" cmpd="sng" algn="ctr">
            <a:solidFill>
              <a:schemeClr val="tx1"/>
            </a:solidFill>
            <a:prstDash val="sysDash"/>
            <a:round/>
            <a:headEnd type="none" w="med" len="med"/>
            <a:tailEnd type="none" w="med" len="med"/>
          </a:ln>
          <a:effectLst/>
        </p:spPr>
      </p:cxnSp>
      <p:cxnSp>
        <p:nvCxnSpPr>
          <p:cNvPr id="60" name="Gerade Verbindung 59"/>
          <p:cNvCxnSpPr/>
          <p:nvPr/>
        </p:nvCxnSpPr>
        <p:spPr bwMode="auto">
          <a:xfrm>
            <a:off x="6746830" y="5862752"/>
            <a:ext cx="1447310" cy="0"/>
          </a:xfrm>
          <a:prstGeom prst="line">
            <a:avLst/>
          </a:prstGeom>
          <a:noFill/>
          <a:ln w="9525" cap="flat" cmpd="sng" algn="ctr">
            <a:solidFill>
              <a:schemeClr val="tx1"/>
            </a:solidFill>
            <a:prstDash val="sysDash"/>
            <a:round/>
            <a:headEnd type="none" w="med" len="med"/>
            <a:tailEnd type="none" w="med" len="med"/>
          </a:ln>
          <a:effectLst/>
        </p:spPr>
      </p:cxnSp>
      <p:sp>
        <p:nvSpPr>
          <p:cNvPr id="133" name="Textfeld 132"/>
          <p:cNvSpPr txBox="1"/>
          <p:nvPr/>
        </p:nvSpPr>
        <p:spPr>
          <a:xfrm>
            <a:off x="730860" y="1687090"/>
            <a:ext cx="927738" cy="368972"/>
          </a:xfrm>
          <a:prstGeom prst="rect">
            <a:avLst/>
          </a:prstGeom>
          <a:noFill/>
        </p:spPr>
        <p:txBody>
          <a:bodyPr wrap="none" lIns="90971" tIns="45487" rIns="90971" bIns="45487" rtlCol="0">
            <a:spAutoFit/>
          </a:bodyPr>
          <a:lstStyle/>
          <a:p>
            <a:r>
              <a:rPr lang="de-DE" b="1" dirty="0" smtClean="0"/>
              <a:t>Master</a:t>
            </a:r>
            <a:endParaRPr lang="de-DE" b="1" dirty="0"/>
          </a:p>
        </p:txBody>
      </p:sp>
      <p:sp>
        <p:nvSpPr>
          <p:cNvPr id="134" name="Textfeld 133"/>
          <p:cNvSpPr txBox="1"/>
          <p:nvPr/>
        </p:nvSpPr>
        <p:spPr>
          <a:xfrm>
            <a:off x="2839139" y="1681464"/>
            <a:ext cx="927738" cy="368972"/>
          </a:xfrm>
          <a:prstGeom prst="rect">
            <a:avLst/>
          </a:prstGeom>
          <a:noFill/>
        </p:spPr>
        <p:txBody>
          <a:bodyPr wrap="none" lIns="90971" tIns="45487" rIns="90971" bIns="45487" rtlCol="0">
            <a:spAutoFit/>
          </a:bodyPr>
          <a:lstStyle/>
          <a:p>
            <a:r>
              <a:rPr lang="de-DE" b="1" dirty="0" smtClean="0"/>
              <a:t>Master</a:t>
            </a:r>
            <a:endParaRPr lang="de-DE" b="1" dirty="0"/>
          </a:p>
        </p:txBody>
      </p:sp>
      <p:sp>
        <p:nvSpPr>
          <p:cNvPr id="135" name="Textfeld 134"/>
          <p:cNvSpPr txBox="1"/>
          <p:nvPr/>
        </p:nvSpPr>
        <p:spPr>
          <a:xfrm>
            <a:off x="4924907" y="1687087"/>
            <a:ext cx="927738" cy="368972"/>
          </a:xfrm>
          <a:prstGeom prst="rect">
            <a:avLst/>
          </a:prstGeom>
          <a:noFill/>
        </p:spPr>
        <p:txBody>
          <a:bodyPr wrap="none" lIns="90971" tIns="45487" rIns="90971" bIns="45487" rtlCol="0">
            <a:spAutoFit/>
          </a:bodyPr>
          <a:lstStyle/>
          <a:p>
            <a:r>
              <a:rPr lang="de-DE" b="1" dirty="0" smtClean="0"/>
              <a:t>Master</a:t>
            </a:r>
            <a:endParaRPr lang="de-DE" b="1" dirty="0"/>
          </a:p>
        </p:txBody>
      </p:sp>
      <p:sp>
        <p:nvSpPr>
          <p:cNvPr id="136" name="Textfeld 135"/>
          <p:cNvSpPr txBox="1"/>
          <p:nvPr/>
        </p:nvSpPr>
        <p:spPr>
          <a:xfrm>
            <a:off x="6965721" y="1681461"/>
            <a:ext cx="927738" cy="368972"/>
          </a:xfrm>
          <a:prstGeom prst="rect">
            <a:avLst/>
          </a:prstGeom>
          <a:noFill/>
        </p:spPr>
        <p:txBody>
          <a:bodyPr wrap="none" lIns="90971" tIns="45487" rIns="90971" bIns="45487" rtlCol="0">
            <a:spAutoFit/>
          </a:bodyPr>
          <a:lstStyle/>
          <a:p>
            <a:r>
              <a:rPr lang="de-DE" b="1" dirty="0" smtClean="0"/>
              <a:t>Master</a:t>
            </a:r>
            <a:endParaRPr lang="de-DE" b="1" dirty="0"/>
          </a:p>
        </p:txBody>
      </p:sp>
      <p:sp>
        <p:nvSpPr>
          <p:cNvPr id="137" name="Textfeld 136"/>
          <p:cNvSpPr txBox="1"/>
          <p:nvPr/>
        </p:nvSpPr>
        <p:spPr>
          <a:xfrm>
            <a:off x="624051" y="3660997"/>
            <a:ext cx="1171395" cy="368972"/>
          </a:xfrm>
          <a:prstGeom prst="rect">
            <a:avLst/>
          </a:prstGeom>
          <a:noFill/>
        </p:spPr>
        <p:txBody>
          <a:bodyPr wrap="none" lIns="90971" tIns="45487" rIns="90971" bIns="45487" rtlCol="0">
            <a:spAutoFit/>
          </a:bodyPr>
          <a:lstStyle/>
          <a:p>
            <a:r>
              <a:rPr lang="de-DE" b="1" dirty="0" smtClean="0"/>
              <a:t>Bachelor</a:t>
            </a:r>
            <a:endParaRPr lang="de-DE" b="1" dirty="0"/>
          </a:p>
        </p:txBody>
      </p:sp>
      <p:sp>
        <p:nvSpPr>
          <p:cNvPr id="138" name="Textfeld 137"/>
          <p:cNvSpPr txBox="1"/>
          <p:nvPr/>
        </p:nvSpPr>
        <p:spPr>
          <a:xfrm>
            <a:off x="2709830" y="3689114"/>
            <a:ext cx="1171395" cy="368972"/>
          </a:xfrm>
          <a:prstGeom prst="rect">
            <a:avLst/>
          </a:prstGeom>
          <a:noFill/>
        </p:spPr>
        <p:txBody>
          <a:bodyPr wrap="none" lIns="90971" tIns="45487" rIns="90971" bIns="45487" rtlCol="0">
            <a:spAutoFit/>
          </a:bodyPr>
          <a:lstStyle/>
          <a:p>
            <a:r>
              <a:rPr lang="de-DE" b="1" dirty="0" smtClean="0"/>
              <a:t>Bachelor</a:t>
            </a:r>
            <a:endParaRPr lang="de-DE" b="1" dirty="0"/>
          </a:p>
        </p:txBody>
      </p:sp>
      <p:sp>
        <p:nvSpPr>
          <p:cNvPr id="130" name="Explosion 1 129"/>
          <p:cNvSpPr/>
          <p:nvPr/>
        </p:nvSpPr>
        <p:spPr bwMode="auto">
          <a:xfrm>
            <a:off x="2200855" y="3071738"/>
            <a:ext cx="1683962" cy="1192203"/>
          </a:xfrm>
          <a:prstGeom prst="irregularSeal1">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2843" fontAlgn="base">
              <a:lnSpc>
                <a:spcPct val="90000"/>
              </a:lnSpc>
              <a:spcBef>
                <a:spcPct val="50000"/>
              </a:spcBef>
              <a:spcAft>
                <a:spcPct val="0"/>
              </a:spcAft>
            </a:pPr>
            <a:r>
              <a:rPr lang="de-DE" sz="1200" b="1" dirty="0">
                <a:latin typeface="Arial" charset="0"/>
              </a:rPr>
              <a:t>Teilstudium</a:t>
            </a:r>
          </a:p>
        </p:txBody>
      </p:sp>
      <p:sp>
        <p:nvSpPr>
          <p:cNvPr id="139" name="Textfeld 138"/>
          <p:cNvSpPr txBox="1"/>
          <p:nvPr/>
        </p:nvSpPr>
        <p:spPr>
          <a:xfrm>
            <a:off x="4806853" y="3683489"/>
            <a:ext cx="1171395" cy="368972"/>
          </a:xfrm>
          <a:prstGeom prst="rect">
            <a:avLst/>
          </a:prstGeom>
          <a:noFill/>
        </p:spPr>
        <p:txBody>
          <a:bodyPr wrap="none" lIns="90971" tIns="45487" rIns="90971" bIns="45487" rtlCol="0">
            <a:spAutoFit/>
          </a:bodyPr>
          <a:lstStyle/>
          <a:p>
            <a:r>
              <a:rPr lang="de-DE" b="1" dirty="0" smtClean="0"/>
              <a:t>Bachelor</a:t>
            </a:r>
            <a:endParaRPr lang="de-DE" b="1" dirty="0"/>
          </a:p>
        </p:txBody>
      </p:sp>
      <p:sp>
        <p:nvSpPr>
          <p:cNvPr id="140" name="Textfeld 139"/>
          <p:cNvSpPr txBox="1"/>
          <p:nvPr/>
        </p:nvSpPr>
        <p:spPr>
          <a:xfrm>
            <a:off x="6838630" y="3679079"/>
            <a:ext cx="1171395" cy="368972"/>
          </a:xfrm>
          <a:prstGeom prst="rect">
            <a:avLst/>
          </a:prstGeom>
          <a:noFill/>
        </p:spPr>
        <p:txBody>
          <a:bodyPr wrap="none" lIns="90971" tIns="45487" rIns="90971" bIns="45487" rtlCol="0">
            <a:spAutoFit/>
          </a:bodyPr>
          <a:lstStyle/>
          <a:p>
            <a:r>
              <a:rPr lang="de-DE" b="1" dirty="0" smtClean="0"/>
              <a:t>Bachelor</a:t>
            </a:r>
            <a:endParaRPr lang="de-DE" b="1" dirty="0"/>
          </a:p>
        </p:txBody>
      </p:sp>
      <p:sp>
        <p:nvSpPr>
          <p:cNvPr id="132" name="Explosion 1 131"/>
          <p:cNvSpPr/>
          <p:nvPr/>
        </p:nvSpPr>
        <p:spPr bwMode="auto">
          <a:xfrm>
            <a:off x="6864114" y="3667840"/>
            <a:ext cx="2279886" cy="1139827"/>
          </a:xfrm>
          <a:prstGeom prst="irregularSeal1">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2843" fontAlgn="base">
              <a:lnSpc>
                <a:spcPct val="90000"/>
              </a:lnSpc>
              <a:spcBef>
                <a:spcPct val="50000"/>
              </a:spcBef>
              <a:spcAft>
                <a:spcPct val="0"/>
              </a:spcAft>
            </a:pPr>
            <a:r>
              <a:rPr lang="de-DE" sz="1100" b="1" dirty="0">
                <a:latin typeface="Arial" charset="0"/>
              </a:rPr>
              <a:t>integriertes</a:t>
            </a:r>
            <a:br>
              <a:rPr lang="de-DE" sz="1100" b="1" dirty="0">
                <a:latin typeface="Arial" charset="0"/>
              </a:rPr>
            </a:br>
            <a:r>
              <a:rPr lang="de-DE" sz="1100" b="1" dirty="0">
                <a:latin typeface="Arial" charset="0"/>
              </a:rPr>
              <a:t>Auslandsstudium</a:t>
            </a:r>
          </a:p>
        </p:txBody>
      </p:sp>
      <p:sp>
        <p:nvSpPr>
          <p:cNvPr id="144" name="Textfeld 143"/>
          <p:cNvSpPr txBox="1"/>
          <p:nvPr/>
        </p:nvSpPr>
        <p:spPr>
          <a:xfrm>
            <a:off x="1922721" y="1743321"/>
            <a:ext cx="236125" cy="338195"/>
          </a:xfrm>
          <a:prstGeom prst="rect">
            <a:avLst/>
          </a:prstGeom>
          <a:noFill/>
        </p:spPr>
        <p:txBody>
          <a:bodyPr wrap="square" lIns="90971" tIns="45487" rIns="90971" bIns="45487" rtlCol="0">
            <a:spAutoFit/>
          </a:bodyPr>
          <a:lstStyle/>
          <a:p>
            <a:r>
              <a:rPr lang="de-DE" sz="1600" dirty="0"/>
              <a:t>4</a:t>
            </a:r>
          </a:p>
        </p:txBody>
      </p:sp>
      <p:sp>
        <p:nvSpPr>
          <p:cNvPr id="145" name="Textfeld 144"/>
          <p:cNvSpPr txBox="1"/>
          <p:nvPr/>
        </p:nvSpPr>
        <p:spPr>
          <a:xfrm>
            <a:off x="1917109" y="2142611"/>
            <a:ext cx="236125" cy="338195"/>
          </a:xfrm>
          <a:prstGeom prst="rect">
            <a:avLst/>
          </a:prstGeom>
          <a:noFill/>
        </p:spPr>
        <p:txBody>
          <a:bodyPr wrap="square" lIns="90971" tIns="45487" rIns="90971" bIns="45487" rtlCol="0">
            <a:spAutoFit/>
          </a:bodyPr>
          <a:lstStyle/>
          <a:p>
            <a:r>
              <a:rPr lang="de-DE" sz="1600" dirty="0"/>
              <a:t>3</a:t>
            </a:r>
          </a:p>
        </p:txBody>
      </p:sp>
      <p:sp>
        <p:nvSpPr>
          <p:cNvPr id="146" name="Textfeld 145"/>
          <p:cNvSpPr txBox="1"/>
          <p:nvPr/>
        </p:nvSpPr>
        <p:spPr>
          <a:xfrm>
            <a:off x="1911474" y="2609374"/>
            <a:ext cx="236125" cy="338195"/>
          </a:xfrm>
          <a:prstGeom prst="rect">
            <a:avLst/>
          </a:prstGeom>
          <a:noFill/>
        </p:spPr>
        <p:txBody>
          <a:bodyPr wrap="square" lIns="90971" tIns="45487" rIns="90971" bIns="45487" rtlCol="0">
            <a:spAutoFit/>
          </a:bodyPr>
          <a:lstStyle/>
          <a:p>
            <a:r>
              <a:rPr lang="de-DE" sz="1600" dirty="0"/>
              <a:t>2</a:t>
            </a:r>
          </a:p>
        </p:txBody>
      </p:sp>
      <p:sp>
        <p:nvSpPr>
          <p:cNvPr id="147" name="Textfeld 146"/>
          <p:cNvSpPr txBox="1"/>
          <p:nvPr/>
        </p:nvSpPr>
        <p:spPr>
          <a:xfrm>
            <a:off x="1905862" y="3064890"/>
            <a:ext cx="236125" cy="338195"/>
          </a:xfrm>
          <a:prstGeom prst="rect">
            <a:avLst/>
          </a:prstGeom>
          <a:noFill/>
        </p:spPr>
        <p:txBody>
          <a:bodyPr wrap="square" lIns="90971" tIns="45487" rIns="90971" bIns="45487" rtlCol="0">
            <a:spAutoFit/>
          </a:bodyPr>
          <a:lstStyle/>
          <a:p>
            <a:r>
              <a:rPr lang="de-DE" sz="1600" dirty="0"/>
              <a:t>1</a:t>
            </a:r>
          </a:p>
        </p:txBody>
      </p:sp>
      <p:sp>
        <p:nvSpPr>
          <p:cNvPr id="148" name="Textfeld 147"/>
          <p:cNvSpPr txBox="1"/>
          <p:nvPr/>
        </p:nvSpPr>
        <p:spPr>
          <a:xfrm>
            <a:off x="4031000" y="1737696"/>
            <a:ext cx="236125" cy="338195"/>
          </a:xfrm>
          <a:prstGeom prst="rect">
            <a:avLst/>
          </a:prstGeom>
          <a:noFill/>
        </p:spPr>
        <p:txBody>
          <a:bodyPr wrap="square" lIns="90971" tIns="45487" rIns="90971" bIns="45487" rtlCol="0">
            <a:spAutoFit/>
          </a:bodyPr>
          <a:lstStyle/>
          <a:p>
            <a:r>
              <a:rPr lang="de-DE" sz="1600" dirty="0"/>
              <a:t>4</a:t>
            </a:r>
          </a:p>
        </p:txBody>
      </p:sp>
      <p:sp>
        <p:nvSpPr>
          <p:cNvPr id="149" name="Textfeld 148"/>
          <p:cNvSpPr txBox="1"/>
          <p:nvPr/>
        </p:nvSpPr>
        <p:spPr>
          <a:xfrm>
            <a:off x="4025365" y="2136975"/>
            <a:ext cx="236125" cy="338195"/>
          </a:xfrm>
          <a:prstGeom prst="rect">
            <a:avLst/>
          </a:prstGeom>
          <a:noFill/>
        </p:spPr>
        <p:txBody>
          <a:bodyPr wrap="square" lIns="90971" tIns="45487" rIns="90971" bIns="45487" rtlCol="0">
            <a:spAutoFit/>
          </a:bodyPr>
          <a:lstStyle/>
          <a:p>
            <a:r>
              <a:rPr lang="de-DE" sz="1600" dirty="0"/>
              <a:t>3</a:t>
            </a:r>
          </a:p>
        </p:txBody>
      </p:sp>
      <p:sp>
        <p:nvSpPr>
          <p:cNvPr id="150" name="Textfeld 149"/>
          <p:cNvSpPr txBox="1"/>
          <p:nvPr/>
        </p:nvSpPr>
        <p:spPr>
          <a:xfrm>
            <a:off x="4019753" y="2603749"/>
            <a:ext cx="236125" cy="338195"/>
          </a:xfrm>
          <a:prstGeom prst="rect">
            <a:avLst/>
          </a:prstGeom>
          <a:noFill/>
        </p:spPr>
        <p:txBody>
          <a:bodyPr wrap="square" lIns="90971" tIns="45487" rIns="90971" bIns="45487" rtlCol="0">
            <a:spAutoFit/>
          </a:bodyPr>
          <a:lstStyle/>
          <a:p>
            <a:r>
              <a:rPr lang="de-DE" sz="1600" dirty="0"/>
              <a:t>2</a:t>
            </a:r>
          </a:p>
        </p:txBody>
      </p:sp>
      <p:sp>
        <p:nvSpPr>
          <p:cNvPr id="151" name="Textfeld 150"/>
          <p:cNvSpPr txBox="1"/>
          <p:nvPr/>
        </p:nvSpPr>
        <p:spPr>
          <a:xfrm>
            <a:off x="4014118" y="3059265"/>
            <a:ext cx="236125" cy="338195"/>
          </a:xfrm>
          <a:prstGeom prst="rect">
            <a:avLst/>
          </a:prstGeom>
          <a:noFill/>
        </p:spPr>
        <p:txBody>
          <a:bodyPr wrap="square" lIns="90971" tIns="45487" rIns="90971" bIns="45487" rtlCol="0">
            <a:spAutoFit/>
          </a:bodyPr>
          <a:lstStyle/>
          <a:p>
            <a:r>
              <a:rPr lang="de-DE" sz="1600" dirty="0"/>
              <a:t>1</a:t>
            </a:r>
          </a:p>
        </p:txBody>
      </p:sp>
      <p:sp>
        <p:nvSpPr>
          <p:cNvPr id="152" name="Textfeld 151"/>
          <p:cNvSpPr txBox="1"/>
          <p:nvPr/>
        </p:nvSpPr>
        <p:spPr>
          <a:xfrm>
            <a:off x="6105524" y="1743318"/>
            <a:ext cx="236125" cy="338195"/>
          </a:xfrm>
          <a:prstGeom prst="rect">
            <a:avLst/>
          </a:prstGeom>
          <a:noFill/>
        </p:spPr>
        <p:txBody>
          <a:bodyPr wrap="square" lIns="90971" tIns="45487" rIns="90971" bIns="45487" rtlCol="0">
            <a:spAutoFit/>
          </a:bodyPr>
          <a:lstStyle/>
          <a:p>
            <a:r>
              <a:rPr lang="de-DE" sz="1600" dirty="0"/>
              <a:t>4</a:t>
            </a:r>
          </a:p>
        </p:txBody>
      </p:sp>
      <p:sp>
        <p:nvSpPr>
          <p:cNvPr id="153" name="Textfeld 152"/>
          <p:cNvSpPr txBox="1"/>
          <p:nvPr/>
        </p:nvSpPr>
        <p:spPr>
          <a:xfrm>
            <a:off x="6099900" y="2142608"/>
            <a:ext cx="236125" cy="338195"/>
          </a:xfrm>
          <a:prstGeom prst="rect">
            <a:avLst/>
          </a:prstGeom>
          <a:noFill/>
        </p:spPr>
        <p:txBody>
          <a:bodyPr wrap="square" lIns="90971" tIns="45487" rIns="90971" bIns="45487" rtlCol="0">
            <a:spAutoFit/>
          </a:bodyPr>
          <a:lstStyle/>
          <a:p>
            <a:r>
              <a:rPr lang="de-DE" sz="1600" dirty="0"/>
              <a:t>3</a:t>
            </a:r>
          </a:p>
        </p:txBody>
      </p:sp>
      <p:sp>
        <p:nvSpPr>
          <p:cNvPr id="154" name="Textfeld 153"/>
          <p:cNvSpPr txBox="1"/>
          <p:nvPr/>
        </p:nvSpPr>
        <p:spPr>
          <a:xfrm>
            <a:off x="6094288" y="2609371"/>
            <a:ext cx="236125" cy="338195"/>
          </a:xfrm>
          <a:prstGeom prst="rect">
            <a:avLst/>
          </a:prstGeom>
          <a:noFill/>
        </p:spPr>
        <p:txBody>
          <a:bodyPr wrap="square" lIns="90971" tIns="45487" rIns="90971" bIns="45487" rtlCol="0">
            <a:spAutoFit/>
          </a:bodyPr>
          <a:lstStyle/>
          <a:p>
            <a:r>
              <a:rPr lang="de-DE" sz="1600" dirty="0"/>
              <a:t>2</a:t>
            </a:r>
          </a:p>
        </p:txBody>
      </p:sp>
      <p:sp>
        <p:nvSpPr>
          <p:cNvPr id="155" name="Textfeld 154"/>
          <p:cNvSpPr txBox="1"/>
          <p:nvPr/>
        </p:nvSpPr>
        <p:spPr>
          <a:xfrm>
            <a:off x="6088653" y="3064887"/>
            <a:ext cx="236125" cy="338195"/>
          </a:xfrm>
          <a:prstGeom prst="rect">
            <a:avLst/>
          </a:prstGeom>
          <a:noFill/>
        </p:spPr>
        <p:txBody>
          <a:bodyPr wrap="square" lIns="90971" tIns="45487" rIns="90971" bIns="45487" rtlCol="0">
            <a:spAutoFit/>
          </a:bodyPr>
          <a:lstStyle/>
          <a:p>
            <a:r>
              <a:rPr lang="de-DE" sz="1600" dirty="0"/>
              <a:t>1</a:t>
            </a:r>
          </a:p>
        </p:txBody>
      </p:sp>
      <p:sp>
        <p:nvSpPr>
          <p:cNvPr id="156" name="Textfeld 155"/>
          <p:cNvSpPr txBox="1"/>
          <p:nvPr/>
        </p:nvSpPr>
        <p:spPr>
          <a:xfrm>
            <a:off x="8146338" y="1737693"/>
            <a:ext cx="236125" cy="338195"/>
          </a:xfrm>
          <a:prstGeom prst="rect">
            <a:avLst/>
          </a:prstGeom>
          <a:noFill/>
        </p:spPr>
        <p:txBody>
          <a:bodyPr wrap="square" lIns="90971" tIns="45487" rIns="90971" bIns="45487" rtlCol="0">
            <a:spAutoFit/>
          </a:bodyPr>
          <a:lstStyle/>
          <a:p>
            <a:r>
              <a:rPr lang="de-DE" sz="1600" dirty="0"/>
              <a:t>4</a:t>
            </a:r>
          </a:p>
        </p:txBody>
      </p:sp>
      <p:sp>
        <p:nvSpPr>
          <p:cNvPr id="157" name="Textfeld 156"/>
          <p:cNvSpPr txBox="1"/>
          <p:nvPr/>
        </p:nvSpPr>
        <p:spPr>
          <a:xfrm>
            <a:off x="8140703" y="2136973"/>
            <a:ext cx="236125" cy="338195"/>
          </a:xfrm>
          <a:prstGeom prst="rect">
            <a:avLst/>
          </a:prstGeom>
          <a:noFill/>
        </p:spPr>
        <p:txBody>
          <a:bodyPr wrap="square" lIns="90971" tIns="45487" rIns="90971" bIns="45487" rtlCol="0">
            <a:spAutoFit/>
          </a:bodyPr>
          <a:lstStyle/>
          <a:p>
            <a:r>
              <a:rPr lang="de-DE" sz="1600" dirty="0"/>
              <a:t>3</a:t>
            </a:r>
          </a:p>
        </p:txBody>
      </p:sp>
      <p:sp>
        <p:nvSpPr>
          <p:cNvPr id="158" name="Textfeld 157"/>
          <p:cNvSpPr txBox="1"/>
          <p:nvPr/>
        </p:nvSpPr>
        <p:spPr>
          <a:xfrm>
            <a:off x="8135091" y="2603746"/>
            <a:ext cx="236125" cy="338195"/>
          </a:xfrm>
          <a:prstGeom prst="rect">
            <a:avLst/>
          </a:prstGeom>
          <a:noFill/>
        </p:spPr>
        <p:txBody>
          <a:bodyPr wrap="square" lIns="90971" tIns="45487" rIns="90971" bIns="45487" rtlCol="0">
            <a:spAutoFit/>
          </a:bodyPr>
          <a:lstStyle/>
          <a:p>
            <a:r>
              <a:rPr lang="de-DE" sz="1600" dirty="0"/>
              <a:t>2</a:t>
            </a:r>
          </a:p>
        </p:txBody>
      </p:sp>
      <p:sp>
        <p:nvSpPr>
          <p:cNvPr id="159" name="Textfeld 158"/>
          <p:cNvSpPr txBox="1"/>
          <p:nvPr/>
        </p:nvSpPr>
        <p:spPr>
          <a:xfrm>
            <a:off x="8129456" y="3059262"/>
            <a:ext cx="236125" cy="338195"/>
          </a:xfrm>
          <a:prstGeom prst="rect">
            <a:avLst/>
          </a:prstGeom>
          <a:noFill/>
        </p:spPr>
        <p:txBody>
          <a:bodyPr wrap="square" lIns="90971" tIns="45487" rIns="90971" bIns="45487" rtlCol="0">
            <a:spAutoFit/>
          </a:bodyPr>
          <a:lstStyle/>
          <a:p>
            <a:r>
              <a:rPr lang="de-DE" sz="1600" dirty="0"/>
              <a:t>1</a:t>
            </a:r>
          </a:p>
        </p:txBody>
      </p:sp>
      <p:sp>
        <p:nvSpPr>
          <p:cNvPr id="160" name="Textfeld 159"/>
          <p:cNvSpPr txBox="1"/>
          <p:nvPr/>
        </p:nvSpPr>
        <p:spPr>
          <a:xfrm>
            <a:off x="1917109" y="4617016"/>
            <a:ext cx="236125" cy="338195"/>
          </a:xfrm>
          <a:prstGeom prst="rect">
            <a:avLst/>
          </a:prstGeom>
          <a:noFill/>
        </p:spPr>
        <p:txBody>
          <a:bodyPr wrap="square" lIns="90971" tIns="45487" rIns="90971" bIns="45487" rtlCol="0">
            <a:spAutoFit/>
          </a:bodyPr>
          <a:lstStyle/>
          <a:p>
            <a:r>
              <a:rPr lang="de-DE" sz="1600" dirty="0"/>
              <a:t>4</a:t>
            </a:r>
          </a:p>
        </p:txBody>
      </p:sp>
      <p:sp>
        <p:nvSpPr>
          <p:cNvPr id="161" name="Textfeld 160"/>
          <p:cNvSpPr txBox="1"/>
          <p:nvPr/>
        </p:nvSpPr>
        <p:spPr>
          <a:xfrm>
            <a:off x="1911474" y="5016295"/>
            <a:ext cx="236125" cy="338195"/>
          </a:xfrm>
          <a:prstGeom prst="rect">
            <a:avLst/>
          </a:prstGeom>
          <a:noFill/>
        </p:spPr>
        <p:txBody>
          <a:bodyPr wrap="square" lIns="90971" tIns="45487" rIns="90971" bIns="45487" rtlCol="0">
            <a:spAutoFit/>
          </a:bodyPr>
          <a:lstStyle/>
          <a:p>
            <a:r>
              <a:rPr lang="de-DE" sz="1600" dirty="0"/>
              <a:t>3</a:t>
            </a:r>
          </a:p>
        </p:txBody>
      </p:sp>
      <p:sp>
        <p:nvSpPr>
          <p:cNvPr id="162" name="Textfeld 161"/>
          <p:cNvSpPr txBox="1"/>
          <p:nvPr/>
        </p:nvSpPr>
        <p:spPr>
          <a:xfrm>
            <a:off x="1905862" y="5483069"/>
            <a:ext cx="236125" cy="338195"/>
          </a:xfrm>
          <a:prstGeom prst="rect">
            <a:avLst/>
          </a:prstGeom>
          <a:noFill/>
        </p:spPr>
        <p:txBody>
          <a:bodyPr wrap="square" lIns="90971" tIns="45487" rIns="90971" bIns="45487" rtlCol="0">
            <a:spAutoFit/>
          </a:bodyPr>
          <a:lstStyle/>
          <a:p>
            <a:r>
              <a:rPr lang="de-DE" sz="1600" dirty="0"/>
              <a:t>2</a:t>
            </a:r>
          </a:p>
        </p:txBody>
      </p:sp>
      <p:sp>
        <p:nvSpPr>
          <p:cNvPr id="163" name="Textfeld 162"/>
          <p:cNvSpPr txBox="1"/>
          <p:nvPr/>
        </p:nvSpPr>
        <p:spPr>
          <a:xfrm>
            <a:off x="1900227" y="5938574"/>
            <a:ext cx="236125" cy="338195"/>
          </a:xfrm>
          <a:prstGeom prst="rect">
            <a:avLst/>
          </a:prstGeom>
          <a:noFill/>
        </p:spPr>
        <p:txBody>
          <a:bodyPr wrap="square" lIns="90971" tIns="45487" rIns="90971" bIns="45487" rtlCol="0">
            <a:spAutoFit/>
          </a:bodyPr>
          <a:lstStyle/>
          <a:p>
            <a:r>
              <a:rPr lang="de-DE" sz="1600" dirty="0"/>
              <a:t>1</a:t>
            </a:r>
          </a:p>
        </p:txBody>
      </p:sp>
      <p:sp>
        <p:nvSpPr>
          <p:cNvPr id="81" name="Explosion 1 80"/>
          <p:cNvSpPr/>
          <p:nvPr/>
        </p:nvSpPr>
        <p:spPr bwMode="auto">
          <a:xfrm>
            <a:off x="699764" y="4836324"/>
            <a:ext cx="1683962" cy="1192203"/>
          </a:xfrm>
          <a:prstGeom prst="irregularSeal1">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2843" fontAlgn="base">
              <a:lnSpc>
                <a:spcPct val="90000"/>
              </a:lnSpc>
              <a:spcBef>
                <a:spcPct val="50000"/>
              </a:spcBef>
              <a:spcAft>
                <a:spcPct val="0"/>
              </a:spcAft>
            </a:pPr>
            <a:r>
              <a:rPr lang="de-DE" sz="1200" b="1" dirty="0">
                <a:latin typeface="Arial" charset="0"/>
              </a:rPr>
              <a:t>Vollstudium</a:t>
            </a:r>
          </a:p>
        </p:txBody>
      </p:sp>
      <p:sp>
        <p:nvSpPr>
          <p:cNvPr id="164" name="Textfeld 163"/>
          <p:cNvSpPr txBox="1"/>
          <p:nvPr/>
        </p:nvSpPr>
        <p:spPr>
          <a:xfrm>
            <a:off x="1922718" y="4161497"/>
            <a:ext cx="236125" cy="338195"/>
          </a:xfrm>
          <a:prstGeom prst="rect">
            <a:avLst/>
          </a:prstGeom>
          <a:noFill/>
        </p:spPr>
        <p:txBody>
          <a:bodyPr wrap="square" lIns="90971" tIns="45487" rIns="90971" bIns="45487" rtlCol="0">
            <a:spAutoFit/>
          </a:bodyPr>
          <a:lstStyle/>
          <a:p>
            <a:r>
              <a:rPr lang="de-DE" sz="1600" dirty="0"/>
              <a:t>5</a:t>
            </a:r>
          </a:p>
        </p:txBody>
      </p:sp>
      <p:sp>
        <p:nvSpPr>
          <p:cNvPr id="165" name="Textfeld 164"/>
          <p:cNvSpPr txBox="1"/>
          <p:nvPr/>
        </p:nvSpPr>
        <p:spPr>
          <a:xfrm>
            <a:off x="1917106" y="3694731"/>
            <a:ext cx="236125" cy="338195"/>
          </a:xfrm>
          <a:prstGeom prst="rect">
            <a:avLst/>
          </a:prstGeom>
          <a:noFill/>
        </p:spPr>
        <p:txBody>
          <a:bodyPr wrap="square" lIns="90971" tIns="45487" rIns="90971" bIns="45487" rtlCol="0">
            <a:spAutoFit/>
          </a:bodyPr>
          <a:lstStyle/>
          <a:p>
            <a:r>
              <a:rPr lang="de-DE" sz="1600" dirty="0"/>
              <a:t>6</a:t>
            </a:r>
          </a:p>
        </p:txBody>
      </p:sp>
      <p:sp>
        <p:nvSpPr>
          <p:cNvPr id="166" name="Textfeld 165"/>
          <p:cNvSpPr txBox="1"/>
          <p:nvPr/>
        </p:nvSpPr>
        <p:spPr>
          <a:xfrm>
            <a:off x="4036609" y="4611402"/>
            <a:ext cx="236125" cy="338195"/>
          </a:xfrm>
          <a:prstGeom prst="rect">
            <a:avLst/>
          </a:prstGeom>
          <a:noFill/>
        </p:spPr>
        <p:txBody>
          <a:bodyPr wrap="square" lIns="90971" tIns="45487" rIns="90971" bIns="45487" rtlCol="0">
            <a:spAutoFit/>
          </a:bodyPr>
          <a:lstStyle/>
          <a:p>
            <a:r>
              <a:rPr lang="de-DE" sz="1600" dirty="0"/>
              <a:t>4</a:t>
            </a:r>
          </a:p>
        </p:txBody>
      </p:sp>
      <p:sp>
        <p:nvSpPr>
          <p:cNvPr id="167" name="Textfeld 166"/>
          <p:cNvSpPr txBox="1"/>
          <p:nvPr/>
        </p:nvSpPr>
        <p:spPr>
          <a:xfrm>
            <a:off x="4030997" y="5010670"/>
            <a:ext cx="236125" cy="338195"/>
          </a:xfrm>
          <a:prstGeom prst="rect">
            <a:avLst/>
          </a:prstGeom>
          <a:noFill/>
        </p:spPr>
        <p:txBody>
          <a:bodyPr wrap="square" lIns="90971" tIns="45487" rIns="90971" bIns="45487" rtlCol="0">
            <a:spAutoFit/>
          </a:bodyPr>
          <a:lstStyle/>
          <a:p>
            <a:r>
              <a:rPr lang="de-DE" sz="1600" dirty="0"/>
              <a:t>3</a:t>
            </a:r>
          </a:p>
        </p:txBody>
      </p:sp>
      <p:sp>
        <p:nvSpPr>
          <p:cNvPr id="168" name="Textfeld 167"/>
          <p:cNvSpPr txBox="1"/>
          <p:nvPr/>
        </p:nvSpPr>
        <p:spPr>
          <a:xfrm>
            <a:off x="4025362" y="5477433"/>
            <a:ext cx="236125" cy="338195"/>
          </a:xfrm>
          <a:prstGeom prst="rect">
            <a:avLst/>
          </a:prstGeom>
          <a:noFill/>
        </p:spPr>
        <p:txBody>
          <a:bodyPr wrap="square" lIns="90971" tIns="45487" rIns="90971" bIns="45487" rtlCol="0">
            <a:spAutoFit/>
          </a:bodyPr>
          <a:lstStyle/>
          <a:p>
            <a:r>
              <a:rPr lang="de-DE" sz="1600" dirty="0"/>
              <a:t>2</a:t>
            </a:r>
          </a:p>
        </p:txBody>
      </p:sp>
      <p:sp>
        <p:nvSpPr>
          <p:cNvPr id="169" name="Textfeld 168"/>
          <p:cNvSpPr txBox="1"/>
          <p:nvPr/>
        </p:nvSpPr>
        <p:spPr>
          <a:xfrm>
            <a:off x="4019750" y="5932949"/>
            <a:ext cx="236125" cy="338195"/>
          </a:xfrm>
          <a:prstGeom prst="rect">
            <a:avLst/>
          </a:prstGeom>
          <a:noFill/>
        </p:spPr>
        <p:txBody>
          <a:bodyPr wrap="square" lIns="90971" tIns="45487" rIns="90971" bIns="45487" rtlCol="0">
            <a:spAutoFit/>
          </a:bodyPr>
          <a:lstStyle/>
          <a:p>
            <a:r>
              <a:rPr lang="de-DE" sz="1600" dirty="0"/>
              <a:t>1</a:t>
            </a:r>
          </a:p>
        </p:txBody>
      </p:sp>
      <p:sp>
        <p:nvSpPr>
          <p:cNvPr id="170" name="Textfeld 169"/>
          <p:cNvSpPr txBox="1"/>
          <p:nvPr/>
        </p:nvSpPr>
        <p:spPr>
          <a:xfrm>
            <a:off x="4042241" y="4155872"/>
            <a:ext cx="236125" cy="338195"/>
          </a:xfrm>
          <a:prstGeom prst="rect">
            <a:avLst/>
          </a:prstGeom>
          <a:noFill/>
        </p:spPr>
        <p:txBody>
          <a:bodyPr wrap="square" lIns="90971" tIns="45487" rIns="90971" bIns="45487" rtlCol="0">
            <a:spAutoFit/>
          </a:bodyPr>
          <a:lstStyle/>
          <a:p>
            <a:r>
              <a:rPr lang="de-DE" sz="1600" dirty="0"/>
              <a:t>5</a:t>
            </a:r>
          </a:p>
        </p:txBody>
      </p:sp>
      <p:sp>
        <p:nvSpPr>
          <p:cNvPr id="171" name="Textfeld 170"/>
          <p:cNvSpPr txBox="1"/>
          <p:nvPr/>
        </p:nvSpPr>
        <p:spPr>
          <a:xfrm>
            <a:off x="4036606" y="3689116"/>
            <a:ext cx="236125" cy="338195"/>
          </a:xfrm>
          <a:prstGeom prst="rect">
            <a:avLst/>
          </a:prstGeom>
          <a:noFill/>
        </p:spPr>
        <p:txBody>
          <a:bodyPr wrap="square" lIns="90971" tIns="45487" rIns="90971" bIns="45487" rtlCol="0">
            <a:spAutoFit/>
          </a:bodyPr>
          <a:lstStyle/>
          <a:p>
            <a:r>
              <a:rPr lang="de-DE" sz="1600" dirty="0"/>
              <a:t>6</a:t>
            </a:r>
          </a:p>
        </p:txBody>
      </p:sp>
      <p:sp>
        <p:nvSpPr>
          <p:cNvPr id="172" name="Textfeld 171"/>
          <p:cNvSpPr txBox="1"/>
          <p:nvPr/>
        </p:nvSpPr>
        <p:spPr>
          <a:xfrm>
            <a:off x="6099900" y="4605776"/>
            <a:ext cx="236125" cy="338195"/>
          </a:xfrm>
          <a:prstGeom prst="rect">
            <a:avLst/>
          </a:prstGeom>
          <a:noFill/>
        </p:spPr>
        <p:txBody>
          <a:bodyPr wrap="square" lIns="90971" tIns="45487" rIns="90971" bIns="45487" rtlCol="0">
            <a:spAutoFit/>
          </a:bodyPr>
          <a:lstStyle/>
          <a:p>
            <a:r>
              <a:rPr lang="de-DE" sz="1600" dirty="0"/>
              <a:t>4</a:t>
            </a:r>
          </a:p>
        </p:txBody>
      </p:sp>
      <p:sp>
        <p:nvSpPr>
          <p:cNvPr id="173" name="Textfeld 172"/>
          <p:cNvSpPr txBox="1"/>
          <p:nvPr/>
        </p:nvSpPr>
        <p:spPr>
          <a:xfrm>
            <a:off x="6094288" y="5005045"/>
            <a:ext cx="236125" cy="338195"/>
          </a:xfrm>
          <a:prstGeom prst="rect">
            <a:avLst/>
          </a:prstGeom>
          <a:noFill/>
        </p:spPr>
        <p:txBody>
          <a:bodyPr wrap="square" lIns="90971" tIns="45487" rIns="90971" bIns="45487" rtlCol="0">
            <a:spAutoFit/>
          </a:bodyPr>
          <a:lstStyle/>
          <a:p>
            <a:r>
              <a:rPr lang="de-DE" sz="1600" dirty="0"/>
              <a:t>3</a:t>
            </a:r>
          </a:p>
        </p:txBody>
      </p:sp>
      <p:sp>
        <p:nvSpPr>
          <p:cNvPr id="174" name="Textfeld 173"/>
          <p:cNvSpPr txBox="1"/>
          <p:nvPr/>
        </p:nvSpPr>
        <p:spPr>
          <a:xfrm>
            <a:off x="6088653" y="5471808"/>
            <a:ext cx="236125" cy="338195"/>
          </a:xfrm>
          <a:prstGeom prst="rect">
            <a:avLst/>
          </a:prstGeom>
          <a:noFill/>
        </p:spPr>
        <p:txBody>
          <a:bodyPr wrap="square" lIns="90971" tIns="45487" rIns="90971" bIns="45487" rtlCol="0">
            <a:spAutoFit/>
          </a:bodyPr>
          <a:lstStyle/>
          <a:p>
            <a:r>
              <a:rPr lang="de-DE" sz="1600" dirty="0"/>
              <a:t>2</a:t>
            </a:r>
          </a:p>
        </p:txBody>
      </p:sp>
      <p:sp>
        <p:nvSpPr>
          <p:cNvPr id="175" name="Textfeld 174"/>
          <p:cNvSpPr txBox="1"/>
          <p:nvPr/>
        </p:nvSpPr>
        <p:spPr>
          <a:xfrm>
            <a:off x="6083041" y="5927324"/>
            <a:ext cx="236125" cy="338195"/>
          </a:xfrm>
          <a:prstGeom prst="rect">
            <a:avLst/>
          </a:prstGeom>
          <a:noFill/>
        </p:spPr>
        <p:txBody>
          <a:bodyPr wrap="square" lIns="90971" tIns="45487" rIns="90971" bIns="45487" rtlCol="0">
            <a:spAutoFit/>
          </a:bodyPr>
          <a:lstStyle/>
          <a:p>
            <a:r>
              <a:rPr lang="de-DE" sz="1600" dirty="0"/>
              <a:t>1</a:t>
            </a:r>
          </a:p>
        </p:txBody>
      </p:sp>
      <p:sp>
        <p:nvSpPr>
          <p:cNvPr id="176" name="Textfeld 175"/>
          <p:cNvSpPr txBox="1"/>
          <p:nvPr/>
        </p:nvSpPr>
        <p:spPr>
          <a:xfrm>
            <a:off x="6105521" y="4150258"/>
            <a:ext cx="236125" cy="338195"/>
          </a:xfrm>
          <a:prstGeom prst="rect">
            <a:avLst/>
          </a:prstGeom>
          <a:noFill/>
        </p:spPr>
        <p:txBody>
          <a:bodyPr wrap="square" lIns="90971" tIns="45487" rIns="90971" bIns="45487" rtlCol="0">
            <a:spAutoFit/>
          </a:bodyPr>
          <a:lstStyle/>
          <a:p>
            <a:r>
              <a:rPr lang="de-DE" sz="1600" dirty="0"/>
              <a:t>5</a:t>
            </a:r>
          </a:p>
        </p:txBody>
      </p:sp>
      <p:sp>
        <p:nvSpPr>
          <p:cNvPr id="177" name="Textfeld 176"/>
          <p:cNvSpPr txBox="1"/>
          <p:nvPr/>
        </p:nvSpPr>
        <p:spPr>
          <a:xfrm>
            <a:off x="6099898" y="3683491"/>
            <a:ext cx="236125" cy="338195"/>
          </a:xfrm>
          <a:prstGeom prst="rect">
            <a:avLst/>
          </a:prstGeom>
          <a:noFill/>
        </p:spPr>
        <p:txBody>
          <a:bodyPr wrap="square" lIns="90971" tIns="45487" rIns="90971" bIns="45487" rtlCol="0">
            <a:spAutoFit/>
          </a:bodyPr>
          <a:lstStyle/>
          <a:p>
            <a:r>
              <a:rPr lang="de-DE" sz="1600" dirty="0"/>
              <a:t>6</a:t>
            </a:r>
          </a:p>
        </p:txBody>
      </p:sp>
      <p:sp>
        <p:nvSpPr>
          <p:cNvPr id="178" name="Textfeld 177"/>
          <p:cNvSpPr txBox="1"/>
          <p:nvPr/>
        </p:nvSpPr>
        <p:spPr>
          <a:xfrm>
            <a:off x="8151947" y="4611399"/>
            <a:ext cx="236125" cy="338195"/>
          </a:xfrm>
          <a:prstGeom prst="rect">
            <a:avLst/>
          </a:prstGeom>
          <a:noFill/>
        </p:spPr>
        <p:txBody>
          <a:bodyPr wrap="square" lIns="90971" tIns="45487" rIns="90971" bIns="45487" rtlCol="0">
            <a:spAutoFit/>
          </a:bodyPr>
          <a:lstStyle/>
          <a:p>
            <a:r>
              <a:rPr lang="de-DE" sz="1600" dirty="0"/>
              <a:t>4</a:t>
            </a:r>
          </a:p>
        </p:txBody>
      </p:sp>
      <p:sp>
        <p:nvSpPr>
          <p:cNvPr id="179" name="Textfeld 178"/>
          <p:cNvSpPr txBox="1"/>
          <p:nvPr/>
        </p:nvSpPr>
        <p:spPr>
          <a:xfrm>
            <a:off x="8146335" y="5010667"/>
            <a:ext cx="236125" cy="338195"/>
          </a:xfrm>
          <a:prstGeom prst="rect">
            <a:avLst/>
          </a:prstGeom>
          <a:noFill/>
        </p:spPr>
        <p:txBody>
          <a:bodyPr wrap="square" lIns="90971" tIns="45487" rIns="90971" bIns="45487" rtlCol="0">
            <a:spAutoFit/>
          </a:bodyPr>
          <a:lstStyle/>
          <a:p>
            <a:r>
              <a:rPr lang="de-DE" sz="1600" dirty="0"/>
              <a:t>3</a:t>
            </a:r>
          </a:p>
        </p:txBody>
      </p:sp>
      <p:sp>
        <p:nvSpPr>
          <p:cNvPr id="180" name="Textfeld 179"/>
          <p:cNvSpPr txBox="1"/>
          <p:nvPr/>
        </p:nvSpPr>
        <p:spPr>
          <a:xfrm>
            <a:off x="8140700" y="5477430"/>
            <a:ext cx="236125" cy="338195"/>
          </a:xfrm>
          <a:prstGeom prst="rect">
            <a:avLst/>
          </a:prstGeom>
          <a:noFill/>
        </p:spPr>
        <p:txBody>
          <a:bodyPr wrap="square" lIns="90971" tIns="45487" rIns="90971" bIns="45487" rtlCol="0">
            <a:spAutoFit/>
          </a:bodyPr>
          <a:lstStyle/>
          <a:p>
            <a:r>
              <a:rPr lang="de-DE" sz="1600" dirty="0"/>
              <a:t>2</a:t>
            </a:r>
          </a:p>
        </p:txBody>
      </p:sp>
      <p:sp>
        <p:nvSpPr>
          <p:cNvPr id="181" name="Textfeld 180"/>
          <p:cNvSpPr txBox="1"/>
          <p:nvPr/>
        </p:nvSpPr>
        <p:spPr>
          <a:xfrm>
            <a:off x="8135088" y="5932946"/>
            <a:ext cx="236125" cy="338195"/>
          </a:xfrm>
          <a:prstGeom prst="rect">
            <a:avLst/>
          </a:prstGeom>
          <a:noFill/>
        </p:spPr>
        <p:txBody>
          <a:bodyPr wrap="square" lIns="90971" tIns="45487" rIns="90971" bIns="45487" rtlCol="0">
            <a:spAutoFit/>
          </a:bodyPr>
          <a:lstStyle/>
          <a:p>
            <a:r>
              <a:rPr lang="de-DE" sz="1600" dirty="0"/>
              <a:t>1</a:t>
            </a:r>
          </a:p>
        </p:txBody>
      </p:sp>
      <p:sp>
        <p:nvSpPr>
          <p:cNvPr id="182" name="Textfeld 181"/>
          <p:cNvSpPr txBox="1"/>
          <p:nvPr/>
        </p:nvSpPr>
        <p:spPr>
          <a:xfrm>
            <a:off x="8157579" y="4155869"/>
            <a:ext cx="236125" cy="338195"/>
          </a:xfrm>
          <a:prstGeom prst="rect">
            <a:avLst/>
          </a:prstGeom>
          <a:noFill/>
        </p:spPr>
        <p:txBody>
          <a:bodyPr wrap="square" lIns="90971" tIns="45487" rIns="90971" bIns="45487" rtlCol="0">
            <a:spAutoFit/>
          </a:bodyPr>
          <a:lstStyle/>
          <a:p>
            <a:r>
              <a:rPr lang="de-DE" sz="1600" dirty="0"/>
              <a:t>5</a:t>
            </a:r>
          </a:p>
        </p:txBody>
      </p:sp>
      <p:sp>
        <p:nvSpPr>
          <p:cNvPr id="183" name="Textfeld 182"/>
          <p:cNvSpPr txBox="1"/>
          <p:nvPr/>
        </p:nvSpPr>
        <p:spPr>
          <a:xfrm>
            <a:off x="8151944" y="3689113"/>
            <a:ext cx="236125" cy="338195"/>
          </a:xfrm>
          <a:prstGeom prst="rect">
            <a:avLst/>
          </a:prstGeom>
          <a:noFill/>
        </p:spPr>
        <p:txBody>
          <a:bodyPr wrap="square" lIns="90971" tIns="45487" rIns="90971" bIns="45487" rtlCol="0">
            <a:spAutoFit/>
          </a:bodyPr>
          <a:lstStyle/>
          <a:p>
            <a:r>
              <a:rPr lang="de-DE" sz="1600" dirty="0"/>
              <a:t>6</a:t>
            </a:r>
          </a:p>
        </p:txBody>
      </p:sp>
      <p:cxnSp>
        <p:nvCxnSpPr>
          <p:cNvPr id="187" name="Gerade Verbindung 186"/>
          <p:cNvCxnSpPr/>
          <p:nvPr/>
        </p:nvCxnSpPr>
        <p:spPr bwMode="auto">
          <a:xfrm flipV="1">
            <a:off x="1506695" y="1349668"/>
            <a:ext cx="6240414" cy="2"/>
          </a:xfrm>
          <a:prstGeom prst="line">
            <a:avLst/>
          </a:prstGeom>
          <a:noFill/>
          <a:ln w="19050" cap="flat" cmpd="sng" algn="ctr">
            <a:solidFill>
              <a:schemeClr val="accent1"/>
            </a:solidFill>
            <a:prstDash val="solid"/>
            <a:round/>
            <a:headEnd type="none" w="med" len="med"/>
            <a:tailEnd type="none" w="med" len="med"/>
          </a:ln>
          <a:effectLst/>
        </p:spPr>
      </p:cxnSp>
      <p:sp>
        <p:nvSpPr>
          <p:cNvPr id="117" name="Inhaltsplatzhalter 116"/>
          <p:cNvSpPr>
            <a:spLocks noGrp="1"/>
          </p:cNvSpPr>
          <p:nvPr>
            <p:ph idx="1"/>
          </p:nvPr>
        </p:nvSpPr>
        <p:spPr>
          <a:xfrm>
            <a:off x="509166" y="1651258"/>
            <a:ext cx="7670335" cy="275977"/>
          </a:xfrm>
        </p:spPr>
        <p:txBody>
          <a:bodyPr/>
          <a:lstStyle/>
          <a:p>
            <a:endParaRPr lang="de-DE"/>
          </a:p>
        </p:txBody>
      </p:sp>
      <p:pic>
        <p:nvPicPr>
          <p:cNvPr id="118" name="Picture 14" descr="http://www.weltlaeufig.de/wp-content/uploads/2008/04/globu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16016" y="4098926"/>
            <a:ext cx="1448656" cy="881342"/>
          </a:xfrm>
          <a:prstGeom prst="rect">
            <a:avLst/>
          </a:prstGeom>
          <a:noFill/>
          <a:ln w="9525">
            <a:noFill/>
            <a:miter lim="800000"/>
            <a:headEnd/>
            <a:tailEnd/>
          </a:ln>
          <a:effectLst/>
        </p:spPr>
      </p:pic>
      <p:sp>
        <p:nvSpPr>
          <p:cNvPr id="131" name="Explosion 1 130"/>
          <p:cNvSpPr/>
          <p:nvPr/>
        </p:nvSpPr>
        <p:spPr bwMode="auto">
          <a:xfrm>
            <a:off x="4325951" y="4655152"/>
            <a:ext cx="1903220" cy="1192203"/>
          </a:xfrm>
          <a:prstGeom prst="irregularSeal1">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2843" fontAlgn="base">
              <a:lnSpc>
                <a:spcPct val="90000"/>
              </a:lnSpc>
              <a:spcBef>
                <a:spcPct val="50000"/>
              </a:spcBef>
              <a:spcAft>
                <a:spcPct val="0"/>
              </a:spcAft>
            </a:pPr>
            <a:r>
              <a:rPr lang="de-DE" sz="1200" b="1" dirty="0">
                <a:latin typeface="Arial" charset="0"/>
              </a:rPr>
              <a:t>Studien-abschnitt</a:t>
            </a:r>
          </a:p>
        </p:txBody>
      </p:sp>
    </p:spTree>
    <p:extLst>
      <p:ext uri="{BB962C8B-B14F-4D97-AF65-F5344CB8AC3E}">
        <p14:creationId xmlns:p14="http://schemas.microsoft.com/office/powerpoint/2010/main" val="1329853899"/>
      </p:ext>
    </p:extLst>
  </p:cSld>
  <p:clrMapOvr>
    <a:masterClrMapping/>
  </p:clrMapOvr>
  <p:transition spd="med">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509166" y="1651258"/>
            <a:ext cx="7670335" cy="275977"/>
          </a:xfrm>
        </p:spPr>
        <p:txBody>
          <a:bodyPr/>
          <a:lstStyle/>
          <a:p>
            <a:endParaRPr lang="de-DE"/>
          </a:p>
        </p:txBody>
      </p:sp>
      <p:sp>
        <p:nvSpPr>
          <p:cNvPr id="4" name="Fußzeilenplatzhalter 3"/>
          <p:cNvSpPr>
            <a:spLocks noGrp="1"/>
          </p:cNvSpPr>
          <p:nvPr>
            <p:ph type="ftr" sz="quarter" idx="10"/>
          </p:nvPr>
        </p:nvSpPr>
        <p:spPr/>
        <p:txBody>
          <a:bodyPr/>
          <a:lstStyle/>
          <a:p>
            <a:r>
              <a:rPr lang="de-DE" smtClean="0">
                <a:solidFill>
                  <a:srgbClr val="000000"/>
                </a:solidFill>
              </a:rPr>
              <a:t>Markus Bremer, Dienstbesprechung Jobcenter, Fragen rund ums Studium</a:t>
            </a:r>
            <a:endParaRPr lang="de-DE">
              <a:solidFill>
                <a:srgbClr val="000000"/>
              </a:solidFill>
            </a:endParaRPr>
          </a:p>
        </p:txBody>
      </p:sp>
      <p:pic>
        <p:nvPicPr>
          <p:cNvPr id="4098" name="Picture 2">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17" y="-1"/>
            <a:ext cx="9134583"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522907"/>
      </p:ext>
    </p:extLst>
  </p:cSld>
  <p:clrMapOvr>
    <a:masterClrMapping/>
  </p:clrMapOvr>
  <p:transition spd="med">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509166" y="1651258"/>
            <a:ext cx="7670335" cy="275977"/>
          </a:xfrm>
        </p:spPr>
        <p:txBody>
          <a:bodyPr/>
          <a:lstStyle/>
          <a:p>
            <a:endParaRPr lang="de-DE"/>
          </a:p>
        </p:txBody>
      </p:sp>
      <p:sp>
        <p:nvSpPr>
          <p:cNvPr id="4" name="Fußzeilenplatzhalter 3"/>
          <p:cNvSpPr>
            <a:spLocks noGrp="1"/>
          </p:cNvSpPr>
          <p:nvPr>
            <p:ph type="ftr" sz="quarter" idx="10"/>
          </p:nvPr>
        </p:nvSpPr>
        <p:spPr/>
        <p:txBody>
          <a:bodyPr/>
          <a:lstStyle/>
          <a:p>
            <a:r>
              <a:rPr lang="de-DE" smtClean="0">
                <a:solidFill>
                  <a:srgbClr val="000000"/>
                </a:solidFill>
              </a:rPr>
              <a:t>Markus Bremer, Dienstbesprechung Jobcenter, Fragen rund ums Studium</a:t>
            </a:r>
            <a:endParaRPr lang="de-DE">
              <a:solidFill>
                <a:srgbClr val="000000"/>
              </a:solidFill>
            </a:endParaRPr>
          </a:p>
        </p:txBody>
      </p:sp>
      <p:pic>
        <p:nvPicPr>
          <p:cNvPr id="307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8693" t="2424" r="25009" b="22498"/>
          <a:stretch/>
        </p:blipFill>
        <p:spPr bwMode="auto">
          <a:xfrm>
            <a:off x="-36511" y="-27385"/>
            <a:ext cx="9178924" cy="688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366841"/>
      </p:ext>
    </p:extLst>
  </p:cSld>
  <p:clrMapOvr>
    <a:masterClrMapping/>
  </p:clrMapOvr>
  <p:transition spd="med">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0172" y="1052398"/>
            <a:ext cx="7898252" cy="249299"/>
          </a:xfrm>
        </p:spPr>
        <p:txBody>
          <a:bodyPr/>
          <a:lstStyle/>
          <a:p>
            <a:r>
              <a:rPr lang="de-DE" sz="1800" dirty="0" smtClean="0"/>
              <a:t>Tests nach Anmeldung beim Psychologischen Dienst der AA GÖ</a:t>
            </a:r>
            <a:endParaRPr lang="de-DE" sz="1800" dirty="0"/>
          </a:p>
        </p:txBody>
      </p:sp>
      <p:sp>
        <p:nvSpPr>
          <p:cNvPr id="4" name="Fußzeilenplatzhalter 3"/>
          <p:cNvSpPr>
            <a:spLocks noGrp="1"/>
          </p:cNvSpPr>
          <p:nvPr>
            <p:ph type="ftr" sz="quarter" idx="10"/>
          </p:nvPr>
        </p:nvSpPr>
        <p:spPr/>
        <p:txBody>
          <a:bodyPr/>
          <a:lstStyle/>
          <a:p>
            <a:r>
              <a:rPr lang="de-DE" smtClean="0"/>
              <a:t>Markus Bremer, Dienstbesprechung Jobcenter, Fragen rund ums Studium</a:t>
            </a:r>
            <a:endParaRPr lang="de-DE" dirty="0"/>
          </a:p>
        </p:txBody>
      </p:sp>
      <p:pic>
        <p:nvPicPr>
          <p:cNvPr id="6" name="Picture 8" descr="ankreuzen"/>
          <p:cNvPicPr>
            <a:picLocks noChangeAspect="1" noChangeArrowheads="1"/>
          </p:cNvPicPr>
          <p:nvPr/>
        </p:nvPicPr>
        <p:blipFill>
          <a:blip r:embed="rId3" cstate="print">
            <a:lum bright="12000"/>
          </a:blip>
          <a:srcRect/>
          <a:stretch>
            <a:fillRect/>
          </a:stretch>
        </p:blipFill>
        <p:spPr bwMode="auto">
          <a:xfrm>
            <a:off x="467544" y="1412776"/>
            <a:ext cx="7704856" cy="5184576"/>
          </a:xfrm>
          <a:prstGeom prst="rect">
            <a:avLst/>
          </a:prstGeom>
          <a:noFill/>
          <a:ln w="9525">
            <a:noFill/>
            <a:miter lim="800000"/>
            <a:headEnd/>
            <a:tailEnd/>
          </a:ln>
        </p:spPr>
      </p:pic>
      <p:pic>
        <p:nvPicPr>
          <p:cNvPr id="5" name="Picture 16" descr="Cover von Probieren geht vor Studieren – Studienfeldbezogene Beratungstests (SFB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1988840"/>
            <a:ext cx="876620" cy="1728192"/>
          </a:xfrm>
          <a:prstGeom prst="rect">
            <a:avLst/>
          </a:prstGeom>
          <a:noFill/>
        </p:spPr>
      </p:pic>
      <p:sp>
        <p:nvSpPr>
          <p:cNvPr id="3" name="Inhaltsplatzhalter 2"/>
          <p:cNvSpPr>
            <a:spLocks noGrp="1"/>
          </p:cNvSpPr>
          <p:nvPr>
            <p:ph idx="1"/>
          </p:nvPr>
        </p:nvSpPr>
        <p:spPr>
          <a:xfrm>
            <a:off x="2014233" y="2013228"/>
            <a:ext cx="7670335" cy="1415772"/>
          </a:xfrm>
        </p:spPr>
        <p:txBody>
          <a:bodyPr/>
          <a:lstStyle/>
          <a:p>
            <a:r>
              <a:rPr lang="de-DE" dirty="0" smtClean="0"/>
              <a:t>Aussagen zu intellektuellen </a:t>
            </a:r>
            <a:r>
              <a:rPr lang="de-DE" u="sng" dirty="0" smtClean="0"/>
              <a:t>Fähigkeiten</a:t>
            </a:r>
          </a:p>
          <a:p>
            <a:r>
              <a:rPr lang="de-DE" dirty="0" smtClean="0"/>
              <a:t>Wie gut sind meine Fähigkeiten im Vergleich zu anderen Abiturient/innen, die das gleich studieren wollen?</a:t>
            </a:r>
          </a:p>
          <a:p>
            <a:r>
              <a:rPr lang="de-DE" dirty="0" smtClean="0"/>
              <a:t>ca. 2 Stunden</a:t>
            </a:r>
            <a:endParaRPr lang="de-DE" dirty="0"/>
          </a:p>
        </p:txBody>
      </p:sp>
      <p:sp>
        <p:nvSpPr>
          <p:cNvPr id="7" name="Inhaltsplatzhalter 2"/>
          <p:cNvSpPr txBox="1">
            <a:spLocks/>
          </p:cNvSpPr>
          <p:nvPr/>
        </p:nvSpPr>
        <p:spPr bwMode="auto">
          <a:xfrm>
            <a:off x="2014233" y="4389492"/>
            <a:ext cx="6950255" cy="141577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343027" marR="0" lvl="0" indent="-343027" algn="l" defTabSz="913681" rtl="0" eaLnBrk="1" fontAlgn="base" latinLnBrk="0" hangingPunct="1">
              <a:lnSpc>
                <a:spcPct val="90000"/>
              </a:lnSpc>
              <a:spcBef>
                <a:spcPct val="50000"/>
              </a:spcBef>
              <a:spcAft>
                <a:spcPct val="0"/>
              </a:spcAft>
              <a:buClrTx/>
              <a:buSzPct val="80000"/>
              <a:buFontTx/>
              <a:buBlip>
                <a:blip r:embed="rId5"/>
              </a:buBlip>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Aussagen zu </a:t>
            </a:r>
            <a:r>
              <a:rPr kumimoji="0" lang="de-DE" sz="2000" b="0" i="0" u="sng" strike="noStrike" kern="0" cap="none" spc="0" normalizeH="0" baseline="0" noProof="0" dirty="0" smtClean="0">
                <a:ln>
                  <a:noFill/>
                </a:ln>
                <a:solidFill>
                  <a:schemeClr val="tx1"/>
                </a:solidFill>
                <a:effectLst/>
                <a:uLnTx/>
                <a:uFillTx/>
                <a:latin typeface="+mn-lt"/>
                <a:ea typeface="+mn-ea"/>
                <a:cs typeface="+mn-cs"/>
              </a:rPr>
              <a:t>Interessen</a:t>
            </a:r>
          </a:p>
          <a:p>
            <a:pPr marL="343027" marR="0" lvl="0" indent="-343027" algn="l" defTabSz="913681" rtl="0" eaLnBrk="1" fontAlgn="base" latinLnBrk="0" hangingPunct="1">
              <a:lnSpc>
                <a:spcPct val="90000"/>
              </a:lnSpc>
              <a:spcBef>
                <a:spcPct val="50000"/>
              </a:spcBef>
              <a:spcAft>
                <a:spcPct val="0"/>
              </a:spcAft>
              <a:buClrTx/>
              <a:buSzPct val="80000"/>
              <a:buFontTx/>
              <a:buBlip>
                <a:blip r:embed="rId5"/>
              </a:buBlip>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Wo liegen meine Interessensschwerpunkte?</a:t>
            </a:r>
            <a:r>
              <a:rPr kumimoji="0" lang="de-DE" sz="2000" b="0" i="0" u="none" strike="noStrike" kern="0" cap="none" spc="0" normalizeH="0" noProof="0" dirty="0" smtClean="0">
                <a:ln>
                  <a:noFill/>
                </a:ln>
                <a:solidFill>
                  <a:schemeClr val="tx1"/>
                </a:solidFill>
                <a:effectLst/>
                <a:uLnTx/>
                <a:uFillTx/>
                <a:latin typeface="+mn-lt"/>
                <a:ea typeface="+mn-ea"/>
                <a:cs typeface="+mn-cs"/>
              </a:rPr>
              <a:t> Sprechen meine persönlichen Einstellungen für/gegen ein Studium?</a:t>
            </a:r>
            <a:endParaRPr kumimoji="0" lang="de-DE" sz="2000" b="0" i="0" u="none" strike="noStrike" kern="0" cap="none" spc="0" normalizeH="0" baseline="0" noProof="0" dirty="0" smtClean="0">
              <a:ln>
                <a:noFill/>
              </a:ln>
              <a:solidFill>
                <a:schemeClr val="tx1"/>
              </a:solidFill>
              <a:effectLst/>
              <a:uLnTx/>
              <a:uFillTx/>
              <a:latin typeface="+mn-lt"/>
              <a:ea typeface="+mn-ea"/>
              <a:cs typeface="+mn-cs"/>
            </a:endParaRPr>
          </a:p>
          <a:p>
            <a:pPr marL="343027" marR="0" lvl="0" indent="-343027" algn="l" defTabSz="913681" rtl="0" eaLnBrk="1" fontAlgn="base" latinLnBrk="0" hangingPunct="1">
              <a:lnSpc>
                <a:spcPct val="90000"/>
              </a:lnSpc>
              <a:spcBef>
                <a:spcPct val="50000"/>
              </a:spcBef>
              <a:spcAft>
                <a:spcPct val="0"/>
              </a:spcAft>
              <a:buClrTx/>
              <a:buSzPct val="80000"/>
              <a:buFontTx/>
              <a:buBlip>
                <a:blip r:embed="rId5"/>
              </a:buBlip>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20 – 30 Minuten</a:t>
            </a:r>
            <a:endParaRPr kumimoji="0" lang="de-DE" sz="2000" b="0" i="0" u="none" strike="noStrike" kern="0" cap="none" spc="0" normalizeH="0" baseline="0" noProof="0" dirty="0">
              <a:ln>
                <a:noFill/>
              </a:ln>
              <a:solidFill>
                <a:schemeClr val="tx1"/>
              </a:solidFill>
              <a:effectLst/>
              <a:uLnTx/>
              <a:uFillTx/>
              <a:latin typeface="+mn-lt"/>
              <a:ea typeface="+mn-ea"/>
              <a:cs typeface="+mn-cs"/>
            </a:endParaRPr>
          </a:p>
        </p:txBody>
      </p:sp>
      <p:pic>
        <p:nvPicPr>
          <p:cNvPr id="111618" name="Picture 2" descr="Cover von Unser Angebot für Si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560" y="4365104"/>
            <a:ext cx="848122" cy="1696245"/>
          </a:xfrm>
          <a:prstGeom prst="rect">
            <a:avLst/>
          </a:prstGeom>
          <a:noFill/>
        </p:spPr>
      </p:pic>
      <p:sp>
        <p:nvSpPr>
          <p:cNvPr id="9" name="Textfeld 8"/>
          <p:cNvSpPr txBox="1"/>
          <p:nvPr/>
        </p:nvSpPr>
        <p:spPr>
          <a:xfrm rot="20789571">
            <a:off x="801157" y="3141975"/>
            <a:ext cx="1122423" cy="523220"/>
          </a:xfrm>
          <a:prstGeom prst="rect">
            <a:avLst/>
          </a:prstGeom>
          <a:noFill/>
        </p:spPr>
        <p:txBody>
          <a:bodyPr wrap="none" rtlCol="0">
            <a:spAutoFit/>
          </a:bodyPr>
          <a:lstStyle/>
          <a:p>
            <a:r>
              <a:rPr lang="de-DE" sz="2800" b="1" dirty="0" smtClean="0"/>
              <a:t>SFBT</a:t>
            </a:r>
            <a:endParaRPr lang="de-DE" sz="2800" b="1" dirty="0"/>
          </a:p>
        </p:txBody>
      </p:sp>
      <p:sp>
        <p:nvSpPr>
          <p:cNvPr id="10" name="Textfeld 9"/>
          <p:cNvSpPr txBox="1"/>
          <p:nvPr/>
        </p:nvSpPr>
        <p:spPr>
          <a:xfrm rot="20789571">
            <a:off x="983772" y="5471227"/>
            <a:ext cx="901209" cy="523220"/>
          </a:xfrm>
          <a:prstGeom prst="rect">
            <a:avLst/>
          </a:prstGeom>
          <a:noFill/>
        </p:spPr>
        <p:txBody>
          <a:bodyPr wrap="none" rtlCol="0">
            <a:spAutoFit/>
          </a:bodyPr>
          <a:lstStyle/>
          <a:p>
            <a:r>
              <a:rPr lang="de-DE" sz="2800" b="1" dirty="0" smtClean="0"/>
              <a:t>SSP</a:t>
            </a:r>
            <a:endParaRPr lang="de-DE" sz="2800" b="1" dirty="0"/>
          </a:p>
        </p:txBody>
      </p:sp>
    </p:spTree>
    <p:extLst>
      <p:ext uri="{BB962C8B-B14F-4D97-AF65-F5344CB8AC3E}">
        <p14:creationId xmlns:p14="http://schemas.microsoft.com/office/powerpoint/2010/main" val="259110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Tests</a:t>
            </a:r>
            <a:endParaRPr lang="de-DE" dirty="0"/>
          </a:p>
        </p:txBody>
      </p:sp>
      <p:sp>
        <p:nvSpPr>
          <p:cNvPr id="5" name="Fußzeilenplatzhalter 4"/>
          <p:cNvSpPr>
            <a:spLocks noGrp="1"/>
          </p:cNvSpPr>
          <p:nvPr>
            <p:ph type="ftr" sz="quarter" idx="10"/>
          </p:nvPr>
        </p:nvSpPr>
        <p:spPr>
          <a:xfrm>
            <a:off x="411164" y="6634164"/>
            <a:ext cx="7041156" cy="355600"/>
          </a:xfrm>
        </p:spPr>
        <p:txBody>
          <a:bodyPr/>
          <a:lstStyle/>
          <a:p>
            <a:pPr>
              <a:defRPr/>
            </a:pPr>
            <a:r>
              <a:rPr lang="de-DE" smtClean="0"/>
              <a:t>Markus Bremer, Dienstbesprechung Jobcenter, Fragen rund ums Studium</a:t>
            </a:r>
            <a:endParaRPr lang="de-DE" dirty="0"/>
          </a:p>
        </p:txBody>
      </p:sp>
      <p:pic>
        <p:nvPicPr>
          <p:cNvPr id="961538" name="Picture 2" descr="Logo: Explorix - Hom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2161" y="2317628"/>
            <a:ext cx="2160290" cy="715328"/>
          </a:xfrm>
          <a:prstGeom prst="rect">
            <a:avLst/>
          </a:prstGeom>
          <a:noFill/>
          <a:extLst>
            <a:ext uri="{909E8E84-426E-40DD-AFC4-6F175D3DCCD1}">
              <a14:hiddenFill xmlns:a14="http://schemas.microsoft.com/office/drawing/2010/main">
                <a:solidFill>
                  <a:srgbClr val="FFFFFF"/>
                </a:solidFill>
              </a14:hiddenFill>
            </a:ext>
          </a:extLst>
        </p:spPr>
      </p:pic>
      <p:pic>
        <p:nvPicPr>
          <p:cNvPr id="961540" name="Picture 4" descr="Logo geva-institut">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37340" y="4797152"/>
            <a:ext cx="2706672" cy="591691"/>
          </a:xfrm>
          <a:prstGeom prst="rect">
            <a:avLst/>
          </a:prstGeom>
          <a:noFill/>
          <a:extLst>
            <a:ext uri="{909E8E84-426E-40DD-AFC4-6F175D3DCCD1}">
              <a14:hiddenFill xmlns:a14="http://schemas.microsoft.com/office/drawing/2010/main">
                <a:solidFill>
                  <a:srgbClr val="FFFFFF"/>
                </a:solidFill>
              </a14:hiddenFill>
            </a:ext>
          </a:extLst>
        </p:spPr>
      </p:pic>
      <p:pic>
        <p:nvPicPr>
          <p:cNvPr id="961542" name="Picture 6" descr="http://www.ruhr-uni-bochum.de/borakel/logo3.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51720" y="5013176"/>
            <a:ext cx="1788790" cy="1073275"/>
          </a:xfrm>
          <a:prstGeom prst="rect">
            <a:avLst/>
          </a:prstGeom>
          <a:noFill/>
          <a:extLst>
            <a:ext uri="{909E8E84-426E-40DD-AFC4-6F175D3DCCD1}">
              <a14:hiddenFill xmlns:a14="http://schemas.microsoft.com/office/drawing/2010/main">
                <a:solidFill>
                  <a:srgbClr val="FFFFFF"/>
                </a:solidFill>
              </a14:hiddenFill>
            </a:ext>
          </a:extLst>
        </p:spPr>
      </p:pic>
      <p:pic>
        <p:nvPicPr>
          <p:cNvPr id="961544" name="Picture 8" descr="was-studiere-ich.de - Der Selbsttest zur Studienorientieru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6382" y="2675292"/>
            <a:ext cx="4475137" cy="75370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436096" y="5549813"/>
            <a:ext cx="2880320" cy="369332"/>
          </a:xfrm>
          <a:prstGeom prst="rect">
            <a:avLst/>
          </a:prstGeom>
          <a:noFill/>
        </p:spPr>
        <p:txBody>
          <a:bodyPr wrap="square" rtlCol="0">
            <a:spAutoFit/>
          </a:bodyPr>
          <a:lstStyle/>
          <a:p>
            <a:r>
              <a:rPr lang="de-DE" dirty="0" smtClean="0"/>
              <a:t>www.geva-institut.de</a:t>
            </a:r>
            <a:endParaRPr lang="de-DE" dirty="0"/>
          </a:p>
        </p:txBody>
      </p:sp>
      <p:sp>
        <p:nvSpPr>
          <p:cNvPr id="11" name="Textfeld 10"/>
          <p:cNvSpPr txBox="1"/>
          <p:nvPr/>
        </p:nvSpPr>
        <p:spPr>
          <a:xfrm>
            <a:off x="6012160" y="3203684"/>
            <a:ext cx="2880320" cy="369332"/>
          </a:xfrm>
          <a:prstGeom prst="rect">
            <a:avLst/>
          </a:prstGeom>
          <a:noFill/>
        </p:spPr>
        <p:txBody>
          <a:bodyPr wrap="square" rtlCol="0">
            <a:spAutoFit/>
          </a:bodyPr>
          <a:lstStyle/>
          <a:p>
            <a:r>
              <a:rPr lang="de-DE" dirty="0" smtClean="0"/>
              <a:t>www.explorix.de</a:t>
            </a:r>
            <a:endParaRPr lang="de-DE" dirty="0"/>
          </a:p>
        </p:txBody>
      </p:sp>
      <p:sp>
        <p:nvSpPr>
          <p:cNvPr id="7" name="Rechteck 6"/>
          <p:cNvSpPr/>
          <p:nvPr/>
        </p:nvSpPr>
        <p:spPr>
          <a:xfrm>
            <a:off x="1135524" y="4643844"/>
            <a:ext cx="1996316" cy="369332"/>
          </a:xfrm>
          <a:prstGeom prst="rect">
            <a:avLst/>
          </a:prstGeom>
        </p:spPr>
        <p:txBody>
          <a:bodyPr wrap="none">
            <a:spAutoFit/>
          </a:bodyPr>
          <a:lstStyle/>
          <a:p>
            <a:r>
              <a:rPr lang="de-DE" dirty="0" smtClean="0"/>
              <a:t>www.borakel.de</a:t>
            </a:r>
            <a:endParaRPr lang="de-DE" dirty="0"/>
          </a:p>
        </p:txBody>
      </p:sp>
    </p:spTree>
    <p:extLst>
      <p:ext uri="{BB962C8B-B14F-4D97-AF65-F5344CB8AC3E}">
        <p14:creationId xmlns:p14="http://schemas.microsoft.com/office/powerpoint/2010/main" val="29744610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90168" y="971128"/>
            <a:ext cx="7689309" cy="330564"/>
          </a:xfrm>
        </p:spPr>
        <p:txBody>
          <a:bodyPr/>
          <a:lstStyle/>
          <a:p>
            <a:pPr defTabSz="893440"/>
            <a:r>
              <a:rPr lang="de-DE" dirty="0" smtClean="0"/>
              <a:t>Die neue Bachelor - Master - Struktur</a:t>
            </a:r>
          </a:p>
        </p:txBody>
      </p:sp>
      <p:sp>
        <p:nvSpPr>
          <p:cNvPr id="78851" name="Text Box 3"/>
          <p:cNvSpPr txBox="1">
            <a:spLocks noChangeArrowheads="1"/>
          </p:cNvSpPr>
          <p:nvPr/>
        </p:nvSpPr>
        <p:spPr bwMode="auto">
          <a:xfrm>
            <a:off x="2738615" y="1814144"/>
            <a:ext cx="192138" cy="650027"/>
          </a:xfrm>
          <a:prstGeom prst="rect">
            <a:avLst/>
          </a:prstGeom>
          <a:noFill/>
          <a:ln w="9525">
            <a:noFill/>
            <a:miter lim="800000"/>
            <a:headEnd/>
            <a:tailEnd/>
          </a:ln>
        </p:spPr>
        <p:txBody>
          <a:bodyPr wrap="none" lIns="95108" tIns="47550" rIns="95108" bIns="47550">
            <a:spAutoFit/>
          </a:bodyPr>
          <a:lstStyle/>
          <a:p>
            <a:pPr defTabSz="953530" eaLnBrk="0" hangingPunct="0">
              <a:spcBef>
                <a:spcPct val="0"/>
              </a:spcBef>
            </a:pPr>
            <a:endParaRPr lang="de-DE" dirty="0"/>
          </a:p>
          <a:p>
            <a:pPr defTabSz="953530" eaLnBrk="0" hangingPunct="0">
              <a:spcBef>
                <a:spcPct val="0"/>
              </a:spcBef>
            </a:pPr>
            <a:endParaRPr lang="de-DE" dirty="0"/>
          </a:p>
        </p:txBody>
      </p:sp>
      <p:sp>
        <p:nvSpPr>
          <p:cNvPr id="78852" name="Rectangle 4"/>
          <p:cNvSpPr>
            <a:spLocks noChangeArrowheads="1"/>
          </p:cNvSpPr>
          <p:nvPr/>
        </p:nvSpPr>
        <p:spPr bwMode="auto">
          <a:xfrm>
            <a:off x="803243" y="3145887"/>
            <a:ext cx="1353495" cy="604187"/>
          </a:xfrm>
          <a:prstGeom prst="rect">
            <a:avLst/>
          </a:prstGeom>
          <a:solidFill>
            <a:srgbClr val="FF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99"/>
            </a:extrusionClr>
          </a:sp3d>
        </p:spPr>
        <p:txBody>
          <a:bodyPr wrap="none" lIns="91352" tIns="45680" rIns="91352" bIns="45680" anchor="ctr">
            <a:flatTx/>
          </a:bodyPr>
          <a:lstStyle/>
          <a:p>
            <a:endParaRPr lang="de-DE"/>
          </a:p>
        </p:txBody>
      </p:sp>
      <p:sp>
        <p:nvSpPr>
          <p:cNvPr id="78853" name="Rectangle 5"/>
          <p:cNvSpPr>
            <a:spLocks noChangeArrowheads="1"/>
          </p:cNvSpPr>
          <p:nvPr/>
        </p:nvSpPr>
        <p:spPr bwMode="auto">
          <a:xfrm>
            <a:off x="2308532" y="3145887"/>
            <a:ext cx="1353495" cy="604187"/>
          </a:xfrm>
          <a:prstGeom prst="rect">
            <a:avLst/>
          </a:prstGeom>
          <a:solidFill>
            <a:srgbClr val="FF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99"/>
            </a:extrusionClr>
          </a:sp3d>
        </p:spPr>
        <p:txBody>
          <a:bodyPr wrap="none" lIns="91352" tIns="45680" rIns="91352" bIns="45680" anchor="ctr">
            <a:flatTx/>
          </a:bodyPr>
          <a:lstStyle/>
          <a:p>
            <a:endParaRPr lang="de-DE"/>
          </a:p>
        </p:txBody>
      </p:sp>
      <p:sp>
        <p:nvSpPr>
          <p:cNvPr id="78854" name="Rectangle 6"/>
          <p:cNvSpPr>
            <a:spLocks noChangeArrowheads="1"/>
          </p:cNvSpPr>
          <p:nvPr/>
        </p:nvSpPr>
        <p:spPr bwMode="auto">
          <a:xfrm>
            <a:off x="3813821" y="3145887"/>
            <a:ext cx="1353495" cy="604187"/>
          </a:xfrm>
          <a:prstGeom prst="rect">
            <a:avLst/>
          </a:prstGeom>
          <a:solidFill>
            <a:srgbClr val="FF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99"/>
            </a:extrusionClr>
          </a:sp3d>
        </p:spPr>
        <p:txBody>
          <a:bodyPr wrap="none" lIns="91352" tIns="45680" rIns="91352" bIns="45680" anchor="ctr">
            <a:flatTx/>
          </a:bodyPr>
          <a:lstStyle/>
          <a:p>
            <a:endParaRPr lang="de-DE"/>
          </a:p>
        </p:txBody>
      </p:sp>
      <p:sp>
        <p:nvSpPr>
          <p:cNvPr id="78855" name="Rectangle 7"/>
          <p:cNvSpPr>
            <a:spLocks noChangeArrowheads="1"/>
          </p:cNvSpPr>
          <p:nvPr/>
        </p:nvSpPr>
        <p:spPr bwMode="auto">
          <a:xfrm>
            <a:off x="5319110" y="3145887"/>
            <a:ext cx="1355077" cy="604187"/>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lIns="91352" tIns="45680" rIns="91352" bIns="45680" anchor="ctr">
            <a:flatTx/>
          </a:bodyPr>
          <a:lstStyle/>
          <a:p>
            <a:endParaRPr lang="de-DE"/>
          </a:p>
        </p:txBody>
      </p:sp>
      <p:sp>
        <p:nvSpPr>
          <p:cNvPr id="78856" name="Rectangle 8"/>
          <p:cNvSpPr>
            <a:spLocks noChangeArrowheads="1"/>
          </p:cNvSpPr>
          <p:nvPr/>
        </p:nvSpPr>
        <p:spPr bwMode="auto">
          <a:xfrm>
            <a:off x="6825981" y="3145887"/>
            <a:ext cx="1353495" cy="604187"/>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lIns="91352" tIns="45680" rIns="91352" bIns="45680" anchor="ctr">
            <a:flatTx/>
          </a:bodyPr>
          <a:lstStyle/>
          <a:p>
            <a:endParaRPr lang="de-DE"/>
          </a:p>
        </p:txBody>
      </p:sp>
      <p:sp>
        <p:nvSpPr>
          <p:cNvPr id="78857" name="Line 9"/>
          <p:cNvSpPr>
            <a:spLocks noChangeShapeType="1"/>
          </p:cNvSpPr>
          <p:nvPr/>
        </p:nvSpPr>
        <p:spPr bwMode="auto">
          <a:xfrm>
            <a:off x="869653" y="2922875"/>
            <a:ext cx="1353495" cy="0"/>
          </a:xfrm>
          <a:prstGeom prst="line">
            <a:avLst/>
          </a:prstGeom>
          <a:noFill/>
          <a:ln w="9525">
            <a:solidFill>
              <a:schemeClr val="tx1"/>
            </a:solidFill>
            <a:round/>
            <a:headEnd/>
            <a:tailEnd type="triangle" w="med" len="med"/>
          </a:ln>
        </p:spPr>
        <p:txBody>
          <a:bodyPr lIns="91352" tIns="45680" rIns="91352" bIns="45680"/>
          <a:lstStyle/>
          <a:p>
            <a:endParaRPr lang="de-DE"/>
          </a:p>
        </p:txBody>
      </p:sp>
      <p:sp>
        <p:nvSpPr>
          <p:cNvPr id="78858" name="Line 10"/>
          <p:cNvSpPr>
            <a:spLocks noChangeShapeType="1"/>
          </p:cNvSpPr>
          <p:nvPr/>
        </p:nvSpPr>
        <p:spPr bwMode="auto">
          <a:xfrm>
            <a:off x="2374942" y="2922875"/>
            <a:ext cx="1353495" cy="0"/>
          </a:xfrm>
          <a:prstGeom prst="line">
            <a:avLst/>
          </a:prstGeom>
          <a:noFill/>
          <a:ln w="9525">
            <a:solidFill>
              <a:schemeClr val="tx1"/>
            </a:solidFill>
            <a:round/>
            <a:headEnd/>
            <a:tailEnd type="triangle" w="med" len="med"/>
          </a:ln>
        </p:spPr>
        <p:txBody>
          <a:bodyPr lIns="91352" tIns="45680" rIns="91352" bIns="45680"/>
          <a:lstStyle/>
          <a:p>
            <a:endParaRPr lang="de-DE"/>
          </a:p>
        </p:txBody>
      </p:sp>
      <p:sp>
        <p:nvSpPr>
          <p:cNvPr id="78859" name="Line 11"/>
          <p:cNvSpPr>
            <a:spLocks noChangeShapeType="1"/>
          </p:cNvSpPr>
          <p:nvPr/>
        </p:nvSpPr>
        <p:spPr bwMode="auto">
          <a:xfrm>
            <a:off x="3880231" y="2922875"/>
            <a:ext cx="1353495" cy="0"/>
          </a:xfrm>
          <a:prstGeom prst="line">
            <a:avLst/>
          </a:prstGeom>
          <a:noFill/>
          <a:ln w="9525">
            <a:solidFill>
              <a:schemeClr val="tx1"/>
            </a:solidFill>
            <a:round/>
            <a:headEnd/>
            <a:tailEnd type="triangle" w="med" len="med"/>
          </a:ln>
        </p:spPr>
        <p:txBody>
          <a:bodyPr lIns="91352" tIns="45680" rIns="91352" bIns="45680"/>
          <a:lstStyle/>
          <a:p>
            <a:endParaRPr lang="de-DE"/>
          </a:p>
        </p:txBody>
      </p:sp>
      <p:sp>
        <p:nvSpPr>
          <p:cNvPr id="78860" name="Line 12"/>
          <p:cNvSpPr>
            <a:spLocks noChangeShapeType="1"/>
          </p:cNvSpPr>
          <p:nvPr/>
        </p:nvSpPr>
        <p:spPr bwMode="auto">
          <a:xfrm>
            <a:off x="5440863" y="2922875"/>
            <a:ext cx="1355076" cy="0"/>
          </a:xfrm>
          <a:prstGeom prst="line">
            <a:avLst/>
          </a:prstGeom>
          <a:noFill/>
          <a:ln w="9525">
            <a:solidFill>
              <a:schemeClr val="tx1"/>
            </a:solidFill>
            <a:round/>
            <a:headEnd/>
            <a:tailEnd type="triangle" w="med" len="med"/>
          </a:ln>
        </p:spPr>
        <p:txBody>
          <a:bodyPr lIns="91352" tIns="45680" rIns="91352" bIns="45680"/>
          <a:lstStyle/>
          <a:p>
            <a:endParaRPr lang="de-DE"/>
          </a:p>
        </p:txBody>
      </p:sp>
      <p:sp>
        <p:nvSpPr>
          <p:cNvPr id="78861" name="Line 13"/>
          <p:cNvSpPr>
            <a:spLocks noChangeShapeType="1"/>
          </p:cNvSpPr>
          <p:nvPr/>
        </p:nvSpPr>
        <p:spPr bwMode="auto">
          <a:xfrm>
            <a:off x="6947732" y="2922875"/>
            <a:ext cx="1353495" cy="0"/>
          </a:xfrm>
          <a:prstGeom prst="line">
            <a:avLst/>
          </a:prstGeom>
          <a:noFill/>
          <a:ln w="9525">
            <a:solidFill>
              <a:schemeClr val="tx1"/>
            </a:solidFill>
            <a:round/>
            <a:headEnd/>
            <a:tailEnd type="triangle" w="med" len="med"/>
          </a:ln>
        </p:spPr>
        <p:txBody>
          <a:bodyPr lIns="91352" tIns="45680" rIns="91352" bIns="45680"/>
          <a:lstStyle/>
          <a:p>
            <a:endParaRPr lang="de-DE"/>
          </a:p>
        </p:txBody>
      </p:sp>
      <p:sp>
        <p:nvSpPr>
          <p:cNvPr id="78862" name="Text Box 14"/>
          <p:cNvSpPr txBox="1">
            <a:spLocks noChangeArrowheads="1"/>
          </p:cNvSpPr>
          <p:nvPr/>
        </p:nvSpPr>
        <p:spPr bwMode="auto">
          <a:xfrm>
            <a:off x="803242" y="3145887"/>
            <a:ext cx="820451" cy="342250"/>
          </a:xfrm>
          <a:prstGeom prst="rect">
            <a:avLst/>
          </a:prstGeom>
          <a:noFill/>
          <a:ln w="9525">
            <a:noFill/>
            <a:miter lim="800000"/>
            <a:headEnd/>
            <a:tailEnd/>
          </a:ln>
        </p:spPr>
        <p:txBody>
          <a:bodyPr wrap="none" lIns="95108" tIns="47550" rIns="95108" bIns="47550">
            <a:spAutoFit/>
          </a:bodyPr>
          <a:lstStyle/>
          <a:p>
            <a:pPr defTabSz="953530" eaLnBrk="0" hangingPunct="0">
              <a:spcBef>
                <a:spcPct val="0"/>
              </a:spcBef>
            </a:pPr>
            <a:r>
              <a:rPr lang="de-DE" sz="1600" dirty="0"/>
              <a:t>1. Jahr</a:t>
            </a:r>
          </a:p>
        </p:txBody>
      </p:sp>
      <p:sp>
        <p:nvSpPr>
          <p:cNvPr id="78863" name="Text Box 15"/>
          <p:cNvSpPr txBox="1">
            <a:spLocks noChangeArrowheads="1"/>
          </p:cNvSpPr>
          <p:nvPr/>
        </p:nvSpPr>
        <p:spPr bwMode="auto">
          <a:xfrm>
            <a:off x="2384429" y="3145887"/>
            <a:ext cx="820451" cy="342250"/>
          </a:xfrm>
          <a:prstGeom prst="rect">
            <a:avLst/>
          </a:prstGeom>
          <a:noFill/>
          <a:ln w="9525">
            <a:noFill/>
            <a:miter lim="800000"/>
            <a:headEnd/>
            <a:tailEnd/>
          </a:ln>
        </p:spPr>
        <p:txBody>
          <a:bodyPr wrap="none" lIns="95108" tIns="47550" rIns="95108" bIns="47550">
            <a:spAutoFit/>
          </a:bodyPr>
          <a:lstStyle/>
          <a:p>
            <a:pPr defTabSz="953530" eaLnBrk="0" hangingPunct="0">
              <a:spcBef>
                <a:spcPct val="0"/>
              </a:spcBef>
            </a:pPr>
            <a:r>
              <a:rPr lang="de-DE" sz="1600" dirty="0"/>
              <a:t>2. Jahr</a:t>
            </a:r>
          </a:p>
        </p:txBody>
      </p:sp>
      <p:sp>
        <p:nvSpPr>
          <p:cNvPr id="78864" name="Text Box 16"/>
          <p:cNvSpPr txBox="1">
            <a:spLocks noChangeArrowheads="1"/>
          </p:cNvSpPr>
          <p:nvPr/>
        </p:nvSpPr>
        <p:spPr bwMode="auto">
          <a:xfrm>
            <a:off x="3813821" y="3145887"/>
            <a:ext cx="820451" cy="342250"/>
          </a:xfrm>
          <a:prstGeom prst="rect">
            <a:avLst/>
          </a:prstGeom>
          <a:noFill/>
          <a:ln w="9525">
            <a:noFill/>
            <a:miter lim="800000"/>
            <a:headEnd/>
            <a:tailEnd/>
          </a:ln>
        </p:spPr>
        <p:txBody>
          <a:bodyPr wrap="none" lIns="95108" tIns="47550" rIns="95108" bIns="47550">
            <a:spAutoFit/>
          </a:bodyPr>
          <a:lstStyle/>
          <a:p>
            <a:pPr defTabSz="953530" eaLnBrk="0" hangingPunct="0">
              <a:spcBef>
                <a:spcPct val="0"/>
              </a:spcBef>
            </a:pPr>
            <a:r>
              <a:rPr lang="de-DE" sz="1600" dirty="0"/>
              <a:t>3. Jahr</a:t>
            </a:r>
          </a:p>
        </p:txBody>
      </p:sp>
      <p:sp>
        <p:nvSpPr>
          <p:cNvPr id="78865" name="Text Box 17"/>
          <p:cNvSpPr txBox="1">
            <a:spLocks noChangeArrowheads="1"/>
          </p:cNvSpPr>
          <p:nvPr/>
        </p:nvSpPr>
        <p:spPr bwMode="auto">
          <a:xfrm>
            <a:off x="5395007" y="3145887"/>
            <a:ext cx="820451" cy="342250"/>
          </a:xfrm>
          <a:prstGeom prst="rect">
            <a:avLst/>
          </a:prstGeom>
          <a:noFill/>
          <a:ln w="9525">
            <a:noFill/>
            <a:miter lim="800000"/>
            <a:headEnd/>
            <a:tailEnd/>
          </a:ln>
        </p:spPr>
        <p:txBody>
          <a:bodyPr wrap="none" lIns="95108" tIns="47550" rIns="95108" bIns="47550">
            <a:spAutoFit/>
          </a:bodyPr>
          <a:lstStyle/>
          <a:p>
            <a:pPr defTabSz="953530" eaLnBrk="0" hangingPunct="0">
              <a:spcBef>
                <a:spcPct val="0"/>
              </a:spcBef>
            </a:pPr>
            <a:r>
              <a:rPr lang="de-DE" sz="1600" dirty="0">
                <a:solidFill>
                  <a:schemeClr val="bg1"/>
                </a:solidFill>
              </a:rPr>
              <a:t>4. Jahr</a:t>
            </a:r>
          </a:p>
        </p:txBody>
      </p:sp>
      <p:sp>
        <p:nvSpPr>
          <p:cNvPr id="78866" name="Text Box 18"/>
          <p:cNvSpPr txBox="1">
            <a:spLocks noChangeArrowheads="1"/>
          </p:cNvSpPr>
          <p:nvPr/>
        </p:nvSpPr>
        <p:spPr bwMode="auto">
          <a:xfrm>
            <a:off x="6825981" y="3145887"/>
            <a:ext cx="820451" cy="342250"/>
          </a:xfrm>
          <a:prstGeom prst="rect">
            <a:avLst/>
          </a:prstGeom>
          <a:noFill/>
          <a:ln w="9525">
            <a:noFill/>
            <a:miter lim="800000"/>
            <a:headEnd/>
            <a:tailEnd/>
          </a:ln>
        </p:spPr>
        <p:txBody>
          <a:bodyPr wrap="none" lIns="95108" tIns="47550" rIns="95108" bIns="47550">
            <a:spAutoFit/>
          </a:bodyPr>
          <a:lstStyle/>
          <a:p>
            <a:pPr defTabSz="953530" eaLnBrk="0" hangingPunct="0">
              <a:spcBef>
                <a:spcPct val="0"/>
              </a:spcBef>
            </a:pPr>
            <a:r>
              <a:rPr lang="de-DE" sz="1600" dirty="0">
                <a:solidFill>
                  <a:schemeClr val="bg1"/>
                </a:solidFill>
              </a:rPr>
              <a:t>5. Jahr</a:t>
            </a:r>
          </a:p>
        </p:txBody>
      </p:sp>
      <p:sp>
        <p:nvSpPr>
          <p:cNvPr id="78867" name="AutoShape 19"/>
          <p:cNvSpPr>
            <a:spLocks noChangeArrowheads="1"/>
          </p:cNvSpPr>
          <p:nvPr/>
        </p:nvSpPr>
        <p:spPr bwMode="auto">
          <a:xfrm>
            <a:off x="202392" y="4202423"/>
            <a:ext cx="1880031" cy="2181084"/>
          </a:xfrm>
          <a:prstGeom prst="wedgeRoundRectCallout">
            <a:avLst>
              <a:gd name="adj1" fmla="val 21519"/>
              <a:gd name="adj2" fmla="val -60866"/>
              <a:gd name="adj3" fmla="val 16667"/>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lIns="95108" tIns="47550" rIns="95108" bIns="47550">
            <a:flatTx/>
          </a:bodyPr>
          <a:lstStyle/>
          <a:p>
            <a:pPr algn="ctr" defTabSz="953530" eaLnBrk="0" hangingPunct="0">
              <a:spcBef>
                <a:spcPct val="0"/>
              </a:spcBef>
            </a:pPr>
            <a:r>
              <a:rPr lang="de-DE" sz="1600" b="1" dirty="0"/>
              <a:t>Module</a:t>
            </a:r>
          </a:p>
          <a:p>
            <a:pPr algn="ctr" defTabSz="953530" eaLnBrk="0" hangingPunct="0">
              <a:spcBef>
                <a:spcPct val="0"/>
              </a:spcBef>
            </a:pPr>
            <a:r>
              <a:rPr lang="de-DE" sz="1600" dirty="0"/>
              <a:t>Für jedes erfolgreich abgeschlossene Modul gibt es </a:t>
            </a:r>
          </a:p>
          <a:p>
            <a:pPr algn="ctr" defTabSz="953530" eaLnBrk="0" hangingPunct="0">
              <a:spcBef>
                <a:spcPct val="0"/>
              </a:spcBef>
            </a:pPr>
            <a:r>
              <a:rPr lang="de-DE" sz="1600" b="1" dirty="0" err="1"/>
              <a:t>Credit</a:t>
            </a:r>
            <a:r>
              <a:rPr lang="de-DE" sz="1600" b="1" dirty="0"/>
              <a:t> Points (CP)</a:t>
            </a:r>
          </a:p>
        </p:txBody>
      </p:sp>
      <p:sp>
        <p:nvSpPr>
          <p:cNvPr id="78868" name="AutoShape 20"/>
          <p:cNvSpPr>
            <a:spLocks noChangeArrowheads="1"/>
          </p:cNvSpPr>
          <p:nvPr/>
        </p:nvSpPr>
        <p:spPr bwMode="auto">
          <a:xfrm rot="10800000">
            <a:off x="3513396" y="3900330"/>
            <a:ext cx="2033405" cy="1655980"/>
          </a:xfrm>
          <a:prstGeom prst="wedgeRoundRectCallout">
            <a:avLst>
              <a:gd name="adj1" fmla="val -30245"/>
              <a:gd name="adj2" fmla="val 53505"/>
              <a:gd name="adj3" fmla="val 16667"/>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rot="10800000" lIns="95108" tIns="47550" rIns="95108" bIns="47550">
            <a:flatTx/>
          </a:bodyPr>
          <a:lstStyle/>
          <a:p>
            <a:pPr algn="ctr" defTabSz="953530" eaLnBrk="0" hangingPunct="0">
              <a:spcBef>
                <a:spcPct val="0"/>
              </a:spcBef>
            </a:pPr>
            <a:endParaRPr lang="de-DE" dirty="0"/>
          </a:p>
        </p:txBody>
      </p:sp>
      <p:sp>
        <p:nvSpPr>
          <p:cNvPr id="78869" name="Text Box 21"/>
          <p:cNvSpPr txBox="1">
            <a:spLocks noChangeArrowheads="1"/>
          </p:cNvSpPr>
          <p:nvPr/>
        </p:nvSpPr>
        <p:spPr bwMode="auto">
          <a:xfrm>
            <a:off x="3568738" y="4096453"/>
            <a:ext cx="1580274" cy="1111691"/>
          </a:xfrm>
          <a:prstGeom prst="rect">
            <a:avLst/>
          </a:prstGeom>
          <a:noFill/>
          <a:ln w="9525">
            <a:noFill/>
            <a:miter lim="800000"/>
            <a:headEnd/>
            <a:tailEnd/>
          </a:ln>
        </p:spPr>
        <p:txBody>
          <a:bodyPr wrap="none" lIns="95108" tIns="47550" rIns="95108" bIns="47550">
            <a:spAutoFit/>
          </a:bodyPr>
          <a:lstStyle/>
          <a:p>
            <a:pPr defTabSz="953530" eaLnBrk="0" hangingPunct="0">
              <a:spcBef>
                <a:spcPct val="0"/>
              </a:spcBef>
            </a:pPr>
            <a:r>
              <a:rPr lang="de-DE" sz="1600" dirty="0"/>
              <a:t>Erster </a:t>
            </a:r>
            <a:r>
              <a:rPr lang="de-DE" sz="1600" dirty="0" err="1"/>
              <a:t>berufs</a:t>
            </a:r>
            <a:r>
              <a:rPr lang="de-DE" sz="1600" dirty="0"/>
              <a:t>-</a:t>
            </a:r>
          </a:p>
          <a:p>
            <a:pPr defTabSz="953530" eaLnBrk="0" hangingPunct="0">
              <a:spcBef>
                <a:spcPct val="0"/>
              </a:spcBef>
            </a:pPr>
            <a:r>
              <a:rPr lang="de-DE" sz="1600" dirty="0"/>
              <a:t>qualifizierender</a:t>
            </a:r>
          </a:p>
          <a:p>
            <a:pPr defTabSz="953530" eaLnBrk="0" hangingPunct="0">
              <a:spcBef>
                <a:spcPct val="0"/>
              </a:spcBef>
            </a:pPr>
            <a:r>
              <a:rPr lang="de-DE" sz="1600" dirty="0"/>
              <a:t>Abschluss:</a:t>
            </a:r>
          </a:p>
          <a:p>
            <a:pPr defTabSz="953530" eaLnBrk="0" hangingPunct="0">
              <a:spcBef>
                <a:spcPct val="0"/>
              </a:spcBef>
            </a:pPr>
            <a:r>
              <a:rPr lang="de-DE" b="1" dirty="0"/>
              <a:t>Bachelor</a:t>
            </a:r>
          </a:p>
        </p:txBody>
      </p:sp>
      <p:sp>
        <p:nvSpPr>
          <p:cNvPr id="78870" name="Line 22"/>
          <p:cNvSpPr>
            <a:spLocks noChangeShapeType="1"/>
          </p:cNvSpPr>
          <p:nvPr/>
        </p:nvSpPr>
        <p:spPr bwMode="auto">
          <a:xfrm>
            <a:off x="891789" y="2244351"/>
            <a:ext cx="450639" cy="0"/>
          </a:xfrm>
          <a:prstGeom prst="line">
            <a:avLst/>
          </a:prstGeom>
          <a:noFill/>
          <a:ln w="9525">
            <a:solidFill>
              <a:schemeClr val="tx1"/>
            </a:solidFill>
            <a:round/>
            <a:headEnd/>
            <a:tailEnd/>
          </a:ln>
        </p:spPr>
        <p:txBody>
          <a:bodyPr lIns="91352" tIns="45680" rIns="91352" bIns="45680"/>
          <a:lstStyle/>
          <a:p>
            <a:endParaRPr lang="de-DE"/>
          </a:p>
        </p:txBody>
      </p:sp>
      <p:sp>
        <p:nvSpPr>
          <p:cNvPr id="78871" name="Text Box 23"/>
          <p:cNvSpPr txBox="1">
            <a:spLocks noChangeArrowheads="1"/>
          </p:cNvSpPr>
          <p:nvPr/>
        </p:nvSpPr>
        <p:spPr bwMode="auto">
          <a:xfrm>
            <a:off x="1396189" y="2040318"/>
            <a:ext cx="2088746" cy="373268"/>
          </a:xfrm>
          <a:prstGeom prst="rect">
            <a:avLst/>
          </a:prstGeom>
          <a:noFill/>
          <a:ln w="9525">
            <a:noFill/>
            <a:miter lim="800000"/>
            <a:headEnd/>
            <a:tailEnd/>
          </a:ln>
        </p:spPr>
        <p:txBody>
          <a:bodyPr wrap="none" lIns="95108" tIns="47550" rIns="95108" bIns="47550">
            <a:spAutoFit/>
          </a:bodyPr>
          <a:lstStyle/>
          <a:p>
            <a:pPr defTabSz="953530" eaLnBrk="0" hangingPunct="0">
              <a:spcBef>
                <a:spcPct val="0"/>
              </a:spcBef>
            </a:pPr>
            <a:r>
              <a:rPr lang="de-DE" sz="1400" b="1" dirty="0"/>
              <a:t>Bachelorstudiengang</a:t>
            </a:r>
            <a:r>
              <a:rPr lang="de-DE" b="1" dirty="0"/>
              <a:t> </a:t>
            </a:r>
          </a:p>
        </p:txBody>
      </p:sp>
      <p:sp>
        <p:nvSpPr>
          <p:cNvPr id="78872" name="Line 24"/>
          <p:cNvSpPr>
            <a:spLocks noChangeShapeType="1"/>
          </p:cNvSpPr>
          <p:nvPr/>
        </p:nvSpPr>
        <p:spPr bwMode="auto">
          <a:xfrm>
            <a:off x="3374252" y="2244351"/>
            <a:ext cx="1883193" cy="0"/>
          </a:xfrm>
          <a:prstGeom prst="line">
            <a:avLst/>
          </a:prstGeom>
          <a:noFill/>
          <a:ln w="9525">
            <a:solidFill>
              <a:schemeClr val="tx1"/>
            </a:solidFill>
            <a:round/>
            <a:headEnd/>
            <a:tailEnd type="triangle" w="med" len="med"/>
          </a:ln>
        </p:spPr>
        <p:txBody>
          <a:bodyPr lIns="91352" tIns="45680" rIns="91352" bIns="45680"/>
          <a:lstStyle/>
          <a:p>
            <a:endParaRPr lang="de-DE"/>
          </a:p>
        </p:txBody>
      </p:sp>
      <p:sp>
        <p:nvSpPr>
          <p:cNvPr id="78873" name="AutoShape 25"/>
          <p:cNvSpPr>
            <a:spLocks noChangeArrowheads="1"/>
          </p:cNvSpPr>
          <p:nvPr/>
        </p:nvSpPr>
        <p:spPr bwMode="auto">
          <a:xfrm rot="10800000">
            <a:off x="6900296" y="3900330"/>
            <a:ext cx="1880031" cy="1580061"/>
          </a:xfrm>
          <a:prstGeom prst="wedgeRoundRectCallout">
            <a:avLst>
              <a:gd name="adj1" fmla="val -15611"/>
              <a:gd name="adj2" fmla="val 61449"/>
              <a:gd name="adj3" fmla="val 16667"/>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rot="10800000" lIns="95108" tIns="47550" rIns="95108" bIns="47550">
            <a:flatTx/>
          </a:bodyPr>
          <a:lstStyle/>
          <a:p>
            <a:pPr algn="ctr" defTabSz="953530" eaLnBrk="0" hangingPunct="0">
              <a:spcBef>
                <a:spcPct val="0"/>
              </a:spcBef>
            </a:pPr>
            <a:endParaRPr lang="de-DE" dirty="0"/>
          </a:p>
        </p:txBody>
      </p:sp>
      <p:sp>
        <p:nvSpPr>
          <p:cNvPr id="78874" name="Text Box 26"/>
          <p:cNvSpPr txBox="1">
            <a:spLocks noChangeArrowheads="1"/>
          </p:cNvSpPr>
          <p:nvPr/>
        </p:nvSpPr>
        <p:spPr bwMode="auto">
          <a:xfrm>
            <a:off x="7029954" y="4020535"/>
            <a:ext cx="1561038" cy="1111691"/>
          </a:xfrm>
          <a:prstGeom prst="rect">
            <a:avLst/>
          </a:prstGeom>
          <a:noFill/>
          <a:ln w="9525">
            <a:noFill/>
            <a:miter lim="800000"/>
            <a:headEnd/>
            <a:tailEnd/>
          </a:ln>
        </p:spPr>
        <p:txBody>
          <a:bodyPr wrap="none" lIns="95108" tIns="47550" rIns="95108" bIns="47550">
            <a:spAutoFit/>
          </a:bodyPr>
          <a:lstStyle/>
          <a:p>
            <a:pPr defTabSz="953530" eaLnBrk="0" hangingPunct="0">
              <a:spcBef>
                <a:spcPct val="0"/>
              </a:spcBef>
            </a:pPr>
            <a:r>
              <a:rPr lang="de-DE" sz="1600" dirty="0"/>
              <a:t>Zweiter </a:t>
            </a:r>
            <a:r>
              <a:rPr lang="de-DE" sz="1600" dirty="0" err="1"/>
              <a:t>berufs</a:t>
            </a:r>
            <a:r>
              <a:rPr lang="de-DE" sz="1600" dirty="0"/>
              <a:t>-</a:t>
            </a:r>
          </a:p>
          <a:p>
            <a:pPr defTabSz="953530" eaLnBrk="0" hangingPunct="0">
              <a:spcBef>
                <a:spcPct val="0"/>
              </a:spcBef>
            </a:pPr>
            <a:r>
              <a:rPr lang="de-DE" sz="1600" dirty="0"/>
              <a:t>qualifizierende</a:t>
            </a:r>
          </a:p>
          <a:p>
            <a:pPr defTabSz="953530" eaLnBrk="0" hangingPunct="0">
              <a:spcBef>
                <a:spcPct val="0"/>
              </a:spcBef>
            </a:pPr>
            <a:r>
              <a:rPr lang="de-DE" sz="1600" dirty="0"/>
              <a:t>Abschluss:</a:t>
            </a:r>
          </a:p>
          <a:p>
            <a:pPr defTabSz="953530" eaLnBrk="0" hangingPunct="0">
              <a:spcBef>
                <a:spcPct val="0"/>
              </a:spcBef>
            </a:pPr>
            <a:r>
              <a:rPr lang="de-DE" b="1" dirty="0"/>
              <a:t>Master </a:t>
            </a:r>
          </a:p>
        </p:txBody>
      </p:sp>
      <p:sp>
        <p:nvSpPr>
          <p:cNvPr id="78875" name="Line 27"/>
          <p:cNvSpPr>
            <a:spLocks noChangeShapeType="1"/>
          </p:cNvSpPr>
          <p:nvPr/>
        </p:nvSpPr>
        <p:spPr bwMode="auto">
          <a:xfrm>
            <a:off x="5440862" y="2244351"/>
            <a:ext cx="453800" cy="0"/>
          </a:xfrm>
          <a:prstGeom prst="line">
            <a:avLst/>
          </a:prstGeom>
          <a:noFill/>
          <a:ln w="9525">
            <a:solidFill>
              <a:schemeClr val="tx1"/>
            </a:solidFill>
            <a:round/>
            <a:headEnd/>
            <a:tailEnd/>
          </a:ln>
        </p:spPr>
        <p:txBody>
          <a:bodyPr lIns="91352" tIns="45680" rIns="91352" bIns="45680"/>
          <a:lstStyle/>
          <a:p>
            <a:endParaRPr lang="de-DE"/>
          </a:p>
        </p:txBody>
      </p:sp>
      <p:sp>
        <p:nvSpPr>
          <p:cNvPr id="78876" name="Text Box 28"/>
          <p:cNvSpPr txBox="1">
            <a:spLocks noChangeArrowheads="1"/>
          </p:cNvSpPr>
          <p:nvPr/>
        </p:nvSpPr>
        <p:spPr bwMode="auto">
          <a:xfrm>
            <a:off x="5946842" y="2065625"/>
            <a:ext cx="1888051" cy="342250"/>
          </a:xfrm>
          <a:prstGeom prst="rect">
            <a:avLst/>
          </a:prstGeom>
          <a:noFill/>
          <a:ln w="9525">
            <a:noFill/>
            <a:miter lim="800000"/>
            <a:headEnd/>
            <a:tailEnd/>
          </a:ln>
        </p:spPr>
        <p:txBody>
          <a:bodyPr wrap="none" lIns="95108" tIns="47550" rIns="95108" bIns="47550">
            <a:spAutoFit/>
          </a:bodyPr>
          <a:lstStyle/>
          <a:p>
            <a:pPr defTabSz="953530" eaLnBrk="0" hangingPunct="0">
              <a:spcBef>
                <a:spcPct val="0"/>
              </a:spcBef>
            </a:pPr>
            <a:r>
              <a:rPr lang="de-DE" sz="1400" b="1" dirty="0"/>
              <a:t>Masterstudiengang</a:t>
            </a:r>
            <a:r>
              <a:rPr lang="de-DE" sz="1600" b="1" dirty="0"/>
              <a:t> </a:t>
            </a:r>
          </a:p>
        </p:txBody>
      </p:sp>
      <p:sp>
        <p:nvSpPr>
          <p:cNvPr id="78877" name="Line 29"/>
          <p:cNvSpPr>
            <a:spLocks noChangeShapeType="1"/>
          </p:cNvSpPr>
          <p:nvPr/>
        </p:nvSpPr>
        <p:spPr bwMode="auto">
          <a:xfrm>
            <a:off x="7774694" y="2244351"/>
            <a:ext cx="526534" cy="0"/>
          </a:xfrm>
          <a:prstGeom prst="line">
            <a:avLst/>
          </a:prstGeom>
          <a:noFill/>
          <a:ln w="9525">
            <a:solidFill>
              <a:schemeClr val="tx1"/>
            </a:solidFill>
            <a:round/>
            <a:headEnd/>
            <a:tailEnd type="triangle" w="med" len="med"/>
          </a:ln>
        </p:spPr>
        <p:txBody>
          <a:bodyPr lIns="91352" tIns="45680" rIns="91352" bIns="45680"/>
          <a:lstStyle/>
          <a:p>
            <a:endParaRPr lang="de-DE"/>
          </a:p>
        </p:txBody>
      </p:sp>
      <p:sp>
        <p:nvSpPr>
          <p:cNvPr id="78878" name="Fußzeilenplatzhalter 29"/>
          <p:cNvSpPr>
            <a:spLocks noGrp="1"/>
          </p:cNvSpPr>
          <p:nvPr>
            <p:ph type="ftr" sz="quarter" idx="10"/>
          </p:nvPr>
        </p:nvSpPr>
        <p:spPr>
          <a:noFill/>
        </p:spPr>
        <p:txBody>
          <a:bodyPr/>
          <a:lstStyle/>
          <a:p>
            <a:pPr defTabSz="912416"/>
            <a:r>
              <a:rPr lang="de-DE" smtClean="0"/>
              <a:t>Markus Bremer, Dienstbesprechung Jobcenter, Fragen rund ums Studium</a:t>
            </a:r>
            <a:endParaRPr lang="de-DE" dirty="0" smtClean="0"/>
          </a:p>
        </p:txBody>
      </p:sp>
    </p:spTree>
    <p:extLst>
      <p:ext uri="{BB962C8B-B14F-4D97-AF65-F5344CB8AC3E}">
        <p14:creationId xmlns:p14="http://schemas.microsoft.com/office/powerpoint/2010/main" val="3666406661"/>
      </p:ext>
    </p:extLst>
  </p:cSld>
  <p:clrMapOvr>
    <a:masterClrMapping/>
  </p:clrMapOvr>
  <p:transition>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buClr>
                <a:srgbClr val="E2001A"/>
              </a:buClr>
            </a:pPr>
            <a:r>
              <a:rPr lang="de-DE" smtClean="0">
                <a:solidFill>
                  <a:srgbClr val="000000"/>
                </a:solidFill>
              </a:rPr>
              <a:t>Markus Bremer, Dienstbesprechung Jobcenter, Fragen rund ums Studium</a:t>
            </a:r>
            <a:endParaRPr lang="de-DE">
              <a:solidFill>
                <a:srgbClr val="000000"/>
              </a:solidFill>
            </a:endParaRPr>
          </a:p>
        </p:txBody>
      </p:sp>
      <p:sp>
        <p:nvSpPr>
          <p:cNvPr id="6" name="Text Box 6"/>
          <p:cNvSpPr txBox="1">
            <a:spLocks noChangeArrowheads="1"/>
          </p:cNvSpPr>
          <p:nvPr/>
        </p:nvSpPr>
        <p:spPr bwMode="auto">
          <a:xfrm>
            <a:off x="2965189" y="2168860"/>
            <a:ext cx="5221288" cy="990110"/>
          </a:xfrm>
          <a:prstGeom prst="rect">
            <a:avLst/>
          </a:prstGeom>
          <a:solidFill>
            <a:schemeClr val="accent2"/>
          </a:solidFill>
          <a:ln w="9525">
            <a:noFill/>
            <a:miter lim="800000"/>
            <a:headEnd/>
            <a:tailEnd/>
          </a:ln>
        </p:spPr>
        <p:txBody>
          <a:bodyPr wrap="square" lIns="92899" tIns="46459" rIns="92899" bIns="46459" anchor="ctr">
            <a:noAutofit/>
          </a:bodyPr>
          <a:lstStyle/>
          <a:p>
            <a:pPr algn="ctr" defTabSz="932807"/>
            <a:r>
              <a:rPr lang="de-DE" sz="2400" dirty="0" smtClean="0">
                <a:solidFill>
                  <a:schemeClr val="bg1"/>
                </a:solidFill>
              </a:rPr>
              <a:t>Beruf</a:t>
            </a:r>
            <a:endParaRPr lang="de-DE" dirty="0"/>
          </a:p>
        </p:txBody>
      </p:sp>
      <p:sp>
        <p:nvSpPr>
          <p:cNvPr id="7" name="Text Box 4"/>
          <p:cNvSpPr txBox="1">
            <a:spLocks noChangeArrowheads="1"/>
          </p:cNvSpPr>
          <p:nvPr/>
        </p:nvSpPr>
        <p:spPr bwMode="auto">
          <a:xfrm>
            <a:off x="4336142" y="3609020"/>
            <a:ext cx="2499657" cy="990110"/>
          </a:xfrm>
          <a:prstGeom prst="rect">
            <a:avLst/>
          </a:prstGeom>
          <a:solidFill>
            <a:srgbClr val="700013"/>
          </a:solidFill>
          <a:ln w="9525">
            <a:noFill/>
            <a:miter lim="800000"/>
            <a:headEnd/>
            <a:tailEnd/>
          </a:ln>
        </p:spPr>
        <p:txBody>
          <a:bodyPr wrap="square" lIns="92899" tIns="46459" rIns="92899" bIns="46459" anchor="ctr">
            <a:noAutofit/>
          </a:bodyPr>
          <a:lstStyle/>
          <a:p>
            <a:pPr algn="ctr" defTabSz="932807"/>
            <a:r>
              <a:rPr lang="de-DE" sz="2400" i="1" dirty="0">
                <a:solidFill>
                  <a:schemeClr val="bg1"/>
                </a:solidFill>
              </a:rPr>
              <a:t>Master</a:t>
            </a:r>
          </a:p>
          <a:p>
            <a:pPr algn="ctr" defTabSz="932807"/>
            <a:r>
              <a:rPr lang="de-DE" sz="2400" dirty="0" smtClean="0">
                <a:solidFill>
                  <a:schemeClr val="bg1"/>
                </a:solidFill>
              </a:rPr>
              <a:t>Marketing</a:t>
            </a:r>
            <a:endParaRPr lang="de-DE" sz="2400" dirty="0"/>
          </a:p>
        </p:txBody>
      </p:sp>
      <p:sp>
        <p:nvSpPr>
          <p:cNvPr id="8" name="Text Box 4"/>
          <p:cNvSpPr txBox="1">
            <a:spLocks noChangeArrowheads="1"/>
          </p:cNvSpPr>
          <p:nvPr/>
        </p:nvSpPr>
        <p:spPr bwMode="auto">
          <a:xfrm>
            <a:off x="2965189" y="5049181"/>
            <a:ext cx="2565465" cy="990109"/>
          </a:xfrm>
          <a:prstGeom prst="rect">
            <a:avLst/>
          </a:prstGeom>
          <a:solidFill>
            <a:srgbClr val="700013"/>
          </a:solidFill>
          <a:ln w="9525">
            <a:noFill/>
            <a:miter lim="800000"/>
            <a:headEnd/>
            <a:tailEnd/>
          </a:ln>
        </p:spPr>
        <p:txBody>
          <a:bodyPr wrap="square" lIns="92899" tIns="46459" rIns="92899" bIns="46459" anchor="ctr">
            <a:noAutofit/>
          </a:bodyPr>
          <a:lstStyle/>
          <a:p>
            <a:pPr algn="ctr" defTabSz="932807"/>
            <a:r>
              <a:rPr lang="de-DE" sz="2400" i="1" dirty="0">
                <a:solidFill>
                  <a:schemeClr val="bg1"/>
                </a:solidFill>
              </a:rPr>
              <a:t>Master</a:t>
            </a:r>
          </a:p>
          <a:p>
            <a:pPr algn="ctr" defTabSz="932807"/>
            <a:r>
              <a:rPr lang="de-DE" sz="2400" dirty="0" smtClean="0">
                <a:solidFill>
                  <a:schemeClr val="bg1"/>
                </a:solidFill>
              </a:rPr>
              <a:t>Marketing</a:t>
            </a:r>
            <a:endParaRPr lang="de-DE" sz="2400" dirty="0"/>
          </a:p>
        </p:txBody>
      </p:sp>
      <p:sp>
        <p:nvSpPr>
          <p:cNvPr id="9" name="Text Box 6"/>
          <p:cNvSpPr txBox="1">
            <a:spLocks noChangeArrowheads="1"/>
          </p:cNvSpPr>
          <p:nvPr/>
        </p:nvSpPr>
        <p:spPr bwMode="auto">
          <a:xfrm>
            <a:off x="5622915" y="5049180"/>
            <a:ext cx="2563562" cy="990110"/>
          </a:xfrm>
          <a:prstGeom prst="rect">
            <a:avLst/>
          </a:prstGeom>
          <a:solidFill>
            <a:schemeClr val="accent2"/>
          </a:solidFill>
          <a:ln w="9525">
            <a:noFill/>
            <a:miter lim="800000"/>
            <a:headEnd/>
            <a:tailEnd/>
          </a:ln>
        </p:spPr>
        <p:txBody>
          <a:bodyPr wrap="square" lIns="92899" tIns="46459" rIns="92899" bIns="46459" anchor="ctr">
            <a:noAutofit/>
          </a:bodyPr>
          <a:lstStyle/>
          <a:p>
            <a:pPr algn="ctr" defTabSz="932807"/>
            <a:r>
              <a:rPr lang="de-DE" sz="2400" dirty="0" smtClean="0">
                <a:solidFill>
                  <a:schemeClr val="bg1"/>
                </a:solidFill>
              </a:rPr>
              <a:t>Beruf</a:t>
            </a:r>
            <a:endParaRPr lang="de-DE" dirty="0"/>
          </a:p>
        </p:txBody>
      </p:sp>
      <p:sp>
        <p:nvSpPr>
          <p:cNvPr id="10" name="Text Box 6"/>
          <p:cNvSpPr txBox="1">
            <a:spLocks noChangeArrowheads="1"/>
          </p:cNvSpPr>
          <p:nvPr/>
        </p:nvSpPr>
        <p:spPr bwMode="auto">
          <a:xfrm>
            <a:off x="6925809" y="3609020"/>
            <a:ext cx="1260140" cy="990110"/>
          </a:xfrm>
          <a:prstGeom prst="rect">
            <a:avLst/>
          </a:prstGeom>
          <a:solidFill>
            <a:schemeClr val="accent2"/>
          </a:solidFill>
          <a:ln w="9525">
            <a:noFill/>
            <a:miter lim="800000"/>
            <a:headEnd/>
            <a:tailEnd/>
          </a:ln>
        </p:spPr>
        <p:txBody>
          <a:bodyPr wrap="square" lIns="92899" tIns="46459" rIns="92899" bIns="46459" anchor="ctr">
            <a:noAutofit/>
          </a:bodyPr>
          <a:lstStyle/>
          <a:p>
            <a:pPr algn="ctr" defTabSz="932807"/>
            <a:r>
              <a:rPr lang="de-DE" sz="2400" dirty="0" smtClean="0">
                <a:solidFill>
                  <a:schemeClr val="bg1"/>
                </a:solidFill>
              </a:rPr>
              <a:t>Beruf</a:t>
            </a:r>
            <a:endParaRPr lang="de-DE" dirty="0"/>
          </a:p>
        </p:txBody>
      </p:sp>
      <p:sp>
        <p:nvSpPr>
          <p:cNvPr id="11" name="Text Box 6"/>
          <p:cNvSpPr txBox="1">
            <a:spLocks noChangeArrowheads="1"/>
          </p:cNvSpPr>
          <p:nvPr/>
        </p:nvSpPr>
        <p:spPr bwMode="auto">
          <a:xfrm>
            <a:off x="2965369" y="3609020"/>
            <a:ext cx="1260140" cy="990110"/>
          </a:xfrm>
          <a:prstGeom prst="rect">
            <a:avLst/>
          </a:prstGeom>
          <a:solidFill>
            <a:schemeClr val="accent2"/>
          </a:solidFill>
          <a:ln w="9525">
            <a:noFill/>
            <a:miter lim="800000"/>
            <a:headEnd/>
            <a:tailEnd/>
          </a:ln>
        </p:spPr>
        <p:txBody>
          <a:bodyPr wrap="square" lIns="92899" tIns="46459" rIns="92899" bIns="46459" anchor="ctr">
            <a:noAutofit/>
          </a:bodyPr>
          <a:lstStyle/>
          <a:p>
            <a:pPr algn="ctr" defTabSz="932807"/>
            <a:r>
              <a:rPr lang="de-DE" sz="2400" dirty="0" smtClean="0">
                <a:solidFill>
                  <a:schemeClr val="bg1"/>
                </a:solidFill>
              </a:rPr>
              <a:t>Beruf</a:t>
            </a:r>
            <a:endParaRPr lang="de-DE" dirty="0"/>
          </a:p>
        </p:txBody>
      </p:sp>
      <p:sp>
        <p:nvSpPr>
          <p:cNvPr id="12" name="Gleichschenkliges Dreieck 11"/>
          <p:cNvSpPr/>
          <p:nvPr/>
        </p:nvSpPr>
        <p:spPr bwMode="auto">
          <a:xfrm rot="5400000">
            <a:off x="2335299" y="2483895"/>
            <a:ext cx="540060" cy="360040"/>
          </a:xfrm>
          <a:prstGeom prst="triangl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7575" rtl="0" eaLnBrk="1" fontAlgn="base" latinLnBrk="0" hangingPunct="1">
              <a:lnSpc>
                <a:spcPct val="9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3" name="Gleichschenkliges Dreieck 12"/>
          <p:cNvSpPr/>
          <p:nvPr/>
        </p:nvSpPr>
        <p:spPr bwMode="auto">
          <a:xfrm rot="5400000">
            <a:off x="2335299" y="3924055"/>
            <a:ext cx="540060" cy="360040"/>
          </a:xfrm>
          <a:prstGeom prst="triangl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7575" rtl="0" eaLnBrk="1" fontAlgn="base" latinLnBrk="0" hangingPunct="1">
              <a:lnSpc>
                <a:spcPct val="9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4" name="Gleichschenkliges Dreieck 13"/>
          <p:cNvSpPr/>
          <p:nvPr/>
        </p:nvSpPr>
        <p:spPr bwMode="auto">
          <a:xfrm rot="5400000">
            <a:off x="2335299" y="5364215"/>
            <a:ext cx="540060" cy="360040"/>
          </a:xfrm>
          <a:prstGeom prst="triangl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7575" rtl="0" eaLnBrk="1" fontAlgn="base" latinLnBrk="0" hangingPunct="1">
              <a:lnSpc>
                <a:spcPct val="9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5" name="Gleichschenkliges Dreieck 14"/>
          <p:cNvSpPr/>
          <p:nvPr/>
        </p:nvSpPr>
        <p:spPr bwMode="auto">
          <a:xfrm rot="5400000">
            <a:off x="4144191" y="4022757"/>
            <a:ext cx="360040" cy="162635"/>
          </a:xfrm>
          <a:prstGeom prst="triangl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7575" rtl="0" eaLnBrk="1" fontAlgn="base" latinLnBrk="0" hangingPunct="1">
              <a:lnSpc>
                <a:spcPct val="9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6" name="Gleichschenkliges Dreieck 15"/>
          <p:cNvSpPr/>
          <p:nvPr/>
        </p:nvSpPr>
        <p:spPr bwMode="auto">
          <a:xfrm rot="5400000">
            <a:off x="6754481" y="4022758"/>
            <a:ext cx="360040" cy="162635"/>
          </a:xfrm>
          <a:prstGeom prst="triangl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7575" rtl="0" eaLnBrk="1" fontAlgn="base" latinLnBrk="0" hangingPunct="1">
              <a:lnSpc>
                <a:spcPct val="9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7" name="Gleichschenkliges Dreieck 16"/>
          <p:cNvSpPr/>
          <p:nvPr/>
        </p:nvSpPr>
        <p:spPr bwMode="auto">
          <a:xfrm rot="5400000">
            <a:off x="5449336" y="5462917"/>
            <a:ext cx="360040" cy="162635"/>
          </a:xfrm>
          <a:prstGeom prst="triangl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7575" rtl="0" eaLnBrk="1" fontAlgn="base" latinLnBrk="0" hangingPunct="1">
              <a:lnSpc>
                <a:spcPct val="9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8" name="Rectangle 2"/>
          <p:cNvSpPr>
            <a:spLocks noGrp="1" noChangeArrowheads="1"/>
          </p:cNvSpPr>
          <p:nvPr>
            <p:ph type="title"/>
          </p:nvPr>
        </p:nvSpPr>
        <p:spPr/>
        <p:txBody>
          <a:bodyPr/>
          <a:lstStyle/>
          <a:p>
            <a:pPr defTabSz="895247" eaLnBrk="1" hangingPunct="1"/>
            <a:r>
              <a:rPr lang="de-DE" dirty="0" smtClean="0"/>
              <a:t>Bachelor … und dann ?</a:t>
            </a:r>
          </a:p>
        </p:txBody>
      </p:sp>
      <p:sp>
        <p:nvSpPr>
          <p:cNvPr id="5" name="Text Box 3"/>
          <p:cNvSpPr txBox="1">
            <a:spLocks noChangeArrowheads="1"/>
          </p:cNvSpPr>
          <p:nvPr/>
        </p:nvSpPr>
        <p:spPr bwMode="auto">
          <a:xfrm rot="-5400000">
            <a:off x="-416994" y="3414173"/>
            <a:ext cx="3878256" cy="1371098"/>
          </a:xfrm>
          <a:prstGeom prst="rect">
            <a:avLst/>
          </a:prstGeom>
          <a:solidFill>
            <a:srgbClr val="FF0000"/>
          </a:solidFill>
          <a:ln w="9525">
            <a:noFill/>
            <a:miter lim="800000"/>
            <a:headEnd/>
            <a:tailEnd/>
          </a:ln>
        </p:spPr>
        <p:txBody>
          <a:bodyPr wrap="square" lIns="92899" tIns="46459" rIns="92899" bIns="46459">
            <a:spAutoFit/>
          </a:bodyPr>
          <a:lstStyle/>
          <a:p>
            <a:pPr algn="ctr" defTabSz="932807"/>
            <a:r>
              <a:rPr lang="de-DE" sz="2400" i="1" dirty="0">
                <a:solidFill>
                  <a:schemeClr val="bg1"/>
                </a:solidFill>
              </a:rPr>
              <a:t>Bachelor</a:t>
            </a:r>
          </a:p>
          <a:p>
            <a:pPr algn="ctr" defTabSz="932807"/>
            <a:r>
              <a:rPr lang="de-DE" sz="4100" dirty="0" smtClean="0">
                <a:solidFill>
                  <a:schemeClr val="bg1"/>
                </a:solidFill>
              </a:rPr>
              <a:t>BWL</a:t>
            </a:r>
            <a:endParaRPr lang="de-DE" sz="4100" dirty="0">
              <a:solidFill>
                <a:schemeClr val="bg1"/>
              </a:solidFill>
            </a:endParaRPr>
          </a:p>
          <a:p>
            <a:pPr algn="ctr" defTabSz="932807"/>
            <a:endParaRPr lang="de-DE" dirty="0">
              <a:solidFill>
                <a:schemeClr val="bg1"/>
              </a:solidFill>
            </a:endParaRPr>
          </a:p>
        </p:txBody>
      </p:sp>
    </p:spTree>
    <p:extLst>
      <p:ext uri="{BB962C8B-B14F-4D97-AF65-F5344CB8AC3E}">
        <p14:creationId xmlns:p14="http://schemas.microsoft.com/office/powerpoint/2010/main" val="387884292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0-#ppt_w/2"/>
                                          </p:val>
                                        </p:tav>
                                        <p:tav tm="100000">
                                          <p:val>
                                            <p:strVal val="#ppt_x"/>
                                          </p:val>
                                        </p:tav>
                                      </p:tavLst>
                                    </p:anim>
                                    <p:anim calcmode="lin" valueType="num">
                                      <p:cBhvr additive="base">
                                        <p:cTn id="22" dur="10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0-#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0-#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0-#ppt_w/2"/>
                                          </p:val>
                                        </p:tav>
                                        <p:tav tm="100000">
                                          <p:val>
                                            <p:strVal val="#ppt_x"/>
                                          </p:val>
                                        </p:tav>
                                      </p:tavLst>
                                    </p:anim>
                                    <p:anim calcmode="lin" valueType="num">
                                      <p:cBhvr additive="base">
                                        <p:cTn id="34" dur="10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0-#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0-#ppt_w/2"/>
                                          </p:val>
                                        </p:tav>
                                        <p:tav tm="100000">
                                          <p:val>
                                            <p:strVal val="#ppt_x"/>
                                          </p:val>
                                        </p:tav>
                                      </p:tavLst>
                                    </p:anim>
                                    <p:anim calcmode="lin" valueType="num">
                                      <p:cBhvr additive="base">
                                        <p:cTn id="44" dur="10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000" fill="hold"/>
                                        <p:tgtEl>
                                          <p:spTgt spid="8"/>
                                        </p:tgtEl>
                                        <p:attrNameLst>
                                          <p:attrName>ppt_x</p:attrName>
                                        </p:attrNameLst>
                                      </p:cBhvr>
                                      <p:tavLst>
                                        <p:tav tm="0">
                                          <p:val>
                                            <p:strVal val="0-#ppt_w/2"/>
                                          </p:val>
                                        </p:tav>
                                        <p:tav tm="100000">
                                          <p:val>
                                            <p:strVal val="#ppt_x"/>
                                          </p:val>
                                        </p:tav>
                                      </p:tavLst>
                                    </p:anim>
                                    <p:anim calcmode="lin" valueType="num">
                                      <p:cBhvr additive="base">
                                        <p:cTn id="48" dur="1000" fill="hold"/>
                                        <p:tgtEl>
                                          <p:spTgt spid="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0-#ppt_w/2"/>
                                          </p:val>
                                        </p:tav>
                                        <p:tav tm="100000">
                                          <p:val>
                                            <p:strVal val="#ppt_x"/>
                                          </p:val>
                                        </p:tav>
                                      </p:tavLst>
                                    </p:anim>
                                    <p:anim calcmode="lin" valueType="num">
                                      <p:cBhvr additive="base">
                                        <p:cTn id="52" dur="10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000" fill="hold"/>
                                        <p:tgtEl>
                                          <p:spTgt spid="9"/>
                                        </p:tgtEl>
                                        <p:attrNameLst>
                                          <p:attrName>ppt_x</p:attrName>
                                        </p:attrNameLst>
                                      </p:cBhvr>
                                      <p:tavLst>
                                        <p:tav tm="0">
                                          <p:val>
                                            <p:strVal val="0-#ppt_w/2"/>
                                          </p:val>
                                        </p:tav>
                                        <p:tav tm="100000">
                                          <p:val>
                                            <p:strVal val="#ppt_x"/>
                                          </p:val>
                                        </p:tav>
                                      </p:tavLst>
                                    </p:anim>
                                    <p:anim calcmode="lin" valueType="num">
                                      <p:cBhvr additive="base">
                                        <p:cTn id="5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ußzeilenplatzhalter 3"/>
          <p:cNvSpPr>
            <a:spLocks noGrp="1"/>
          </p:cNvSpPr>
          <p:nvPr>
            <p:ph type="ftr" sz="quarter" idx="10"/>
          </p:nvPr>
        </p:nvSpPr>
        <p:spPr>
          <a:noFill/>
        </p:spPr>
        <p:txBody>
          <a:bodyPr/>
          <a:lstStyle/>
          <a:p>
            <a:pPr defTabSz="912416"/>
            <a:r>
              <a:rPr lang="de-DE" smtClean="0"/>
              <a:t>Markus Bremer, Dienstbesprechung Jobcenter, Fragen rund ums Studium</a:t>
            </a:r>
            <a:endParaRPr lang="de-DE" dirty="0" smtClean="0"/>
          </a:p>
        </p:txBody>
      </p:sp>
      <p:sp>
        <p:nvSpPr>
          <p:cNvPr id="80899" name="Rectangle 2"/>
          <p:cNvSpPr>
            <a:spLocks noGrp="1" noChangeArrowheads="1"/>
          </p:cNvSpPr>
          <p:nvPr>
            <p:ph type="title"/>
          </p:nvPr>
        </p:nvSpPr>
        <p:spPr>
          <a:xfrm>
            <a:off x="490168" y="996435"/>
            <a:ext cx="7689309" cy="305257"/>
          </a:xfrm>
        </p:spPr>
        <p:txBody>
          <a:bodyPr/>
          <a:lstStyle/>
          <a:p>
            <a:pPr eaLnBrk="1" hangingPunct="1"/>
            <a:r>
              <a:rPr lang="de-DE" sz="2200" dirty="0" smtClean="0">
                <a:solidFill>
                  <a:schemeClr val="tx1"/>
                </a:solidFill>
              </a:rPr>
              <a:t>Bachelor, Master + Promotion an versch. Hochschulen </a:t>
            </a:r>
          </a:p>
        </p:txBody>
      </p:sp>
      <p:sp>
        <p:nvSpPr>
          <p:cNvPr id="80900" name="Rectangle 3"/>
          <p:cNvSpPr>
            <a:spLocks noChangeArrowheads="1"/>
          </p:cNvSpPr>
          <p:nvPr/>
        </p:nvSpPr>
        <p:spPr bwMode="auto">
          <a:xfrm>
            <a:off x="974011" y="4290996"/>
            <a:ext cx="2311694" cy="971128"/>
          </a:xfrm>
          <a:prstGeom prst="rect">
            <a:avLst/>
          </a:prstGeom>
          <a:solidFill>
            <a:srgbClr val="FF9900">
              <a:alpha val="50195"/>
            </a:srgbClr>
          </a:solidFill>
          <a:ln w="9525">
            <a:solidFill>
              <a:schemeClr val="tx1"/>
            </a:solidFill>
            <a:miter lim="800000"/>
            <a:headEnd/>
            <a:tailEnd/>
          </a:ln>
        </p:spPr>
        <p:txBody>
          <a:bodyPr wrap="none" lIns="93275" tIns="46636" rIns="93275" bIns="46636" anchor="ctr"/>
          <a:lstStyle/>
          <a:p>
            <a:pPr algn="ctr">
              <a:spcBef>
                <a:spcPct val="0"/>
              </a:spcBef>
            </a:pPr>
            <a:r>
              <a:rPr lang="de-DE" sz="2900" b="1" dirty="0"/>
              <a:t>Bachelor</a:t>
            </a:r>
          </a:p>
        </p:txBody>
      </p:sp>
      <p:sp>
        <p:nvSpPr>
          <p:cNvPr id="80901" name="Rectangle 4"/>
          <p:cNvSpPr>
            <a:spLocks noChangeArrowheads="1"/>
          </p:cNvSpPr>
          <p:nvPr/>
        </p:nvSpPr>
        <p:spPr bwMode="auto">
          <a:xfrm>
            <a:off x="3633566" y="4287833"/>
            <a:ext cx="2311694" cy="971128"/>
          </a:xfrm>
          <a:prstGeom prst="rect">
            <a:avLst/>
          </a:prstGeom>
          <a:solidFill>
            <a:srgbClr val="6699FF">
              <a:alpha val="50195"/>
            </a:srgbClr>
          </a:solidFill>
          <a:ln w="9525">
            <a:solidFill>
              <a:schemeClr val="tx1"/>
            </a:solidFill>
            <a:miter lim="800000"/>
            <a:headEnd/>
            <a:tailEnd/>
          </a:ln>
        </p:spPr>
        <p:txBody>
          <a:bodyPr wrap="none" lIns="93275" tIns="46636" rIns="93275" bIns="46636" anchor="ctr"/>
          <a:lstStyle/>
          <a:p>
            <a:pPr algn="ctr">
              <a:spcBef>
                <a:spcPct val="0"/>
              </a:spcBef>
            </a:pPr>
            <a:r>
              <a:rPr lang="de-DE" sz="2900" b="1" dirty="0"/>
              <a:t>Bachelor</a:t>
            </a:r>
          </a:p>
        </p:txBody>
      </p:sp>
      <p:sp>
        <p:nvSpPr>
          <p:cNvPr id="80902" name="Rectangle 5"/>
          <p:cNvSpPr>
            <a:spLocks noChangeArrowheads="1"/>
          </p:cNvSpPr>
          <p:nvPr/>
        </p:nvSpPr>
        <p:spPr bwMode="auto">
          <a:xfrm>
            <a:off x="6370600" y="4294159"/>
            <a:ext cx="2311694" cy="971128"/>
          </a:xfrm>
          <a:prstGeom prst="rect">
            <a:avLst/>
          </a:prstGeom>
          <a:solidFill>
            <a:srgbClr val="FF0000">
              <a:alpha val="50195"/>
            </a:srgbClr>
          </a:solidFill>
          <a:ln w="9525">
            <a:solidFill>
              <a:schemeClr val="tx1"/>
            </a:solidFill>
            <a:miter lim="800000"/>
            <a:headEnd/>
            <a:tailEnd/>
          </a:ln>
        </p:spPr>
        <p:txBody>
          <a:bodyPr wrap="none" lIns="93275" tIns="46636" rIns="93275" bIns="46636" anchor="ctr"/>
          <a:lstStyle/>
          <a:p>
            <a:pPr algn="ctr">
              <a:spcBef>
                <a:spcPct val="0"/>
              </a:spcBef>
            </a:pPr>
            <a:r>
              <a:rPr lang="de-DE" sz="2900" b="1" dirty="0"/>
              <a:t>Bachelor</a:t>
            </a:r>
          </a:p>
        </p:txBody>
      </p:sp>
      <p:sp>
        <p:nvSpPr>
          <p:cNvPr id="80903" name="Rectangle 7"/>
          <p:cNvSpPr>
            <a:spLocks noChangeArrowheads="1"/>
          </p:cNvSpPr>
          <p:nvPr/>
        </p:nvSpPr>
        <p:spPr bwMode="auto">
          <a:xfrm>
            <a:off x="6361113" y="3234459"/>
            <a:ext cx="2311694" cy="972709"/>
          </a:xfrm>
          <a:prstGeom prst="rect">
            <a:avLst/>
          </a:prstGeom>
          <a:solidFill>
            <a:srgbClr val="FF3300">
              <a:alpha val="50195"/>
            </a:srgbClr>
          </a:solidFill>
          <a:ln w="9525">
            <a:solidFill>
              <a:schemeClr val="tx1"/>
            </a:solidFill>
            <a:miter lim="800000"/>
            <a:headEnd/>
            <a:tailEnd/>
          </a:ln>
        </p:spPr>
        <p:txBody>
          <a:bodyPr wrap="none" lIns="93275" tIns="46636" rIns="93275" bIns="46636" anchor="ctr"/>
          <a:lstStyle/>
          <a:p>
            <a:pPr algn="ctr">
              <a:spcBef>
                <a:spcPct val="0"/>
              </a:spcBef>
            </a:pPr>
            <a:r>
              <a:rPr lang="de-DE" sz="2900" b="1" dirty="0"/>
              <a:t>Master </a:t>
            </a:r>
          </a:p>
        </p:txBody>
      </p:sp>
      <p:sp>
        <p:nvSpPr>
          <p:cNvPr id="80904" name="Rectangle 8"/>
          <p:cNvSpPr>
            <a:spLocks noChangeArrowheads="1"/>
          </p:cNvSpPr>
          <p:nvPr/>
        </p:nvSpPr>
        <p:spPr bwMode="auto">
          <a:xfrm>
            <a:off x="6357951" y="2133636"/>
            <a:ext cx="2311694" cy="971128"/>
          </a:xfrm>
          <a:prstGeom prst="rect">
            <a:avLst/>
          </a:prstGeom>
          <a:solidFill>
            <a:srgbClr val="990033">
              <a:alpha val="50195"/>
            </a:srgbClr>
          </a:solidFill>
          <a:ln w="9525">
            <a:solidFill>
              <a:schemeClr val="tx1"/>
            </a:solidFill>
            <a:miter lim="800000"/>
            <a:headEnd/>
            <a:tailEnd/>
          </a:ln>
        </p:spPr>
        <p:txBody>
          <a:bodyPr wrap="none" lIns="93275" tIns="46636" rIns="93275" bIns="46636" anchor="ctr"/>
          <a:lstStyle/>
          <a:p>
            <a:pPr algn="ctr">
              <a:spcBef>
                <a:spcPct val="0"/>
              </a:spcBef>
            </a:pPr>
            <a:r>
              <a:rPr lang="de-DE" sz="2900" b="1" dirty="0"/>
              <a:t>Promotion</a:t>
            </a:r>
          </a:p>
        </p:txBody>
      </p:sp>
      <p:sp>
        <p:nvSpPr>
          <p:cNvPr id="80905" name="Line 9"/>
          <p:cNvSpPr>
            <a:spLocks noChangeShapeType="1"/>
          </p:cNvSpPr>
          <p:nvPr/>
        </p:nvSpPr>
        <p:spPr bwMode="auto">
          <a:xfrm>
            <a:off x="3907111" y="2225371"/>
            <a:ext cx="0" cy="4052167"/>
          </a:xfrm>
          <a:prstGeom prst="line">
            <a:avLst/>
          </a:prstGeom>
          <a:noFill/>
          <a:ln w="9525">
            <a:noFill/>
            <a:round/>
            <a:headEnd/>
            <a:tailEnd/>
          </a:ln>
        </p:spPr>
        <p:txBody>
          <a:bodyPr wrap="none" lIns="93275" tIns="46636" rIns="93275" bIns="46636">
            <a:spAutoFit/>
          </a:bodyPr>
          <a:lstStyle/>
          <a:p>
            <a:endParaRPr lang="de-DE"/>
          </a:p>
        </p:txBody>
      </p:sp>
      <p:sp>
        <p:nvSpPr>
          <p:cNvPr id="80906" name="Line 10"/>
          <p:cNvSpPr>
            <a:spLocks noChangeShapeType="1"/>
          </p:cNvSpPr>
          <p:nvPr/>
        </p:nvSpPr>
        <p:spPr bwMode="auto">
          <a:xfrm>
            <a:off x="1788323" y="2147870"/>
            <a:ext cx="39529" cy="4265689"/>
          </a:xfrm>
          <a:prstGeom prst="line">
            <a:avLst/>
          </a:prstGeom>
          <a:noFill/>
          <a:ln w="9525">
            <a:noFill/>
            <a:round/>
            <a:headEnd/>
            <a:tailEnd/>
          </a:ln>
        </p:spPr>
        <p:txBody>
          <a:bodyPr wrap="none" lIns="93275" tIns="46636" rIns="93275" bIns="46636">
            <a:spAutoFit/>
          </a:bodyPr>
          <a:lstStyle/>
          <a:p>
            <a:endParaRPr lang="de-DE"/>
          </a:p>
        </p:txBody>
      </p:sp>
      <p:sp>
        <p:nvSpPr>
          <p:cNvPr id="80907" name="Rectangle 11"/>
          <p:cNvSpPr>
            <a:spLocks noChangeArrowheads="1"/>
          </p:cNvSpPr>
          <p:nvPr/>
        </p:nvSpPr>
        <p:spPr bwMode="auto">
          <a:xfrm>
            <a:off x="970849" y="5462992"/>
            <a:ext cx="2311694" cy="972710"/>
          </a:xfrm>
          <a:prstGeom prst="rect">
            <a:avLst/>
          </a:prstGeom>
          <a:solidFill>
            <a:srgbClr val="FFFF99">
              <a:alpha val="50195"/>
            </a:srgbClr>
          </a:solidFill>
          <a:ln w="9525">
            <a:solidFill>
              <a:schemeClr val="tx1"/>
            </a:solidFill>
            <a:miter lim="800000"/>
            <a:headEnd/>
            <a:tailEnd/>
          </a:ln>
        </p:spPr>
        <p:txBody>
          <a:bodyPr wrap="none" lIns="93275" tIns="46636" rIns="93275" bIns="46636" anchor="ctr"/>
          <a:lstStyle/>
          <a:p>
            <a:pPr algn="ctr">
              <a:spcBef>
                <a:spcPct val="0"/>
              </a:spcBef>
            </a:pPr>
            <a:r>
              <a:rPr lang="de-DE" sz="2900" b="1" dirty="0"/>
              <a:t>Berufs-</a:t>
            </a:r>
          </a:p>
          <a:p>
            <a:pPr algn="ctr">
              <a:spcBef>
                <a:spcPct val="0"/>
              </a:spcBef>
            </a:pPr>
            <a:r>
              <a:rPr lang="de-DE" sz="2900" b="1" dirty="0" err="1"/>
              <a:t>akademie</a:t>
            </a:r>
            <a:endParaRPr lang="de-DE" sz="2900" b="1" dirty="0"/>
          </a:p>
        </p:txBody>
      </p:sp>
      <p:sp>
        <p:nvSpPr>
          <p:cNvPr id="80908" name="Rectangle 12"/>
          <p:cNvSpPr>
            <a:spLocks noChangeArrowheads="1"/>
          </p:cNvSpPr>
          <p:nvPr/>
        </p:nvSpPr>
        <p:spPr bwMode="auto">
          <a:xfrm>
            <a:off x="3620917" y="5440849"/>
            <a:ext cx="2311694" cy="971128"/>
          </a:xfrm>
          <a:prstGeom prst="rect">
            <a:avLst/>
          </a:prstGeom>
          <a:solidFill>
            <a:srgbClr val="99CCFF">
              <a:alpha val="50195"/>
            </a:srgbClr>
          </a:solidFill>
          <a:ln w="9525">
            <a:solidFill>
              <a:schemeClr val="tx1"/>
            </a:solidFill>
            <a:miter lim="800000"/>
            <a:headEnd/>
            <a:tailEnd/>
          </a:ln>
        </p:spPr>
        <p:txBody>
          <a:bodyPr wrap="none" lIns="93275" tIns="46636" rIns="93275" bIns="46636" anchor="ctr"/>
          <a:lstStyle/>
          <a:p>
            <a:pPr algn="ctr">
              <a:spcBef>
                <a:spcPct val="0"/>
              </a:spcBef>
            </a:pPr>
            <a:r>
              <a:rPr lang="de-DE" sz="2900" b="1" dirty="0"/>
              <a:t>Hochschule</a:t>
            </a:r>
          </a:p>
          <a:p>
            <a:pPr algn="ctr">
              <a:spcBef>
                <a:spcPct val="0"/>
              </a:spcBef>
            </a:pPr>
            <a:r>
              <a:rPr lang="de-DE" sz="2900" b="1" dirty="0"/>
              <a:t>(FH)</a:t>
            </a:r>
          </a:p>
        </p:txBody>
      </p:sp>
      <p:sp>
        <p:nvSpPr>
          <p:cNvPr id="80909" name="Rectangle 13"/>
          <p:cNvSpPr>
            <a:spLocks noChangeArrowheads="1"/>
          </p:cNvSpPr>
          <p:nvPr/>
        </p:nvSpPr>
        <p:spPr bwMode="auto">
          <a:xfrm>
            <a:off x="6367438" y="5456666"/>
            <a:ext cx="2311694" cy="972710"/>
          </a:xfrm>
          <a:prstGeom prst="rect">
            <a:avLst/>
          </a:prstGeom>
          <a:solidFill>
            <a:srgbClr val="FF9966">
              <a:alpha val="50195"/>
            </a:srgbClr>
          </a:solidFill>
          <a:ln w="9525">
            <a:solidFill>
              <a:schemeClr val="tx1"/>
            </a:solidFill>
            <a:miter lim="800000"/>
            <a:headEnd/>
            <a:tailEnd/>
          </a:ln>
        </p:spPr>
        <p:txBody>
          <a:bodyPr wrap="none" lIns="93275" tIns="46636" rIns="93275" bIns="46636" anchor="ctr"/>
          <a:lstStyle/>
          <a:p>
            <a:pPr algn="ctr">
              <a:spcBef>
                <a:spcPct val="0"/>
              </a:spcBef>
            </a:pPr>
            <a:r>
              <a:rPr lang="de-DE" sz="2900" b="1" dirty="0"/>
              <a:t>Uni</a:t>
            </a:r>
          </a:p>
        </p:txBody>
      </p:sp>
      <p:sp>
        <p:nvSpPr>
          <p:cNvPr id="80910" name="Line 14"/>
          <p:cNvSpPr>
            <a:spLocks noChangeShapeType="1"/>
          </p:cNvSpPr>
          <p:nvPr/>
        </p:nvSpPr>
        <p:spPr bwMode="auto">
          <a:xfrm>
            <a:off x="135982" y="5344369"/>
            <a:ext cx="9008018" cy="11071"/>
          </a:xfrm>
          <a:prstGeom prst="line">
            <a:avLst/>
          </a:prstGeom>
          <a:noFill/>
          <a:ln w="19050">
            <a:solidFill>
              <a:schemeClr val="tx1"/>
            </a:solidFill>
            <a:round/>
            <a:headEnd/>
            <a:tailEnd/>
          </a:ln>
        </p:spPr>
        <p:txBody>
          <a:bodyPr wrap="none" lIns="93275" tIns="46636" rIns="93275" bIns="46636">
            <a:spAutoFit/>
          </a:bodyPr>
          <a:lstStyle/>
          <a:p>
            <a:endParaRPr lang="de-DE"/>
          </a:p>
        </p:txBody>
      </p:sp>
      <p:sp>
        <p:nvSpPr>
          <p:cNvPr id="80911" name="Line 15"/>
          <p:cNvSpPr>
            <a:spLocks noChangeShapeType="1"/>
          </p:cNvSpPr>
          <p:nvPr/>
        </p:nvSpPr>
        <p:spPr bwMode="auto">
          <a:xfrm flipV="1">
            <a:off x="3246176" y="4169209"/>
            <a:ext cx="379485" cy="126531"/>
          </a:xfrm>
          <a:prstGeom prst="line">
            <a:avLst/>
          </a:prstGeom>
          <a:noFill/>
          <a:ln w="28575">
            <a:solidFill>
              <a:schemeClr val="tx1"/>
            </a:solidFill>
            <a:round/>
            <a:headEnd/>
            <a:tailEnd type="triangle" w="med" len="med"/>
          </a:ln>
        </p:spPr>
        <p:txBody>
          <a:bodyPr lIns="93275" tIns="46636" rIns="93275" bIns="46636">
            <a:spAutoFit/>
          </a:bodyPr>
          <a:lstStyle/>
          <a:p>
            <a:endParaRPr lang="de-DE"/>
          </a:p>
        </p:txBody>
      </p:sp>
      <p:sp>
        <p:nvSpPr>
          <p:cNvPr id="80912" name="Line 16"/>
          <p:cNvSpPr>
            <a:spLocks noChangeShapeType="1"/>
          </p:cNvSpPr>
          <p:nvPr/>
        </p:nvSpPr>
        <p:spPr bwMode="auto">
          <a:xfrm flipV="1">
            <a:off x="5927867" y="3081039"/>
            <a:ext cx="447475" cy="155001"/>
          </a:xfrm>
          <a:prstGeom prst="line">
            <a:avLst/>
          </a:prstGeom>
          <a:noFill/>
          <a:ln w="28575">
            <a:solidFill>
              <a:schemeClr val="tx1"/>
            </a:solidFill>
            <a:round/>
            <a:headEnd/>
            <a:tailEnd type="triangle" w="med" len="med"/>
          </a:ln>
        </p:spPr>
        <p:txBody>
          <a:bodyPr lIns="93275" tIns="46636" rIns="93275" bIns="46636">
            <a:spAutoFit/>
          </a:bodyPr>
          <a:lstStyle/>
          <a:p>
            <a:endParaRPr lang="de-DE"/>
          </a:p>
        </p:txBody>
      </p:sp>
      <p:sp>
        <p:nvSpPr>
          <p:cNvPr id="80913" name="Line 17"/>
          <p:cNvSpPr>
            <a:spLocks noChangeShapeType="1"/>
          </p:cNvSpPr>
          <p:nvPr/>
        </p:nvSpPr>
        <p:spPr bwMode="auto">
          <a:xfrm flipV="1">
            <a:off x="5948423" y="4178699"/>
            <a:ext cx="407946" cy="117042"/>
          </a:xfrm>
          <a:prstGeom prst="line">
            <a:avLst/>
          </a:prstGeom>
          <a:noFill/>
          <a:ln w="9525">
            <a:noFill/>
            <a:round/>
            <a:headEnd/>
            <a:tailEnd type="triangle" w="med" len="med"/>
          </a:ln>
        </p:spPr>
        <p:txBody>
          <a:bodyPr wrap="none" lIns="93275" tIns="46636" rIns="93275" bIns="46636">
            <a:spAutoFit/>
          </a:bodyPr>
          <a:lstStyle/>
          <a:p>
            <a:endParaRPr lang="de-DE"/>
          </a:p>
        </p:txBody>
      </p:sp>
      <p:sp>
        <p:nvSpPr>
          <p:cNvPr id="80914" name="Line 18"/>
          <p:cNvSpPr>
            <a:spLocks noChangeShapeType="1"/>
          </p:cNvSpPr>
          <p:nvPr/>
        </p:nvSpPr>
        <p:spPr bwMode="auto">
          <a:xfrm flipV="1">
            <a:off x="5938935" y="4188188"/>
            <a:ext cx="436407" cy="107552"/>
          </a:xfrm>
          <a:prstGeom prst="line">
            <a:avLst/>
          </a:prstGeom>
          <a:noFill/>
          <a:ln w="9525">
            <a:noFill/>
            <a:round/>
            <a:headEnd/>
            <a:tailEnd type="triangle" w="med" len="med"/>
          </a:ln>
        </p:spPr>
        <p:txBody>
          <a:bodyPr wrap="none" lIns="93275" tIns="46636" rIns="93275" bIns="46636">
            <a:spAutoFit/>
          </a:bodyPr>
          <a:lstStyle/>
          <a:p>
            <a:endParaRPr lang="de-DE"/>
          </a:p>
        </p:txBody>
      </p:sp>
      <p:sp>
        <p:nvSpPr>
          <p:cNvPr id="80915" name="Line 19"/>
          <p:cNvSpPr>
            <a:spLocks noChangeShapeType="1"/>
          </p:cNvSpPr>
          <p:nvPr/>
        </p:nvSpPr>
        <p:spPr bwMode="auto">
          <a:xfrm flipV="1">
            <a:off x="5967397" y="4188188"/>
            <a:ext cx="437989" cy="117042"/>
          </a:xfrm>
          <a:prstGeom prst="line">
            <a:avLst/>
          </a:prstGeom>
          <a:noFill/>
          <a:ln w="9525">
            <a:noFill/>
            <a:round/>
            <a:headEnd/>
            <a:tailEnd type="triangle" w="med" len="med"/>
          </a:ln>
        </p:spPr>
        <p:txBody>
          <a:bodyPr wrap="none" lIns="93275" tIns="46636" rIns="93275" bIns="46636">
            <a:spAutoFit/>
          </a:bodyPr>
          <a:lstStyle/>
          <a:p>
            <a:endParaRPr lang="de-DE"/>
          </a:p>
        </p:txBody>
      </p:sp>
      <p:sp>
        <p:nvSpPr>
          <p:cNvPr id="80916" name="Line 20"/>
          <p:cNvSpPr>
            <a:spLocks noChangeShapeType="1"/>
          </p:cNvSpPr>
          <p:nvPr/>
        </p:nvSpPr>
        <p:spPr bwMode="auto">
          <a:xfrm flipV="1">
            <a:off x="5935774" y="4175535"/>
            <a:ext cx="445894" cy="145511"/>
          </a:xfrm>
          <a:prstGeom prst="line">
            <a:avLst/>
          </a:prstGeom>
          <a:noFill/>
          <a:ln w="28575">
            <a:solidFill>
              <a:schemeClr val="tx1"/>
            </a:solidFill>
            <a:round/>
            <a:headEnd/>
            <a:tailEnd type="triangle" w="med" len="med"/>
          </a:ln>
        </p:spPr>
        <p:txBody>
          <a:bodyPr lIns="93275" tIns="46636" rIns="93275" bIns="46636">
            <a:spAutoFit/>
          </a:bodyPr>
          <a:lstStyle/>
          <a:p>
            <a:endParaRPr lang="de-DE"/>
          </a:p>
        </p:txBody>
      </p:sp>
      <p:sp>
        <p:nvSpPr>
          <p:cNvPr id="80917" name="Rectangle 21"/>
          <p:cNvSpPr>
            <a:spLocks noChangeArrowheads="1"/>
          </p:cNvSpPr>
          <p:nvPr/>
        </p:nvSpPr>
        <p:spPr bwMode="auto">
          <a:xfrm>
            <a:off x="573971" y="6704581"/>
            <a:ext cx="188161" cy="371685"/>
          </a:xfrm>
          <a:prstGeom prst="rect">
            <a:avLst/>
          </a:prstGeom>
          <a:noFill/>
          <a:ln w="9525" algn="ctr">
            <a:noFill/>
            <a:miter lim="800000"/>
            <a:headEnd/>
            <a:tailEnd/>
          </a:ln>
        </p:spPr>
        <p:txBody>
          <a:bodyPr wrap="none" lIns="93275" tIns="46636" rIns="93275" bIns="46636" anchor="ctr">
            <a:spAutoFit/>
          </a:bodyPr>
          <a:lstStyle/>
          <a:p>
            <a:endParaRPr lang="de-DE"/>
          </a:p>
        </p:txBody>
      </p:sp>
      <p:sp>
        <p:nvSpPr>
          <p:cNvPr id="80918" name="Line 16"/>
          <p:cNvSpPr>
            <a:spLocks noChangeShapeType="1"/>
          </p:cNvSpPr>
          <p:nvPr/>
        </p:nvSpPr>
        <p:spPr bwMode="auto">
          <a:xfrm flipH="1" flipV="1">
            <a:off x="5940518" y="4221403"/>
            <a:ext cx="431663" cy="83827"/>
          </a:xfrm>
          <a:prstGeom prst="line">
            <a:avLst/>
          </a:prstGeom>
          <a:noFill/>
          <a:ln w="28575">
            <a:solidFill>
              <a:schemeClr val="tx1"/>
            </a:solidFill>
            <a:round/>
            <a:headEnd/>
            <a:tailEnd type="triangle" w="med" len="med"/>
          </a:ln>
        </p:spPr>
        <p:txBody>
          <a:bodyPr lIns="93275" tIns="46636" rIns="93275" bIns="46636">
            <a:spAutoFit/>
          </a:bodyPr>
          <a:lstStyle/>
          <a:p>
            <a:endParaRPr lang="de-DE"/>
          </a:p>
        </p:txBody>
      </p:sp>
      <p:sp>
        <p:nvSpPr>
          <p:cNvPr id="80919" name="Rectangle 6"/>
          <p:cNvSpPr>
            <a:spLocks noChangeArrowheads="1"/>
          </p:cNvSpPr>
          <p:nvPr/>
        </p:nvSpPr>
        <p:spPr bwMode="auto">
          <a:xfrm>
            <a:off x="3633566" y="3228133"/>
            <a:ext cx="2311694" cy="971128"/>
          </a:xfrm>
          <a:prstGeom prst="rect">
            <a:avLst/>
          </a:prstGeom>
          <a:solidFill>
            <a:srgbClr val="3366FF">
              <a:alpha val="50195"/>
            </a:srgbClr>
          </a:solidFill>
          <a:ln w="9525">
            <a:solidFill>
              <a:schemeClr val="tx1"/>
            </a:solidFill>
            <a:miter lim="800000"/>
            <a:headEnd/>
            <a:tailEnd/>
          </a:ln>
        </p:spPr>
        <p:txBody>
          <a:bodyPr wrap="none" lIns="93275" tIns="46636" rIns="93275" bIns="46636" anchor="ctr"/>
          <a:lstStyle/>
          <a:p>
            <a:pPr algn="ctr">
              <a:spcBef>
                <a:spcPct val="0"/>
              </a:spcBef>
            </a:pPr>
            <a:r>
              <a:rPr lang="de-DE" sz="2900" b="1" dirty="0"/>
              <a:t>Master</a:t>
            </a:r>
          </a:p>
        </p:txBody>
      </p:sp>
      <p:cxnSp>
        <p:nvCxnSpPr>
          <p:cNvPr id="80920" name="Gerade Verbindung mit Pfeil 31"/>
          <p:cNvCxnSpPr>
            <a:cxnSpLocks noChangeShapeType="1"/>
          </p:cNvCxnSpPr>
          <p:nvPr/>
        </p:nvCxnSpPr>
        <p:spPr bwMode="auto">
          <a:xfrm>
            <a:off x="6155558" y="3141142"/>
            <a:ext cx="915506" cy="914189"/>
          </a:xfrm>
          <a:prstGeom prst="straightConnector1">
            <a:avLst/>
          </a:prstGeom>
          <a:noFill/>
          <a:ln w="9525" algn="ctr">
            <a:noFill/>
            <a:round/>
            <a:headEnd/>
            <a:tailEnd type="arrow" w="med" len="med"/>
          </a:ln>
        </p:spPr>
      </p:cxnSp>
      <p:sp>
        <p:nvSpPr>
          <p:cNvPr id="80921" name="Line 16"/>
          <p:cNvSpPr>
            <a:spLocks noChangeShapeType="1"/>
          </p:cNvSpPr>
          <p:nvPr/>
        </p:nvSpPr>
        <p:spPr bwMode="auto">
          <a:xfrm flipV="1">
            <a:off x="3276218" y="3716859"/>
            <a:ext cx="3095962" cy="588371"/>
          </a:xfrm>
          <a:prstGeom prst="line">
            <a:avLst/>
          </a:prstGeom>
          <a:noFill/>
          <a:ln w="28575">
            <a:solidFill>
              <a:schemeClr val="tx1">
                <a:alpha val="39999"/>
              </a:schemeClr>
            </a:solidFill>
            <a:prstDash val="sysDot"/>
            <a:round/>
            <a:headEnd/>
            <a:tailEnd type="triangle" w="med" len="med"/>
          </a:ln>
        </p:spPr>
        <p:txBody>
          <a:bodyPr lIns="93275" tIns="46636" rIns="93275" bIns="46636">
            <a:spAutoFit/>
          </a:bodyPr>
          <a:lstStyle/>
          <a:p>
            <a:endParaRPr lang="de-DE"/>
          </a:p>
        </p:txBody>
      </p:sp>
    </p:spTree>
    <p:extLst>
      <p:ext uri="{BB962C8B-B14F-4D97-AF65-F5344CB8AC3E}">
        <p14:creationId xmlns:p14="http://schemas.microsoft.com/office/powerpoint/2010/main" val="613974094"/>
      </p:ext>
    </p:extLst>
  </p:cSld>
  <p:clrMapOvr>
    <a:masterClrMapping/>
  </p:clrMapOvr>
  <p:transition spd="med">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Bologna-ABC</a:t>
            </a:r>
            <a:endParaRPr lang="de-DE" dirty="0"/>
          </a:p>
        </p:txBody>
      </p:sp>
      <p:sp>
        <p:nvSpPr>
          <p:cNvPr id="4" name="Fußzeilenplatzhalter 3"/>
          <p:cNvSpPr>
            <a:spLocks noGrp="1"/>
          </p:cNvSpPr>
          <p:nvPr>
            <p:ph type="ftr" sz="quarter" idx="10"/>
          </p:nvPr>
        </p:nvSpPr>
        <p:spPr>
          <a:xfrm>
            <a:off x="411108" y="6633407"/>
            <a:ext cx="7257236" cy="355870"/>
          </a:xfrm>
        </p:spPr>
        <p:txBody>
          <a:bodyPr/>
          <a:lstStyle/>
          <a:p>
            <a:r>
              <a:rPr lang="de-DE" smtClean="0">
                <a:solidFill>
                  <a:srgbClr val="000000"/>
                </a:solidFill>
              </a:rPr>
              <a:t>Markus Bremer, Dienstbesprechung Jobcenter, Fragen rund ums Studium</a:t>
            </a:r>
            <a:endParaRPr lang="de-DE" dirty="0">
              <a:solidFill>
                <a:srgbClr val="000000"/>
              </a:solidFill>
            </a:endParaRPr>
          </a:p>
        </p:txBody>
      </p:sp>
      <p:grpSp>
        <p:nvGrpSpPr>
          <p:cNvPr id="3" name="Gruppieren 10"/>
          <p:cNvGrpSpPr>
            <a:grpSpLocks/>
          </p:cNvGrpSpPr>
          <p:nvPr/>
        </p:nvGrpSpPr>
        <p:grpSpPr bwMode="auto">
          <a:xfrm>
            <a:off x="1187629" y="1601793"/>
            <a:ext cx="4392613" cy="4638675"/>
            <a:chOff x="520279" y="1488529"/>
            <a:chExt cx="4392488" cy="4639373"/>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279" y="1488529"/>
              <a:ext cx="2952328" cy="4639373"/>
            </a:xfrm>
            <a:prstGeom prst="rect">
              <a:avLst/>
            </a:prstGeom>
            <a:noFill/>
            <a:ln w="9525" algn="ctr">
              <a:noFill/>
              <a:miter lim="800000"/>
              <a:headEnd/>
              <a:tailEnd/>
            </a:ln>
          </p:spPr>
        </p:pic>
        <p:sp>
          <p:nvSpPr>
            <p:cNvPr id="7" name="Textfeld 6"/>
            <p:cNvSpPr txBox="1">
              <a:spLocks noChangeArrowheads="1"/>
            </p:cNvSpPr>
            <p:nvPr/>
          </p:nvSpPr>
          <p:spPr bwMode="auto">
            <a:xfrm>
              <a:off x="3472607" y="1632545"/>
              <a:ext cx="1440160" cy="230832"/>
            </a:xfrm>
            <a:prstGeom prst="rect">
              <a:avLst/>
            </a:prstGeom>
            <a:solidFill>
              <a:srgbClr val="7030A0"/>
            </a:solidFill>
            <a:ln w="9525">
              <a:solidFill>
                <a:schemeClr val="tx1"/>
              </a:solidFill>
              <a:miter lim="800000"/>
              <a:headEnd/>
              <a:tailEnd/>
            </a:ln>
          </p:spPr>
          <p:txBody>
            <a:bodyPr>
              <a:spAutoFit/>
            </a:bodyPr>
            <a:lstStyle/>
            <a:p>
              <a:pPr algn="ctr"/>
              <a:r>
                <a:rPr lang="de-DE" sz="900" dirty="0">
                  <a:solidFill>
                    <a:schemeClr val="bg1"/>
                  </a:solidFill>
                </a:rPr>
                <a:t>Promotion</a:t>
              </a:r>
            </a:p>
          </p:txBody>
        </p:sp>
        <p:sp>
          <p:nvSpPr>
            <p:cNvPr id="8" name="Textfeld 7"/>
            <p:cNvSpPr txBox="1">
              <a:spLocks noChangeArrowheads="1"/>
            </p:cNvSpPr>
            <p:nvPr/>
          </p:nvSpPr>
          <p:spPr bwMode="auto">
            <a:xfrm>
              <a:off x="3472607" y="2424633"/>
              <a:ext cx="1440160" cy="1584176"/>
            </a:xfrm>
            <a:prstGeom prst="rect">
              <a:avLst/>
            </a:prstGeom>
            <a:solidFill>
              <a:srgbClr val="7030A0"/>
            </a:solidFill>
            <a:ln w="9525">
              <a:solidFill>
                <a:schemeClr val="tx1"/>
              </a:solidFill>
              <a:miter lim="800000"/>
              <a:headEnd/>
              <a:tailEnd/>
            </a:ln>
          </p:spPr>
          <p:txBody>
            <a:bodyPr anchor="ctr"/>
            <a:lstStyle/>
            <a:p>
              <a:pPr algn="ctr"/>
              <a:r>
                <a:rPr lang="de-DE" sz="1200" dirty="0">
                  <a:solidFill>
                    <a:schemeClr val="bg1"/>
                  </a:solidFill>
                </a:rPr>
                <a:t>Beruf</a:t>
              </a:r>
            </a:p>
          </p:txBody>
        </p:sp>
        <p:cxnSp>
          <p:nvCxnSpPr>
            <p:cNvPr id="9" name="Gerade Verbindung 8"/>
            <p:cNvCxnSpPr>
              <a:stCxn id="7" idx="2"/>
              <a:endCxn id="8" idx="0"/>
            </p:cNvCxnSpPr>
            <p:nvPr/>
          </p:nvCxnSpPr>
          <p:spPr bwMode="auto">
            <a:xfrm rot="5400000">
              <a:off x="3911032" y="2144266"/>
              <a:ext cx="562060" cy="0"/>
            </a:xfrm>
            <a:prstGeom prst="line">
              <a:avLst/>
            </a:prstGeom>
            <a:noFill/>
            <a:ln w="9525" cap="flat" cmpd="sng" algn="ctr">
              <a:solidFill>
                <a:schemeClr val="accent4">
                  <a:lumMod val="50000"/>
                  <a:lumOff val="50000"/>
                </a:schemeClr>
              </a:solidFill>
              <a:prstDash val="solid"/>
              <a:round/>
              <a:headEnd type="none" w="med" len="med"/>
              <a:tailEnd type="none" w="med" len="med"/>
            </a:ln>
            <a:effectLst/>
          </p:spPr>
        </p:cxnSp>
      </p:grpSp>
      <p:sp>
        <p:nvSpPr>
          <p:cNvPr id="10" name="Textfeld 9"/>
          <p:cNvSpPr txBox="1"/>
          <p:nvPr/>
        </p:nvSpPr>
        <p:spPr>
          <a:xfrm>
            <a:off x="5040564" y="4437112"/>
            <a:ext cx="4103435" cy="1477277"/>
          </a:xfrm>
          <a:prstGeom prst="rect">
            <a:avLst/>
          </a:prstGeom>
          <a:noFill/>
        </p:spPr>
        <p:txBody>
          <a:bodyPr wrap="square" lIns="91385" tIns="45695" rIns="91385" bIns="45695" rtlCol="0">
            <a:spAutoFit/>
          </a:bodyPr>
          <a:lstStyle/>
          <a:p>
            <a:r>
              <a:rPr lang="de-DE" b="1" dirty="0" smtClean="0"/>
              <a:t>Modul</a:t>
            </a:r>
            <a:r>
              <a:rPr lang="de-DE" dirty="0" smtClean="0"/>
              <a:t>: Module sind aus mehreren Lehrveranstaltungen zusammengefasste Einheiten, wobei die Lehrveranstaltungen inhaltlich aufeinander abgestimmt sind.</a:t>
            </a:r>
            <a:endParaRPr lang="de-DE" dirty="0"/>
          </a:p>
        </p:txBody>
      </p:sp>
      <p:sp>
        <p:nvSpPr>
          <p:cNvPr id="11" name="Textfeld 10"/>
          <p:cNvSpPr txBox="1"/>
          <p:nvPr/>
        </p:nvSpPr>
        <p:spPr>
          <a:xfrm>
            <a:off x="5940157" y="2084660"/>
            <a:ext cx="2880320" cy="1200329"/>
          </a:xfrm>
          <a:prstGeom prst="rect">
            <a:avLst/>
          </a:prstGeom>
          <a:noFill/>
        </p:spPr>
        <p:txBody>
          <a:bodyPr wrap="square" lIns="91385" tIns="45695" rIns="91385" bIns="45695" rtlCol="0">
            <a:spAutoFit/>
          </a:bodyPr>
          <a:lstStyle/>
          <a:p>
            <a:r>
              <a:rPr lang="de-DE" b="1" dirty="0" err="1" smtClean="0"/>
              <a:t>Credits</a:t>
            </a:r>
            <a:r>
              <a:rPr lang="de-DE" dirty="0" smtClean="0"/>
              <a:t>: Eine Maßeinheit für die Berechnung des Studienaufwandes.</a:t>
            </a:r>
          </a:p>
          <a:p>
            <a:r>
              <a:rPr lang="de-DE" dirty="0" smtClean="0"/>
              <a:t>1 CP = 30 Arbeitsstunden</a:t>
            </a:r>
            <a:endParaRPr lang="de-DE" dirty="0"/>
          </a:p>
        </p:txBody>
      </p:sp>
    </p:spTree>
    <p:extLst>
      <p:ext uri="{BB962C8B-B14F-4D97-AF65-F5344CB8AC3E}">
        <p14:creationId xmlns:p14="http://schemas.microsoft.com/office/powerpoint/2010/main" val="202440890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linds(horizontal)">
                                      <p:cBhvr>
                                        <p:cTn id="1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a:xfrm>
            <a:off x="490538" y="996950"/>
            <a:ext cx="7688262" cy="304800"/>
          </a:xfrm>
        </p:spPr>
        <p:txBody>
          <a:bodyPr/>
          <a:lstStyle/>
          <a:p>
            <a:r>
              <a:rPr lang="de-DE" sz="2200" smtClean="0"/>
              <a:t>FH-Reife und Studienmöglichkeiten</a:t>
            </a:r>
          </a:p>
        </p:txBody>
      </p:sp>
      <p:graphicFrame>
        <p:nvGraphicFramePr>
          <p:cNvPr id="5" name="Inhaltsplatzhalter 4"/>
          <p:cNvGraphicFramePr>
            <a:graphicFrameLocks noGrp="1"/>
          </p:cNvGraphicFramePr>
          <p:nvPr>
            <p:ph idx="1"/>
          </p:nvPr>
        </p:nvGraphicFramePr>
        <p:xfrm>
          <a:off x="509588" y="1679575"/>
          <a:ext cx="7669212" cy="2397134"/>
        </p:xfrm>
        <a:graphic>
          <a:graphicData uri="http://schemas.openxmlformats.org/drawingml/2006/table">
            <a:tbl>
              <a:tblPr firstRow="1" bandRow="1">
                <a:tableStyleId>{5C22544A-7EE6-4342-B048-85BDC9FD1C3A}</a:tableStyleId>
              </a:tblPr>
              <a:tblGrid>
                <a:gridCol w="3306328"/>
                <a:gridCol w="4362884"/>
              </a:tblGrid>
              <a:tr h="370692">
                <a:tc>
                  <a:txBody>
                    <a:bodyPr/>
                    <a:lstStyle/>
                    <a:p>
                      <a:r>
                        <a:rPr lang="de-DE" sz="1800" dirty="0" smtClean="0"/>
                        <a:t>FH-Reife an der FOS</a:t>
                      </a:r>
                      <a:endParaRPr lang="de-DE" sz="1800" dirty="0"/>
                    </a:p>
                  </a:txBody>
                  <a:tcPr marT="45703" marB="45703"/>
                </a:tc>
                <a:tc>
                  <a:txBody>
                    <a:bodyPr/>
                    <a:lstStyle/>
                    <a:p>
                      <a:r>
                        <a:rPr lang="de-DE" sz="1800" baseline="0" dirty="0" smtClean="0"/>
                        <a:t>Studienfächer an der </a:t>
                      </a:r>
                      <a:r>
                        <a:rPr lang="de-DE" sz="1800" u="sng" baseline="0" dirty="0" smtClean="0"/>
                        <a:t>Uni Oldenburg</a:t>
                      </a:r>
                      <a:endParaRPr lang="de-DE" sz="1800" u="sng" dirty="0"/>
                    </a:p>
                  </a:txBody>
                  <a:tcPr marT="45703" marB="45703"/>
                </a:tc>
              </a:tr>
              <a:tr h="370692">
                <a:tc>
                  <a:txBody>
                    <a:bodyPr/>
                    <a:lstStyle/>
                    <a:p>
                      <a:r>
                        <a:rPr lang="de-DE" sz="1800" dirty="0" smtClean="0"/>
                        <a:t>Agrarwirtschaft</a:t>
                      </a:r>
                      <a:endParaRPr lang="de-DE" sz="1800" dirty="0"/>
                    </a:p>
                  </a:txBody>
                  <a:tcPr marT="45703" marB="45703"/>
                </a:tc>
                <a:tc>
                  <a:txBody>
                    <a:bodyPr/>
                    <a:lstStyle/>
                    <a:p>
                      <a:r>
                        <a:rPr lang="de-DE" sz="1800" dirty="0" smtClean="0"/>
                        <a:t>Biologie, Chemie, Umweltwissenschaften</a:t>
                      </a:r>
                      <a:endParaRPr lang="de-DE" sz="1800" dirty="0"/>
                    </a:p>
                  </a:txBody>
                  <a:tcPr marT="45703" marB="45703"/>
                </a:tc>
              </a:tr>
              <a:tr h="914356">
                <a:tc>
                  <a:txBody>
                    <a:bodyPr/>
                    <a:lstStyle/>
                    <a:p>
                      <a:r>
                        <a:rPr lang="de-DE" sz="1800" dirty="0" smtClean="0"/>
                        <a:t>Wirtschaft</a:t>
                      </a:r>
                      <a:endParaRPr lang="de-DE" sz="1800" dirty="0"/>
                    </a:p>
                  </a:txBody>
                  <a:tcPr marT="45703" marB="45703"/>
                </a:tc>
                <a:tc>
                  <a:txBody>
                    <a:bodyPr/>
                    <a:lstStyle/>
                    <a:p>
                      <a:r>
                        <a:rPr lang="de-DE" sz="1800" dirty="0" smtClean="0"/>
                        <a:t>BWL, BWL mit juristischem Schwerpunkt, 2-Fach-Bachelor</a:t>
                      </a:r>
                      <a:r>
                        <a:rPr lang="de-DE" sz="1800" baseline="0" dirty="0" smtClean="0"/>
                        <a:t> Wirtschaft und Politik</a:t>
                      </a:r>
                      <a:endParaRPr lang="de-DE" sz="1800" dirty="0"/>
                    </a:p>
                  </a:txBody>
                  <a:tcPr marT="45703" marB="45703"/>
                </a:tc>
              </a:tr>
              <a:tr h="370692">
                <a:tc>
                  <a:txBody>
                    <a:bodyPr/>
                    <a:lstStyle/>
                    <a:p>
                      <a:r>
                        <a:rPr lang="de-DE" sz="1800" dirty="0" smtClean="0"/>
                        <a:t>Technik</a:t>
                      </a:r>
                      <a:endParaRPr lang="de-DE" sz="1800" dirty="0"/>
                    </a:p>
                  </a:txBody>
                  <a:tcPr marT="45703" marB="45703"/>
                </a:tc>
                <a:tc>
                  <a:txBody>
                    <a:bodyPr/>
                    <a:lstStyle/>
                    <a:p>
                      <a:r>
                        <a:rPr lang="de-DE" sz="1800" dirty="0" smtClean="0"/>
                        <a:t>Physik, Ingenieurwesen, Chemie</a:t>
                      </a:r>
                      <a:endParaRPr lang="de-DE" sz="1800" dirty="0"/>
                    </a:p>
                  </a:txBody>
                  <a:tcPr marT="45703" marB="45703"/>
                </a:tc>
              </a:tr>
              <a:tr h="370692">
                <a:tc>
                  <a:txBody>
                    <a:bodyPr/>
                    <a:lstStyle/>
                    <a:p>
                      <a:r>
                        <a:rPr lang="de-DE" sz="1800" dirty="0" smtClean="0"/>
                        <a:t>Gestaltung</a:t>
                      </a:r>
                      <a:endParaRPr lang="de-DE" sz="1800" dirty="0"/>
                    </a:p>
                  </a:txBody>
                  <a:tcPr marT="45703" marB="45703"/>
                </a:tc>
                <a:tc>
                  <a:txBody>
                    <a:bodyPr/>
                    <a:lstStyle/>
                    <a:p>
                      <a:r>
                        <a:rPr lang="de-DE" sz="1800" dirty="0" smtClean="0"/>
                        <a:t>Kunst und Medien</a:t>
                      </a:r>
                      <a:endParaRPr lang="de-DE" sz="1800" dirty="0"/>
                    </a:p>
                  </a:txBody>
                  <a:tcPr marT="45703" marB="45703"/>
                </a:tc>
              </a:tr>
            </a:tbl>
          </a:graphicData>
        </a:graphic>
      </p:graphicFrame>
      <p:sp>
        <p:nvSpPr>
          <p:cNvPr id="69655"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graphicFrame>
        <p:nvGraphicFramePr>
          <p:cNvPr id="6" name="Inhaltsplatzhalter 4"/>
          <p:cNvGraphicFramePr>
            <a:graphicFrameLocks/>
          </p:cNvGraphicFramePr>
          <p:nvPr/>
        </p:nvGraphicFramePr>
        <p:xfrm>
          <a:off x="503238" y="4559300"/>
          <a:ext cx="7669212" cy="1930400"/>
        </p:xfrm>
        <a:graphic>
          <a:graphicData uri="http://schemas.openxmlformats.org/drawingml/2006/table">
            <a:tbl>
              <a:tblPr firstRow="1" bandRow="1">
                <a:tableStyleId>{5C22544A-7EE6-4342-B048-85BDC9FD1C3A}</a:tableStyleId>
              </a:tblPr>
              <a:tblGrid>
                <a:gridCol w="3306328"/>
                <a:gridCol w="4362884"/>
              </a:tblGrid>
              <a:tr h="370840">
                <a:tc>
                  <a:txBody>
                    <a:bodyPr/>
                    <a:lstStyle/>
                    <a:p>
                      <a:r>
                        <a:rPr lang="de-DE" dirty="0" smtClean="0"/>
                        <a:t>FH-Reife an der FOS</a:t>
                      </a:r>
                      <a:endParaRPr lang="de-DE" dirty="0"/>
                    </a:p>
                  </a:txBody>
                  <a:tcPr/>
                </a:tc>
                <a:tc>
                  <a:txBody>
                    <a:bodyPr/>
                    <a:lstStyle/>
                    <a:p>
                      <a:r>
                        <a:rPr lang="de-DE" baseline="0" dirty="0" smtClean="0"/>
                        <a:t>Studienfächer an der </a:t>
                      </a:r>
                      <a:r>
                        <a:rPr lang="de-DE" u="sng" baseline="0" dirty="0" smtClean="0"/>
                        <a:t>Uni Lüneburg</a:t>
                      </a:r>
                      <a:endParaRPr lang="de-DE" u="sng" dirty="0"/>
                    </a:p>
                  </a:txBody>
                  <a:tcPr/>
                </a:tc>
              </a:tr>
              <a:tr h="370840">
                <a:tc>
                  <a:txBody>
                    <a:bodyPr/>
                    <a:lstStyle/>
                    <a:p>
                      <a:r>
                        <a:rPr lang="de-DE" dirty="0" smtClean="0"/>
                        <a:t>Gestaltung</a:t>
                      </a:r>
                      <a:endParaRPr lang="de-DE" dirty="0"/>
                    </a:p>
                  </a:txBody>
                  <a:tcPr/>
                </a:tc>
                <a:tc>
                  <a:txBody>
                    <a:bodyPr/>
                    <a:lstStyle/>
                    <a:p>
                      <a:r>
                        <a:rPr lang="de-DE" dirty="0" smtClean="0"/>
                        <a:t>Grundschullehramt</a:t>
                      </a:r>
                      <a:r>
                        <a:rPr lang="de-DE" baseline="0" dirty="0" smtClean="0"/>
                        <a:t> mit Fach Kunst</a:t>
                      </a:r>
                      <a:endParaRPr lang="de-DE" dirty="0"/>
                    </a:p>
                  </a:txBody>
                  <a:tcPr/>
                </a:tc>
              </a:tr>
              <a:tr h="370840">
                <a:tc>
                  <a:txBody>
                    <a:bodyPr/>
                    <a:lstStyle/>
                    <a:p>
                      <a:r>
                        <a:rPr lang="de-DE" dirty="0" smtClean="0"/>
                        <a:t>wenn</a:t>
                      </a:r>
                      <a:r>
                        <a:rPr lang="de-DE" baseline="0" dirty="0" smtClean="0"/>
                        <a:t> Mathe und Deutsch</a:t>
                      </a:r>
                    </a:p>
                    <a:p>
                      <a:r>
                        <a:rPr lang="de-DE" baseline="0" dirty="0" smtClean="0"/>
                        <a:t>mindestens Note 3</a:t>
                      </a:r>
                      <a:endParaRPr lang="de-DE" dirty="0"/>
                    </a:p>
                  </a:txBody>
                  <a:tcPr/>
                </a:tc>
                <a:tc>
                  <a:txBody>
                    <a:bodyPr/>
                    <a:lstStyle/>
                    <a:p>
                      <a:r>
                        <a:rPr lang="de-DE" dirty="0" smtClean="0"/>
                        <a:t>Wirtschaftpsychologie,</a:t>
                      </a:r>
                      <a:r>
                        <a:rPr lang="de-DE" baseline="0" dirty="0" smtClean="0"/>
                        <a:t> BWL, </a:t>
                      </a:r>
                      <a:r>
                        <a:rPr lang="de-DE" baseline="0" dirty="0" err="1" smtClean="0"/>
                        <a:t>Ingenieurwiss.,Kulturwissenschaften</a:t>
                      </a:r>
                      <a:r>
                        <a:rPr lang="de-DE" baseline="0" dirty="0" smtClean="0"/>
                        <a:t>, Politikwissenschaften, </a:t>
                      </a:r>
                      <a:r>
                        <a:rPr lang="de-DE" baseline="0" dirty="0" err="1" smtClean="0"/>
                        <a:t>Umweltwiss</a:t>
                      </a:r>
                      <a:r>
                        <a:rPr lang="de-DE" baseline="0" dirty="0" smtClean="0"/>
                        <a:t>., Wirtschaftsrecht, </a:t>
                      </a:r>
                      <a:r>
                        <a:rPr lang="de-DE" baseline="0" dirty="0" err="1" smtClean="0"/>
                        <a:t>Wirtschatsinformatik</a:t>
                      </a:r>
                      <a:endParaRPr lang="de-DE" dirty="0"/>
                    </a:p>
                  </a:txBody>
                  <a:tcPr/>
                </a:tc>
              </a:tr>
            </a:tbl>
          </a:graphicData>
        </a:graphic>
      </p:graphicFrame>
    </p:spTree>
    <p:extLst>
      <p:ext uri="{BB962C8B-B14F-4D97-AF65-F5344CB8AC3E}">
        <p14:creationId xmlns:p14="http://schemas.microsoft.com/office/powerpoint/2010/main" val="145955580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Bachelor Geographie - Studienverlaufsplan</a:t>
            </a:r>
            <a:endParaRPr lang="de-DE" dirty="0"/>
          </a:p>
        </p:txBody>
      </p:sp>
      <p:sp>
        <p:nvSpPr>
          <p:cNvPr id="4" name="Fußzeilenplatzhalter 3"/>
          <p:cNvSpPr>
            <a:spLocks noGrp="1"/>
          </p:cNvSpPr>
          <p:nvPr>
            <p:ph type="ftr" sz="quarter" idx="10"/>
          </p:nvPr>
        </p:nvSpPr>
        <p:spPr>
          <a:xfrm>
            <a:off x="411108" y="6633407"/>
            <a:ext cx="6825188" cy="355870"/>
          </a:xfrm>
        </p:spPr>
        <p:txBody>
          <a:bodyPr/>
          <a:lstStyle/>
          <a:p>
            <a:r>
              <a:rPr lang="de-DE" smtClean="0">
                <a:solidFill>
                  <a:srgbClr val="000000"/>
                </a:solidFill>
              </a:rPr>
              <a:t>Markus Bremer, Dienstbesprechung Jobcenter, Fragen rund ums Studium</a:t>
            </a:r>
            <a:endParaRPr lang="de-DE" dirty="0">
              <a:solidFill>
                <a:srgbClr val="000000"/>
              </a:solidFill>
            </a:endParaRPr>
          </a:p>
        </p:txBody>
      </p:sp>
      <p:pic>
        <p:nvPicPr>
          <p:cNvPr id="563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1472" t="22372" r="27063" b="14641"/>
          <a:stretch>
            <a:fillRect/>
          </a:stretch>
        </p:blipFill>
        <p:spPr bwMode="auto">
          <a:xfrm>
            <a:off x="1115616" y="1556792"/>
            <a:ext cx="7046550" cy="4968552"/>
          </a:xfrm>
          <a:prstGeom prst="rect">
            <a:avLst/>
          </a:prstGeom>
          <a:noFill/>
          <a:ln w="9525">
            <a:noFill/>
            <a:miter lim="800000"/>
            <a:headEnd/>
            <a:tailEnd/>
          </a:ln>
        </p:spPr>
      </p:pic>
      <p:sp>
        <p:nvSpPr>
          <p:cNvPr id="5" name="Ellipse 4"/>
          <p:cNvSpPr/>
          <p:nvPr/>
        </p:nvSpPr>
        <p:spPr bwMode="auto">
          <a:xfrm>
            <a:off x="1187624" y="2564904"/>
            <a:ext cx="1224136" cy="576064"/>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5261" fontAlgn="base">
              <a:lnSpc>
                <a:spcPct val="90000"/>
              </a:lnSpc>
              <a:spcBef>
                <a:spcPct val="50000"/>
              </a:spcBef>
              <a:spcAft>
                <a:spcPct val="0"/>
              </a:spcAft>
            </a:pPr>
            <a:endParaRPr lang="de-DE" sz="2000" dirty="0">
              <a:latin typeface="Arial" charset="0"/>
            </a:endParaRPr>
          </a:p>
        </p:txBody>
      </p:sp>
      <p:sp>
        <p:nvSpPr>
          <p:cNvPr id="6" name="Textfeld 5"/>
          <p:cNvSpPr txBox="1"/>
          <p:nvPr/>
        </p:nvSpPr>
        <p:spPr>
          <a:xfrm>
            <a:off x="2555776" y="2474915"/>
            <a:ext cx="6192688" cy="1242117"/>
          </a:xfrm>
          <a:prstGeom prst="rect">
            <a:avLst/>
          </a:prstGeom>
          <a:solidFill>
            <a:schemeClr val="bg1"/>
          </a:solidFill>
          <a:ln w="25400">
            <a:solidFill>
              <a:schemeClr val="accent1"/>
            </a:solidFill>
          </a:ln>
        </p:spPr>
        <p:txBody>
          <a:bodyPr wrap="square" lIns="91209" tIns="45601" rIns="91209" bIns="45601" rtlCol="0">
            <a:noAutofit/>
          </a:bodyPr>
          <a:lstStyle/>
          <a:p>
            <a:r>
              <a:rPr lang="de-DE" sz="1400" b="1" dirty="0"/>
              <a:t>Lehrveranstaltungen:</a:t>
            </a:r>
          </a:p>
          <a:p>
            <a:r>
              <a:rPr lang="de-DE" sz="1400" b="1" dirty="0"/>
              <a:t>1. </a:t>
            </a:r>
            <a:r>
              <a:rPr lang="de-DE" sz="1400" b="1" dirty="0" err="1"/>
              <a:t>ReIief</a:t>
            </a:r>
            <a:r>
              <a:rPr lang="de-DE" sz="1400" b="1" dirty="0"/>
              <a:t> und Boden (Vorlesung); </a:t>
            </a:r>
            <a:r>
              <a:rPr lang="de-DE" sz="1400" dirty="0"/>
              <a:t>3 SWS</a:t>
            </a:r>
          </a:p>
          <a:p>
            <a:r>
              <a:rPr lang="de-DE" sz="1400" b="1" dirty="0"/>
              <a:t>2. Geomorphologische und bodenkundliche Arbeitsmethoden (Übung)</a:t>
            </a:r>
          </a:p>
          <a:p>
            <a:r>
              <a:rPr lang="de-DE" sz="1400" dirty="0"/>
              <a:t>inkl. 3 Geländetage, ganz- od. halbtägig; 3 SWS</a:t>
            </a:r>
          </a:p>
        </p:txBody>
      </p:sp>
    </p:spTree>
    <p:extLst>
      <p:ext uri="{BB962C8B-B14F-4D97-AF65-F5344CB8AC3E}">
        <p14:creationId xmlns:p14="http://schemas.microsoft.com/office/powerpoint/2010/main" val="270846962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13975" t="5334" r="13970" b="5068"/>
          <a:stretch>
            <a:fillRect/>
          </a:stretch>
        </p:blipFill>
        <p:spPr bwMode="auto">
          <a:xfrm>
            <a:off x="0" y="260648"/>
            <a:ext cx="9144000" cy="6395803"/>
          </a:xfrm>
          <a:prstGeom prst="rect">
            <a:avLst/>
          </a:prstGeom>
          <a:noFill/>
          <a:ln w="9525">
            <a:noFill/>
            <a:miter lim="800000"/>
            <a:headEnd/>
            <a:tailEnd/>
          </a:ln>
        </p:spPr>
      </p:pic>
      <p:sp>
        <p:nvSpPr>
          <p:cNvPr id="6" name="Rechtwinkliges Dreieck 5"/>
          <p:cNvSpPr/>
          <p:nvPr/>
        </p:nvSpPr>
        <p:spPr>
          <a:xfrm>
            <a:off x="0" y="5679631"/>
            <a:ext cx="1871700" cy="91772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p:cNvSpPr/>
          <p:nvPr/>
        </p:nvSpPr>
        <p:spPr>
          <a:xfrm rot="16200000">
            <a:off x="7798795" y="5512795"/>
            <a:ext cx="1268760" cy="142164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843808" y="6309320"/>
            <a:ext cx="2970330" cy="324000"/>
          </a:xfrm>
          <a:prstGeom prst="rect">
            <a:avLst/>
          </a:prstGeom>
          <a:solidFill>
            <a:schemeClr val="bg1"/>
          </a:solidFill>
        </p:spPr>
        <p:txBody>
          <a:bodyPr wrap="square" rtlCol="0">
            <a:noAutofit/>
          </a:bodyPr>
          <a:lstStyle/>
          <a:p>
            <a:endParaRPr lang="de-DE" dirty="0"/>
          </a:p>
        </p:txBody>
      </p:sp>
      <p:sp>
        <p:nvSpPr>
          <p:cNvPr id="9" name="Textfeld 8"/>
          <p:cNvSpPr txBox="1"/>
          <p:nvPr/>
        </p:nvSpPr>
        <p:spPr>
          <a:xfrm rot="16200000">
            <a:off x="3621078" y="389844"/>
            <a:ext cx="1080117" cy="821726"/>
          </a:xfrm>
          <a:prstGeom prst="rect">
            <a:avLst/>
          </a:prstGeom>
          <a:solidFill>
            <a:schemeClr val="bg1"/>
          </a:solidFill>
        </p:spPr>
        <p:txBody>
          <a:bodyPr wrap="square" rtlCol="0">
            <a:noAutofit/>
          </a:bodyPr>
          <a:lstStyle/>
          <a:p>
            <a:endParaRPr lang="de-DE" dirty="0"/>
          </a:p>
        </p:txBody>
      </p:sp>
      <p:sp>
        <p:nvSpPr>
          <p:cNvPr id="10" name="Fußzeilenplatzhalter 9"/>
          <p:cNvSpPr>
            <a:spLocks noGrp="1"/>
          </p:cNvSpPr>
          <p:nvPr>
            <p:ph type="ftr" sz="quarter" idx="10"/>
          </p:nvPr>
        </p:nvSpPr>
        <p:spPr>
          <a:xfrm>
            <a:off x="411108" y="6633407"/>
            <a:ext cx="6969204" cy="355870"/>
          </a:xfrm>
        </p:spPr>
        <p:txBody>
          <a:bodyPr/>
          <a:lstStyle/>
          <a:p>
            <a:r>
              <a:rPr lang="de-DE" smtClean="0">
                <a:solidFill>
                  <a:srgbClr val="000000"/>
                </a:solidFill>
              </a:rPr>
              <a:t>Markus Bremer, Dienstbesprechung Jobcenter, Fragen rund ums Studium</a:t>
            </a:r>
            <a:endParaRPr lang="de-DE" dirty="0">
              <a:solidFill>
                <a:srgbClr val="000000"/>
              </a:solidFill>
            </a:endParaRPr>
          </a:p>
        </p:txBody>
      </p:sp>
      <p:sp>
        <p:nvSpPr>
          <p:cNvPr id="11" name="Textfeld 10"/>
          <p:cNvSpPr txBox="1"/>
          <p:nvPr/>
        </p:nvSpPr>
        <p:spPr>
          <a:xfrm rot="20341153">
            <a:off x="3947440" y="5992518"/>
            <a:ext cx="1628655" cy="324000"/>
          </a:xfrm>
          <a:prstGeom prst="rect">
            <a:avLst/>
          </a:prstGeom>
          <a:solidFill>
            <a:schemeClr val="bg1"/>
          </a:solidFill>
        </p:spPr>
        <p:txBody>
          <a:bodyPr wrap="square" rtlCol="0">
            <a:noAutofit/>
          </a:bodyPr>
          <a:lstStyle/>
          <a:p>
            <a:endParaRPr lang="de-DE" dirty="0"/>
          </a:p>
        </p:txBody>
      </p:sp>
      <p:sp>
        <p:nvSpPr>
          <p:cNvPr id="12" name="Gleichschenkliges Dreieck 11"/>
          <p:cNvSpPr/>
          <p:nvPr/>
        </p:nvSpPr>
        <p:spPr bwMode="auto">
          <a:xfrm>
            <a:off x="3851920" y="908720"/>
            <a:ext cx="1060704" cy="914400"/>
          </a:xfrm>
          <a:prstGeom prst="triangl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7575" rtl="0" eaLnBrk="1" fontAlgn="base" latinLnBrk="0" hangingPunct="1">
              <a:lnSpc>
                <a:spcPct val="9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4" name="Textfeld 13"/>
          <p:cNvSpPr txBox="1"/>
          <p:nvPr/>
        </p:nvSpPr>
        <p:spPr>
          <a:xfrm rot="16200000">
            <a:off x="4186584" y="70001"/>
            <a:ext cx="440430" cy="821726"/>
          </a:xfrm>
          <a:prstGeom prst="rect">
            <a:avLst/>
          </a:prstGeom>
          <a:solidFill>
            <a:schemeClr val="bg1"/>
          </a:solidFill>
        </p:spPr>
        <p:txBody>
          <a:bodyPr wrap="square" rtlCol="0">
            <a:noAutofit/>
          </a:bodyPr>
          <a:lstStyle/>
          <a:p>
            <a:endParaRPr lang="de-DE" dirty="0"/>
          </a:p>
        </p:txBody>
      </p:sp>
      <p:sp>
        <p:nvSpPr>
          <p:cNvPr id="18" name="Gleichschenkliges Dreieck 17"/>
          <p:cNvSpPr/>
          <p:nvPr/>
        </p:nvSpPr>
        <p:spPr bwMode="auto">
          <a:xfrm rot="18949902">
            <a:off x="4235608" y="604637"/>
            <a:ext cx="720080" cy="360040"/>
          </a:xfrm>
          <a:prstGeom prst="triangl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7575" rtl="0" eaLnBrk="1" fontAlgn="base" latinLnBrk="0" hangingPunct="1">
              <a:lnSpc>
                <a:spcPct val="9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10671185"/>
      </p:ext>
    </p:extLst>
  </p:cSld>
  <p:clrMapOvr>
    <a:masterClrMapping/>
  </p:clrMapOvr>
  <p:transition spd="med">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490181" y="969299"/>
            <a:ext cx="7689309" cy="332399"/>
          </a:xfrm>
        </p:spPr>
        <p:txBody>
          <a:bodyPr/>
          <a:lstStyle/>
          <a:p>
            <a:r>
              <a:rPr lang="de-DE" dirty="0" smtClean="0"/>
              <a:t>Bereichernde Vielfalt </a:t>
            </a:r>
            <a:r>
              <a:rPr lang="de-DE" sz="1800" i="1" dirty="0" smtClean="0"/>
              <a:t>oder</a:t>
            </a:r>
            <a:r>
              <a:rPr lang="de-DE" dirty="0" smtClean="0"/>
              <a:t> Qual der Wahl ?</a:t>
            </a:r>
          </a:p>
        </p:txBody>
      </p:sp>
      <p:sp>
        <p:nvSpPr>
          <p:cNvPr id="136195" name="Rectangle 3"/>
          <p:cNvSpPr>
            <a:spLocks noGrp="1" noChangeArrowheads="1"/>
          </p:cNvSpPr>
          <p:nvPr>
            <p:ph type="body" idx="4294967295"/>
          </p:nvPr>
        </p:nvSpPr>
        <p:spPr>
          <a:xfrm>
            <a:off x="578284" y="1844824"/>
            <a:ext cx="7958276" cy="3847207"/>
          </a:xfrm>
        </p:spPr>
        <p:txBody>
          <a:bodyPr/>
          <a:lstStyle/>
          <a:p>
            <a:r>
              <a:rPr lang="de-DE" sz="1600" dirty="0" smtClean="0"/>
              <a:t>Es gibt nicht nur die Studiengänge </a:t>
            </a:r>
            <a:r>
              <a:rPr lang="de-DE" sz="1600" b="1" dirty="0" smtClean="0"/>
              <a:t>Geographie</a:t>
            </a:r>
            <a:r>
              <a:rPr lang="de-DE" sz="1600" dirty="0" smtClean="0"/>
              <a:t> und </a:t>
            </a:r>
            <a:r>
              <a:rPr lang="de-DE" sz="1600" b="1" dirty="0" smtClean="0"/>
              <a:t>Geologie</a:t>
            </a:r>
            <a:r>
              <a:rPr lang="de-DE" sz="1600" dirty="0" smtClean="0"/>
              <a:t>, sondern auch: </a:t>
            </a:r>
            <a:br>
              <a:rPr lang="de-DE" sz="1600" dirty="0" smtClean="0"/>
            </a:br>
            <a:endParaRPr lang="de-DE" sz="1600" dirty="0" smtClean="0"/>
          </a:p>
          <a:p>
            <a:pPr lvl="1">
              <a:buNone/>
              <a:tabLst>
                <a:tab pos="901700" algn="l"/>
              </a:tabLst>
            </a:pPr>
            <a:r>
              <a:rPr lang="de-DE" sz="1300" b="1" dirty="0" smtClean="0"/>
              <a:t>	□	</a:t>
            </a:r>
            <a:r>
              <a:rPr lang="de-DE" sz="1400" b="1" dirty="0" smtClean="0"/>
              <a:t>Geoökologie </a:t>
            </a:r>
            <a:r>
              <a:rPr lang="de-DE" sz="1400" dirty="0" smtClean="0"/>
              <a:t>(</a:t>
            </a:r>
            <a:r>
              <a:rPr lang="de-DE" sz="1400" i="1" dirty="0" smtClean="0"/>
              <a:t>Bachelor</a:t>
            </a:r>
            <a:r>
              <a:rPr lang="de-DE" sz="1400" dirty="0" smtClean="0"/>
              <a:t>, TU Braunschweig);</a:t>
            </a:r>
            <a:br>
              <a:rPr lang="de-DE" sz="1400" dirty="0" smtClean="0"/>
            </a:br>
            <a:r>
              <a:rPr lang="de-DE" sz="1400" dirty="0" smtClean="0"/>
              <a:t>□	</a:t>
            </a:r>
            <a:r>
              <a:rPr lang="de-DE" sz="1400" b="1" dirty="0" smtClean="0"/>
              <a:t>Angewandte Geodäsie </a:t>
            </a:r>
            <a:r>
              <a:rPr lang="de-DE" sz="1400" dirty="0" smtClean="0"/>
              <a:t>(</a:t>
            </a:r>
            <a:r>
              <a:rPr lang="de-DE" sz="1400" i="1" dirty="0" smtClean="0"/>
              <a:t>Bachelor</a:t>
            </a:r>
            <a:r>
              <a:rPr lang="de-DE" sz="1400" dirty="0" smtClean="0"/>
              <a:t>, Jade HS Oldenburg);</a:t>
            </a:r>
            <a:br>
              <a:rPr lang="de-DE" sz="1400" dirty="0" smtClean="0"/>
            </a:br>
            <a:r>
              <a:rPr lang="de-DE" sz="1400" dirty="0" smtClean="0"/>
              <a:t>□	</a:t>
            </a:r>
            <a:r>
              <a:rPr lang="de-DE" sz="1400" b="1" dirty="0" smtClean="0"/>
              <a:t>Geodäsie und Geoinformatik </a:t>
            </a:r>
            <a:r>
              <a:rPr lang="de-DE" sz="1400" dirty="0" smtClean="0"/>
              <a:t>(</a:t>
            </a:r>
            <a:r>
              <a:rPr lang="de-DE" sz="1400" i="1" dirty="0" smtClean="0"/>
              <a:t>Bachelor</a:t>
            </a:r>
            <a:r>
              <a:rPr lang="de-DE" sz="1400" dirty="0" smtClean="0"/>
              <a:t>, Uni Hannover),</a:t>
            </a:r>
            <a:br>
              <a:rPr lang="de-DE" sz="1400" dirty="0" smtClean="0"/>
            </a:br>
            <a:r>
              <a:rPr lang="de-DE" sz="1400" dirty="0" smtClean="0"/>
              <a:t>□	</a:t>
            </a:r>
            <a:r>
              <a:rPr lang="de-DE" sz="1400" b="1" dirty="0" smtClean="0"/>
              <a:t>Geoenvironmental Engineering </a:t>
            </a:r>
            <a:r>
              <a:rPr lang="de-DE" sz="1400" dirty="0" smtClean="0"/>
              <a:t>(</a:t>
            </a:r>
            <a:r>
              <a:rPr lang="de-DE" sz="1400" i="1" dirty="0" smtClean="0"/>
              <a:t>Bachelor</a:t>
            </a:r>
            <a:r>
              <a:rPr lang="de-DE" sz="1400" dirty="0" smtClean="0"/>
              <a:t>, TU Clausthal);</a:t>
            </a:r>
            <a:br>
              <a:rPr lang="de-DE" sz="1400" dirty="0" smtClean="0"/>
            </a:br>
            <a:r>
              <a:rPr lang="de-DE" sz="1400" dirty="0" smtClean="0"/>
              <a:t>□	</a:t>
            </a:r>
            <a:r>
              <a:rPr lang="de-DE" sz="1400" b="1" dirty="0" smtClean="0"/>
              <a:t>Geographien ländlicher Räume </a:t>
            </a:r>
            <a:r>
              <a:rPr lang="de-DE" sz="1400" dirty="0" smtClean="0"/>
              <a:t>(</a:t>
            </a:r>
            <a:r>
              <a:rPr lang="de-DE" sz="1400" i="1" dirty="0" smtClean="0"/>
              <a:t>Master</a:t>
            </a:r>
            <a:r>
              <a:rPr lang="de-DE" sz="1400" dirty="0" smtClean="0"/>
              <a:t>, Uni Vechta);</a:t>
            </a:r>
            <a:br>
              <a:rPr lang="de-DE" sz="1400" dirty="0" smtClean="0"/>
            </a:br>
            <a:r>
              <a:rPr lang="de-DE" sz="1400" dirty="0" smtClean="0"/>
              <a:t>□	</a:t>
            </a:r>
            <a:r>
              <a:rPr lang="de-DE" sz="1400" b="1" dirty="0" smtClean="0"/>
              <a:t>Geotechnik und Infrastruktur </a:t>
            </a:r>
            <a:r>
              <a:rPr lang="de-DE" sz="1400" dirty="0" smtClean="0"/>
              <a:t>(</a:t>
            </a:r>
            <a:r>
              <a:rPr lang="de-DE" sz="1400" i="1" dirty="0" smtClean="0"/>
              <a:t>Master</a:t>
            </a:r>
            <a:r>
              <a:rPr lang="de-DE" sz="1400" dirty="0" smtClean="0"/>
              <a:t>, Uni Hannover),</a:t>
            </a:r>
            <a:br>
              <a:rPr lang="de-DE" sz="1400" dirty="0" smtClean="0"/>
            </a:br>
            <a:r>
              <a:rPr lang="de-DE" sz="1400" dirty="0" smtClean="0"/>
              <a:t>□	</a:t>
            </a:r>
            <a:r>
              <a:rPr lang="de-DE" sz="1400" b="1" dirty="0" smtClean="0"/>
              <a:t>Geoinformatik </a:t>
            </a:r>
            <a:r>
              <a:rPr lang="de-DE" sz="1400" dirty="0" smtClean="0"/>
              <a:t>(</a:t>
            </a:r>
            <a:r>
              <a:rPr lang="de-DE" sz="1400" i="1" dirty="0" smtClean="0"/>
              <a:t>Master</a:t>
            </a:r>
            <a:r>
              <a:rPr lang="de-DE" sz="1400" dirty="0" smtClean="0"/>
              <a:t>, Uni Osnabrück),</a:t>
            </a:r>
            <a:br>
              <a:rPr lang="de-DE" sz="1400" dirty="0" smtClean="0"/>
            </a:br>
            <a:r>
              <a:rPr lang="de-DE" sz="1400" dirty="0" smtClean="0"/>
              <a:t>□	</a:t>
            </a:r>
            <a:r>
              <a:rPr lang="de-DE" sz="1400" b="1" dirty="0" err="1" smtClean="0"/>
              <a:t>Hydrogeology</a:t>
            </a:r>
            <a:r>
              <a:rPr lang="de-DE" sz="1400" b="1" dirty="0" smtClean="0"/>
              <a:t> </a:t>
            </a:r>
            <a:r>
              <a:rPr lang="de-DE" sz="1400" b="1" dirty="0" err="1" smtClean="0"/>
              <a:t>and</a:t>
            </a:r>
            <a:r>
              <a:rPr lang="de-DE" sz="1400" b="1" dirty="0" smtClean="0"/>
              <a:t> Environmental </a:t>
            </a:r>
            <a:r>
              <a:rPr lang="de-DE" sz="1400" b="1" dirty="0" err="1" smtClean="0"/>
              <a:t>Geoscience</a:t>
            </a:r>
            <a:r>
              <a:rPr lang="de-DE" sz="1400" b="1" dirty="0" smtClean="0"/>
              <a:t> </a:t>
            </a:r>
            <a:r>
              <a:rPr lang="de-DE" sz="1400" dirty="0" smtClean="0"/>
              <a:t>(</a:t>
            </a:r>
            <a:r>
              <a:rPr lang="de-DE" sz="1400" i="1" dirty="0" smtClean="0"/>
              <a:t>Master</a:t>
            </a:r>
            <a:r>
              <a:rPr lang="de-DE" sz="1400" dirty="0" smtClean="0"/>
              <a:t>, Uni Göttingen),</a:t>
            </a:r>
            <a:br>
              <a:rPr lang="de-DE" sz="1400" dirty="0" smtClean="0"/>
            </a:br>
            <a:r>
              <a:rPr lang="de-DE" sz="1400" dirty="0" smtClean="0"/>
              <a:t>□	</a:t>
            </a:r>
            <a:r>
              <a:rPr lang="en-US" sz="1400" b="1" dirty="0" smtClean="0"/>
              <a:t>Radioactive and Hazardous Waste Management </a:t>
            </a:r>
            <a:r>
              <a:rPr lang="en-US" sz="1400" dirty="0" smtClean="0"/>
              <a:t>(</a:t>
            </a:r>
            <a:r>
              <a:rPr lang="en-US" sz="1400" i="1" dirty="0" smtClean="0"/>
              <a:t>Master</a:t>
            </a:r>
            <a:r>
              <a:rPr lang="en-US" sz="1400" dirty="0" smtClean="0"/>
              <a:t>, TU </a:t>
            </a:r>
            <a:r>
              <a:rPr lang="en-US" sz="1400" dirty="0" err="1" smtClean="0"/>
              <a:t>Clausthal</a:t>
            </a:r>
            <a:r>
              <a:rPr lang="en-US" sz="1400" dirty="0" smtClean="0"/>
              <a:t>).</a:t>
            </a:r>
          </a:p>
          <a:p>
            <a:pPr lvl="1">
              <a:buNone/>
            </a:pPr>
            <a:endParaRPr lang="de-DE" sz="1400" dirty="0" smtClean="0"/>
          </a:p>
          <a:p>
            <a:pPr lvl="1">
              <a:buNone/>
            </a:pPr>
            <a:r>
              <a:rPr lang="de-DE" sz="1300" b="1" dirty="0" smtClean="0"/>
              <a:t>	</a:t>
            </a:r>
            <a:r>
              <a:rPr lang="de-DE" sz="1400" b="1" dirty="0" smtClean="0"/>
              <a:t>Geoinformatik</a:t>
            </a:r>
            <a:r>
              <a:rPr lang="de-DE" sz="1400" dirty="0" smtClean="0"/>
              <a:t> </a:t>
            </a:r>
            <a:r>
              <a:rPr lang="de-DE" sz="1400" b="1" dirty="0" smtClean="0"/>
              <a:t>und Satellitenpositionierung</a:t>
            </a:r>
            <a:r>
              <a:rPr lang="de-DE" sz="1400" dirty="0" smtClean="0"/>
              <a:t>, </a:t>
            </a:r>
            <a:r>
              <a:rPr lang="de-DE" sz="1400" b="1" dirty="0" err="1" smtClean="0"/>
              <a:t>Geotelematik</a:t>
            </a:r>
            <a:r>
              <a:rPr lang="de-DE" sz="1400" b="1" dirty="0" smtClean="0"/>
              <a:t> und Navigation</a:t>
            </a:r>
            <a:r>
              <a:rPr lang="de-DE" sz="1400" dirty="0" smtClean="0"/>
              <a:t>, </a:t>
            </a:r>
            <a:r>
              <a:rPr lang="de-DE" sz="1400" b="1" dirty="0" smtClean="0"/>
              <a:t>Kartographie und Geomedientechnik</a:t>
            </a:r>
            <a:r>
              <a:rPr lang="de-DE" sz="1400" dirty="0" smtClean="0"/>
              <a:t> (jeweils </a:t>
            </a:r>
            <a:r>
              <a:rPr lang="de-DE" sz="1400" i="1" dirty="0" smtClean="0"/>
              <a:t>Bachelor</a:t>
            </a:r>
            <a:r>
              <a:rPr lang="de-DE" sz="1400" dirty="0" smtClean="0"/>
              <a:t>, HS München),</a:t>
            </a:r>
          </a:p>
          <a:p>
            <a:pPr>
              <a:buNone/>
            </a:pPr>
            <a:endParaRPr lang="de-DE" sz="1600" dirty="0" smtClean="0"/>
          </a:p>
          <a:p>
            <a:pPr>
              <a:buNone/>
            </a:pPr>
            <a:endParaRPr lang="de-DE" sz="1600" dirty="0" smtClean="0"/>
          </a:p>
        </p:txBody>
      </p:sp>
      <p:sp>
        <p:nvSpPr>
          <p:cNvPr id="4" name="Fußzeilenplatzhalter 3"/>
          <p:cNvSpPr>
            <a:spLocks noGrp="1"/>
          </p:cNvSpPr>
          <p:nvPr>
            <p:ph type="ftr" sz="quarter" idx="10"/>
          </p:nvPr>
        </p:nvSpPr>
        <p:spPr>
          <a:xfrm>
            <a:off x="411108" y="6633407"/>
            <a:ext cx="7401252" cy="355870"/>
          </a:xfrm>
        </p:spPr>
        <p:txBody>
          <a:bodyPr/>
          <a:lstStyle/>
          <a:p>
            <a:r>
              <a:rPr lang="de-DE" smtClean="0">
                <a:solidFill>
                  <a:srgbClr val="000000"/>
                </a:solidFill>
              </a:rPr>
              <a:t>Markus Bremer, Dienstbesprechung Jobcenter, Fragen rund ums Studium</a:t>
            </a:r>
            <a:endParaRPr lang="de-DE" dirty="0">
              <a:solidFill>
                <a:srgbClr val="000000"/>
              </a:solidFill>
            </a:endParaRPr>
          </a:p>
        </p:txBody>
      </p:sp>
    </p:spTree>
    <p:extLst>
      <p:ext uri="{BB962C8B-B14F-4D97-AF65-F5344CB8AC3E}">
        <p14:creationId xmlns:p14="http://schemas.microsoft.com/office/powerpoint/2010/main" val="318810624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195">
                                            <p:txEl>
                                              <p:pRg st="1" end="1"/>
                                            </p:txEl>
                                          </p:spTgt>
                                        </p:tgtEl>
                                        <p:attrNameLst>
                                          <p:attrName>style.visibility</p:attrName>
                                        </p:attrNameLst>
                                      </p:cBhvr>
                                      <p:to>
                                        <p:strVal val="visible"/>
                                      </p:to>
                                    </p:set>
                                    <p:animEffect transition="in" filter="blinds(horizontal)">
                                      <p:cBhvr>
                                        <p:cTn id="7" dur="500"/>
                                        <p:tgtEl>
                                          <p:spTgt spid="13619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6195">
                                            <p:txEl>
                                              <p:pRg st="3" end="3"/>
                                            </p:txEl>
                                          </p:spTgt>
                                        </p:tgtEl>
                                        <p:attrNameLst>
                                          <p:attrName>style.visibility</p:attrName>
                                        </p:attrNameLst>
                                      </p:cBhvr>
                                      <p:to>
                                        <p:strVal val="visible"/>
                                      </p:to>
                                    </p:set>
                                    <p:animEffect transition="in" filter="blinds(horizontal)">
                                      <p:cBhvr>
                                        <p:cTn id="10" dur="500"/>
                                        <p:tgtEl>
                                          <p:spTgt spid="136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ußzeilenplatzhalter 4"/>
          <p:cNvSpPr>
            <a:spLocks noGrp="1"/>
          </p:cNvSpPr>
          <p:nvPr>
            <p:ph type="ftr" sz="quarter" idx="10"/>
          </p:nvPr>
        </p:nvSpPr>
        <p:spPr>
          <a:xfrm>
            <a:off x="411109" y="6633407"/>
            <a:ext cx="7676659" cy="355870"/>
          </a:xfrm>
          <a:noFill/>
        </p:spPr>
        <p:txBody>
          <a:bodyPr/>
          <a:lstStyle/>
          <a:p>
            <a:pPr defTabSz="912416"/>
            <a:r>
              <a:rPr lang="de-DE" smtClean="0">
                <a:solidFill>
                  <a:srgbClr val="000000"/>
                </a:solidFill>
              </a:rPr>
              <a:t>Markus Bremer, Dienstbesprechung Jobcenter, Fragen rund ums Studium</a:t>
            </a:r>
          </a:p>
        </p:txBody>
      </p:sp>
      <p:sp>
        <p:nvSpPr>
          <p:cNvPr id="120835" name="Text Box 3"/>
          <p:cNvSpPr>
            <a:spLocks noGrp="1" noChangeArrowheads="1"/>
          </p:cNvSpPr>
          <p:nvPr>
            <p:ph sz="half" idx="2"/>
          </p:nvPr>
        </p:nvSpPr>
        <p:spPr>
          <a:xfrm>
            <a:off x="4550654" y="2023103"/>
            <a:ext cx="4112666" cy="4274815"/>
          </a:xfrm>
          <a:solidFill>
            <a:schemeClr val="bg1"/>
          </a:solidFill>
          <a:ln>
            <a:solidFill>
              <a:srgbClr val="000066"/>
            </a:solidFill>
          </a:ln>
        </p:spPr>
        <p:txBody>
          <a:bodyPr lIns="91247" tIns="45620" rIns="91247" bIns="45620" anchor="ctr"/>
          <a:lstStyle/>
          <a:p>
            <a:pPr marL="0" indent="1582" algn="ctr" defTabSz="893440" eaLnBrk="1" hangingPunct="1">
              <a:buNone/>
            </a:pPr>
            <a:r>
              <a:rPr lang="de-DE" sz="2000" b="1" u="sng" dirty="0"/>
              <a:t>Anmeldung für einen Beratungstermin:</a:t>
            </a:r>
          </a:p>
          <a:p>
            <a:pPr marL="0" indent="1582" algn="ctr" defTabSz="893440" eaLnBrk="1" hangingPunct="1">
              <a:buNone/>
            </a:pPr>
            <a:endParaRPr lang="de-DE" sz="1200" b="1" u="sng" dirty="0"/>
          </a:p>
          <a:p>
            <a:pPr marL="0" indent="1588" defTabSz="895350" eaLnBrk="1" hangingPunct="1">
              <a:spcBef>
                <a:spcPts val="0"/>
              </a:spcBef>
              <a:buFontTx/>
              <a:buNone/>
              <a:tabLst>
                <a:tab pos="1339850" algn="r"/>
                <a:tab pos="1528763" algn="l"/>
              </a:tabLst>
            </a:pPr>
            <a:r>
              <a:rPr lang="de-DE" sz="2400" b="1" dirty="0" smtClean="0">
                <a:solidFill>
                  <a:schemeClr val="accent1"/>
                </a:solidFill>
              </a:rPr>
              <a:t>	direkt:</a:t>
            </a:r>
            <a:r>
              <a:rPr lang="de-DE" sz="2400" b="1" dirty="0">
                <a:solidFill>
                  <a:schemeClr val="accent1"/>
                </a:solidFill>
              </a:rPr>
              <a:t>	0551 520 </a:t>
            </a:r>
            <a:r>
              <a:rPr lang="de-DE" sz="2400" b="1" dirty="0" smtClean="0">
                <a:solidFill>
                  <a:schemeClr val="accent1"/>
                </a:solidFill>
              </a:rPr>
              <a:t>660</a:t>
            </a:r>
          </a:p>
          <a:p>
            <a:pPr marL="0" indent="1588" defTabSz="895350" eaLnBrk="1" hangingPunct="1">
              <a:spcBef>
                <a:spcPts val="0"/>
              </a:spcBef>
              <a:buFontTx/>
              <a:buNone/>
              <a:tabLst>
                <a:tab pos="1339850" algn="r"/>
                <a:tab pos="1528763" algn="l"/>
              </a:tabLst>
            </a:pPr>
            <a:r>
              <a:rPr lang="de-DE" sz="2400" b="1" dirty="0">
                <a:solidFill>
                  <a:schemeClr val="accent1"/>
                </a:solidFill>
              </a:rPr>
              <a:t>		</a:t>
            </a:r>
            <a:r>
              <a:rPr lang="de-DE" sz="1200" b="1" i="1" dirty="0" smtClean="0">
                <a:solidFill>
                  <a:schemeClr val="accent1"/>
                </a:solidFill>
              </a:rPr>
              <a:t>Mo.-Mi. 13-16 Uhr oder AB</a:t>
            </a:r>
            <a:endParaRPr lang="de-DE" sz="1200" b="1" i="1" dirty="0">
              <a:solidFill>
                <a:schemeClr val="accent1"/>
              </a:solidFill>
            </a:endParaRPr>
          </a:p>
          <a:p>
            <a:pPr marL="0" indent="1588" defTabSz="895350" eaLnBrk="1" hangingPunct="1">
              <a:buFontTx/>
              <a:buNone/>
              <a:tabLst>
                <a:tab pos="1339850" algn="r"/>
                <a:tab pos="1528763" algn="l"/>
              </a:tabLst>
            </a:pPr>
            <a:r>
              <a:rPr lang="de-DE" sz="2400" b="1" dirty="0">
                <a:solidFill>
                  <a:schemeClr val="accent1"/>
                </a:solidFill>
              </a:rPr>
              <a:t>	Hotline: 	0800 4 5555 00</a:t>
            </a:r>
          </a:p>
          <a:p>
            <a:pPr marL="0" indent="1582" algn="ctr" defTabSz="893440" eaLnBrk="1" hangingPunct="1">
              <a:buNone/>
            </a:pPr>
            <a:r>
              <a:rPr lang="de-DE" sz="1200" b="1" i="1" dirty="0" smtClean="0"/>
              <a:t>oder</a:t>
            </a:r>
            <a:endParaRPr lang="de-DE" sz="1200" b="1" i="1" dirty="0"/>
          </a:p>
          <a:p>
            <a:pPr marL="0" indent="1582" algn="ctr" defTabSz="893440" eaLnBrk="1" hangingPunct="1">
              <a:buNone/>
            </a:pPr>
            <a:endParaRPr lang="de-DE" sz="1200" b="1" dirty="0"/>
          </a:p>
          <a:p>
            <a:pPr marL="0" indent="1582" algn="ctr" defTabSz="893440" eaLnBrk="1" hangingPunct="1">
              <a:buNone/>
            </a:pPr>
            <a:endParaRPr lang="de-DE" sz="1200" b="1" dirty="0"/>
          </a:p>
          <a:p>
            <a:pPr marL="0" indent="1582" algn="ctr" defTabSz="891858">
              <a:buNone/>
            </a:pPr>
            <a:r>
              <a:rPr lang="de-DE" sz="1600" b="1" i="1" dirty="0" smtClean="0"/>
              <a:t>Beratungsorte</a:t>
            </a:r>
            <a:r>
              <a:rPr lang="de-DE" sz="1600" b="1" i="1" dirty="0"/>
              <a:t>:</a:t>
            </a:r>
            <a:endParaRPr lang="de-DE" sz="1600" b="1" dirty="0"/>
          </a:p>
          <a:p>
            <a:pPr marL="0" indent="1582" algn="ctr" defTabSz="891858">
              <a:buNone/>
            </a:pPr>
            <a:r>
              <a:rPr lang="de-DE" sz="1600" b="1" dirty="0"/>
              <a:t>Agentur für Arbeit Göttingen Geschäftsstellen des Landkreises</a:t>
            </a:r>
          </a:p>
          <a:p>
            <a:pPr marL="0" indent="1582" algn="ctr" defTabSz="891858">
              <a:buNone/>
            </a:pPr>
            <a:r>
              <a:rPr lang="de-DE" sz="1600" b="1" dirty="0"/>
              <a:t>und die Schulen</a:t>
            </a:r>
            <a:endParaRPr lang="de-DE" sz="1600" dirty="0"/>
          </a:p>
        </p:txBody>
      </p:sp>
      <p:sp>
        <p:nvSpPr>
          <p:cNvPr id="120836" name="Text Box 10"/>
          <p:cNvSpPr txBox="1">
            <a:spLocks noChangeArrowheads="1"/>
          </p:cNvSpPr>
          <p:nvPr/>
        </p:nvSpPr>
        <p:spPr bwMode="auto">
          <a:xfrm>
            <a:off x="808777" y="5053346"/>
            <a:ext cx="1668151" cy="246201"/>
          </a:xfrm>
          <a:prstGeom prst="rect">
            <a:avLst/>
          </a:prstGeom>
          <a:noFill/>
          <a:ln w="9525" algn="ctr">
            <a:noFill/>
            <a:miter lim="800000"/>
            <a:headEnd/>
            <a:tailEnd/>
          </a:ln>
        </p:spPr>
        <p:txBody>
          <a:bodyPr lIns="91418" tIns="45710" rIns="91418" bIns="45710">
            <a:spAutoFit/>
          </a:bodyPr>
          <a:lstStyle/>
          <a:p>
            <a:pPr eaLnBrk="0" hangingPunct="0">
              <a:buClr>
                <a:srgbClr val="E2001A"/>
              </a:buClr>
            </a:pPr>
            <a:r>
              <a:rPr lang="de-DE" sz="1000" dirty="0">
                <a:solidFill>
                  <a:srgbClr val="000000"/>
                </a:solidFill>
              </a:rPr>
              <a:t>Hans-Günter Rudolph</a:t>
            </a:r>
          </a:p>
        </p:txBody>
      </p:sp>
      <p:sp>
        <p:nvSpPr>
          <p:cNvPr id="120837" name="Text Box 11"/>
          <p:cNvSpPr txBox="1">
            <a:spLocks noChangeArrowheads="1"/>
          </p:cNvSpPr>
          <p:nvPr/>
        </p:nvSpPr>
        <p:spPr bwMode="auto">
          <a:xfrm>
            <a:off x="561322" y="5300083"/>
            <a:ext cx="1059861" cy="246201"/>
          </a:xfrm>
          <a:prstGeom prst="rect">
            <a:avLst/>
          </a:prstGeom>
          <a:noFill/>
          <a:ln w="9525" algn="ctr">
            <a:noFill/>
            <a:miter lim="800000"/>
            <a:headEnd/>
            <a:tailEnd/>
          </a:ln>
        </p:spPr>
        <p:txBody>
          <a:bodyPr wrap="none" lIns="91418" tIns="45710" rIns="91418" bIns="45710">
            <a:spAutoFit/>
          </a:bodyPr>
          <a:lstStyle/>
          <a:p>
            <a:pPr marL="302030" indent="-302030" eaLnBrk="0" hangingPunct="0">
              <a:spcBef>
                <a:spcPct val="20000"/>
              </a:spcBef>
              <a:buClr>
                <a:srgbClr val="E2001A"/>
              </a:buClr>
            </a:pPr>
            <a:r>
              <a:rPr lang="de-DE" sz="1000" dirty="0">
                <a:solidFill>
                  <a:srgbClr val="000000"/>
                </a:solidFill>
              </a:rPr>
              <a:t>Markus Bremer</a:t>
            </a:r>
          </a:p>
        </p:txBody>
      </p:sp>
      <p:sp>
        <p:nvSpPr>
          <p:cNvPr id="120838" name="Text Box 12"/>
          <p:cNvSpPr txBox="1">
            <a:spLocks noChangeArrowheads="1"/>
          </p:cNvSpPr>
          <p:nvPr/>
        </p:nvSpPr>
        <p:spPr bwMode="auto">
          <a:xfrm>
            <a:off x="2148832" y="5016185"/>
            <a:ext cx="1005359" cy="246201"/>
          </a:xfrm>
          <a:prstGeom prst="rect">
            <a:avLst/>
          </a:prstGeom>
          <a:noFill/>
          <a:ln w="9525" algn="ctr">
            <a:noFill/>
            <a:miter lim="800000"/>
            <a:headEnd/>
            <a:tailEnd/>
          </a:ln>
        </p:spPr>
        <p:txBody>
          <a:bodyPr wrap="none" lIns="91418" tIns="45710" rIns="91418" bIns="45710">
            <a:spAutoFit/>
          </a:bodyPr>
          <a:lstStyle/>
          <a:p>
            <a:pPr marL="302030" indent="-302030" eaLnBrk="0" hangingPunct="0">
              <a:spcBef>
                <a:spcPct val="20000"/>
              </a:spcBef>
              <a:buClr>
                <a:srgbClr val="E2001A"/>
              </a:buClr>
            </a:pPr>
            <a:r>
              <a:rPr lang="de-DE" sz="1000" dirty="0">
                <a:solidFill>
                  <a:srgbClr val="000000"/>
                </a:solidFill>
              </a:rPr>
              <a:t>Annette Mittag</a:t>
            </a:r>
          </a:p>
        </p:txBody>
      </p:sp>
      <p:sp>
        <p:nvSpPr>
          <p:cNvPr id="120839" name="Text Box 13"/>
          <p:cNvSpPr txBox="1">
            <a:spLocks noChangeArrowheads="1"/>
          </p:cNvSpPr>
          <p:nvPr/>
        </p:nvSpPr>
        <p:spPr bwMode="auto">
          <a:xfrm>
            <a:off x="3195577" y="5053347"/>
            <a:ext cx="1082303" cy="430867"/>
          </a:xfrm>
          <a:prstGeom prst="rect">
            <a:avLst/>
          </a:prstGeom>
          <a:noFill/>
          <a:ln w="9525" algn="ctr">
            <a:noFill/>
            <a:miter lim="800000"/>
            <a:headEnd/>
            <a:tailEnd/>
          </a:ln>
        </p:spPr>
        <p:txBody>
          <a:bodyPr wrap="none" lIns="91418" tIns="45710" rIns="91418" bIns="45710">
            <a:spAutoFit/>
          </a:bodyPr>
          <a:lstStyle/>
          <a:p>
            <a:pPr marL="302030" indent="-302030" eaLnBrk="0" hangingPunct="0">
              <a:spcBef>
                <a:spcPct val="20000"/>
              </a:spcBef>
              <a:buClr>
                <a:srgbClr val="E2001A"/>
              </a:buClr>
            </a:pPr>
            <a:r>
              <a:rPr lang="de-DE" sz="1000" dirty="0">
                <a:solidFill>
                  <a:srgbClr val="000000"/>
                </a:solidFill>
              </a:rPr>
              <a:t>Susanne Sohns</a:t>
            </a:r>
          </a:p>
          <a:p>
            <a:pPr marL="302030" indent="-302030" eaLnBrk="0" hangingPunct="0">
              <a:spcBef>
                <a:spcPct val="20000"/>
              </a:spcBef>
              <a:buClr>
                <a:srgbClr val="E2001A"/>
              </a:buClr>
            </a:pPr>
            <a:r>
              <a:rPr lang="de-DE" sz="1000" dirty="0">
                <a:solidFill>
                  <a:srgbClr val="000000"/>
                </a:solidFill>
              </a:rPr>
              <a:t>	</a:t>
            </a:r>
          </a:p>
        </p:txBody>
      </p:sp>
      <p:sp>
        <p:nvSpPr>
          <p:cNvPr id="120840" name="Text Box 14"/>
          <p:cNvSpPr txBox="1">
            <a:spLocks noChangeArrowheads="1"/>
          </p:cNvSpPr>
          <p:nvPr/>
        </p:nvSpPr>
        <p:spPr bwMode="auto">
          <a:xfrm>
            <a:off x="1642853" y="5363349"/>
            <a:ext cx="1011959" cy="246201"/>
          </a:xfrm>
          <a:prstGeom prst="rect">
            <a:avLst/>
          </a:prstGeom>
          <a:noFill/>
          <a:ln w="9525" algn="ctr">
            <a:noFill/>
            <a:miter lim="800000"/>
            <a:headEnd/>
            <a:tailEnd/>
          </a:ln>
        </p:spPr>
        <p:txBody>
          <a:bodyPr lIns="91418" tIns="45710" rIns="91418" bIns="45710">
            <a:spAutoFit/>
          </a:bodyPr>
          <a:lstStyle/>
          <a:p>
            <a:pPr marL="302030" indent="-302030" eaLnBrk="0" hangingPunct="0">
              <a:buClr>
                <a:srgbClr val="E2001A"/>
              </a:buClr>
            </a:pPr>
            <a:r>
              <a:rPr lang="de-DE" sz="1000" dirty="0">
                <a:solidFill>
                  <a:srgbClr val="000000"/>
                </a:solidFill>
              </a:rPr>
              <a:t>Jens Spelzig</a:t>
            </a:r>
          </a:p>
        </p:txBody>
      </p:sp>
      <p:sp>
        <p:nvSpPr>
          <p:cNvPr id="120842" name="Text Box 23"/>
          <p:cNvSpPr txBox="1">
            <a:spLocks noChangeArrowheads="1"/>
          </p:cNvSpPr>
          <p:nvPr/>
        </p:nvSpPr>
        <p:spPr bwMode="auto">
          <a:xfrm>
            <a:off x="2724385" y="5238398"/>
            <a:ext cx="1306060" cy="246201"/>
          </a:xfrm>
          <a:prstGeom prst="rect">
            <a:avLst/>
          </a:prstGeom>
          <a:noFill/>
          <a:ln w="9525" algn="ctr">
            <a:noFill/>
            <a:miter lim="800000"/>
            <a:headEnd/>
            <a:tailEnd/>
          </a:ln>
        </p:spPr>
        <p:txBody>
          <a:bodyPr lIns="91418" tIns="45710" rIns="91418" bIns="45710">
            <a:spAutoFit/>
          </a:bodyPr>
          <a:lstStyle/>
          <a:p>
            <a:pPr marL="302030" indent="-302030" eaLnBrk="0" hangingPunct="0">
              <a:buClr>
                <a:srgbClr val="E2001A"/>
              </a:buClr>
            </a:pPr>
            <a:r>
              <a:rPr lang="de-DE" sz="1000" dirty="0">
                <a:solidFill>
                  <a:srgbClr val="000000"/>
                </a:solidFill>
              </a:rPr>
              <a:t>Dieter Skorski</a:t>
            </a:r>
          </a:p>
        </p:txBody>
      </p:sp>
      <p:sp>
        <p:nvSpPr>
          <p:cNvPr id="120843" name="Rectangle 24"/>
          <p:cNvSpPr>
            <a:spLocks noChangeArrowheads="1"/>
          </p:cNvSpPr>
          <p:nvPr/>
        </p:nvSpPr>
        <p:spPr bwMode="auto">
          <a:xfrm>
            <a:off x="453801" y="836689"/>
            <a:ext cx="7428413" cy="512452"/>
          </a:xfrm>
          <a:prstGeom prst="rect">
            <a:avLst/>
          </a:prstGeom>
          <a:noFill/>
          <a:ln w="9525">
            <a:noFill/>
            <a:miter lim="800000"/>
            <a:headEnd/>
            <a:tailEnd/>
          </a:ln>
        </p:spPr>
        <p:txBody>
          <a:bodyPr lIns="89552" tIns="44777" rIns="89552" bIns="44777" anchor="b"/>
          <a:lstStyle/>
          <a:p>
            <a:pPr>
              <a:spcBef>
                <a:spcPct val="0"/>
              </a:spcBef>
            </a:pPr>
            <a:r>
              <a:rPr lang="de-DE" sz="2400" b="1">
                <a:solidFill>
                  <a:srgbClr val="000000"/>
                </a:solidFill>
              </a:rPr>
              <a:t>Fragen zu Studium, Arbeitsmarkt …</a:t>
            </a:r>
          </a:p>
        </p:txBody>
      </p:sp>
      <p:sp>
        <p:nvSpPr>
          <p:cNvPr id="120847" name="Textfeld 15"/>
          <p:cNvSpPr txBox="1">
            <a:spLocks noChangeArrowheads="1"/>
          </p:cNvSpPr>
          <p:nvPr/>
        </p:nvSpPr>
        <p:spPr bwMode="auto">
          <a:xfrm>
            <a:off x="1903748" y="1455111"/>
            <a:ext cx="6878160" cy="368962"/>
          </a:xfrm>
          <a:prstGeom prst="rect">
            <a:avLst/>
          </a:prstGeom>
          <a:noFill/>
          <a:ln w="9525">
            <a:noFill/>
            <a:miter lim="800000"/>
            <a:headEnd/>
            <a:tailEnd/>
          </a:ln>
        </p:spPr>
        <p:txBody>
          <a:bodyPr lIns="91072" tIns="45537" rIns="91072" bIns="45537">
            <a:spAutoFit/>
          </a:bodyPr>
          <a:lstStyle/>
          <a:p>
            <a:r>
              <a:rPr lang="de-DE" b="1"/>
              <a:t>… aber auch Duales Studium, Ausbildung, Überbrückung</a:t>
            </a:r>
          </a:p>
        </p:txBody>
      </p:sp>
      <p:sp>
        <p:nvSpPr>
          <p:cNvPr id="120848" name="Textfeld 18"/>
          <p:cNvSpPr txBox="1">
            <a:spLocks noChangeArrowheads="1"/>
          </p:cNvSpPr>
          <p:nvPr/>
        </p:nvSpPr>
        <p:spPr bwMode="auto">
          <a:xfrm>
            <a:off x="597688" y="2298126"/>
            <a:ext cx="3669934" cy="307407"/>
          </a:xfrm>
          <a:prstGeom prst="rect">
            <a:avLst/>
          </a:prstGeom>
          <a:solidFill>
            <a:schemeClr val="bg1">
              <a:alpha val="63136"/>
            </a:schemeClr>
          </a:solidFill>
          <a:ln w="9525">
            <a:noFill/>
            <a:miter lim="800000"/>
            <a:headEnd/>
            <a:tailEnd/>
          </a:ln>
        </p:spPr>
        <p:txBody>
          <a:bodyPr lIns="91072" tIns="45537" rIns="91072" bIns="45537">
            <a:spAutoFit/>
          </a:bodyPr>
          <a:lstStyle/>
          <a:p>
            <a:pPr algn="ctr"/>
            <a:r>
              <a:rPr lang="de-DE" sz="1400" b="1" i="1"/>
              <a:t>Berater/innen im Akademischen Team</a:t>
            </a:r>
          </a:p>
        </p:txBody>
      </p:sp>
      <p:sp>
        <p:nvSpPr>
          <p:cNvPr id="19" name="Textfeld 18"/>
          <p:cNvSpPr txBox="1"/>
          <p:nvPr/>
        </p:nvSpPr>
        <p:spPr>
          <a:xfrm>
            <a:off x="4768858" y="4449364"/>
            <a:ext cx="3730019" cy="491804"/>
          </a:xfrm>
          <a:prstGeom prst="rect">
            <a:avLst/>
          </a:prstGeom>
          <a:solidFill>
            <a:schemeClr val="accent2">
              <a:lumMod val="20000"/>
              <a:lumOff val="80000"/>
            </a:schemeClr>
          </a:solidFill>
        </p:spPr>
        <p:txBody>
          <a:bodyPr lIns="91083" tIns="45542" rIns="91083" bIns="45542" anchor="ctr"/>
          <a:lstStyle/>
          <a:p>
            <a:pPr algn="ctr">
              <a:tabLst>
                <a:tab pos="173944" algn="l"/>
              </a:tabLst>
              <a:defRPr/>
            </a:pPr>
            <a:r>
              <a:rPr lang="de-DE" b="1" dirty="0">
                <a:hlinkClick r:id="rId3"/>
              </a:rPr>
              <a:t>www.berufswahl-regional.de</a:t>
            </a:r>
            <a:endParaRPr lang="de-DE" b="1" dirty="0"/>
          </a:p>
        </p:txBody>
      </p:sp>
      <p:pic>
        <p:nvPicPr>
          <p:cNvPr id="3074" name="Picture 2" descr="\\Dst.baintern.de\dfs\231\BA-Ablagen\231\Z1_Public\Aktuelles\Presse\FOTOS\Fotos MitarbeiterInnen\BB\Profifotos BB\Gruppenaufnahmen\08-02-2013_GöBit-06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7689" y="2582823"/>
            <a:ext cx="3608863" cy="24061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687501" y="2967992"/>
            <a:ext cx="373161" cy="60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23"/>
          <p:cNvSpPr txBox="1">
            <a:spLocks noChangeArrowheads="1"/>
          </p:cNvSpPr>
          <p:nvPr/>
        </p:nvSpPr>
        <p:spPr bwMode="auto">
          <a:xfrm>
            <a:off x="2934683" y="5529421"/>
            <a:ext cx="1500546" cy="246201"/>
          </a:xfrm>
          <a:prstGeom prst="rect">
            <a:avLst/>
          </a:prstGeom>
          <a:noFill/>
          <a:ln w="9525" algn="ctr">
            <a:noFill/>
            <a:miter lim="800000"/>
            <a:headEnd/>
            <a:tailEnd/>
          </a:ln>
        </p:spPr>
        <p:txBody>
          <a:bodyPr wrap="square" lIns="91418" tIns="45710" rIns="91418" bIns="45710">
            <a:spAutoFit/>
          </a:bodyPr>
          <a:lstStyle/>
          <a:p>
            <a:pPr marL="302030" indent="-302030" eaLnBrk="0" hangingPunct="0">
              <a:buClr>
                <a:srgbClr val="E2001A"/>
              </a:buClr>
            </a:pPr>
            <a:r>
              <a:rPr lang="de-DE" sz="1000" dirty="0">
                <a:solidFill>
                  <a:srgbClr val="000000"/>
                </a:solidFill>
              </a:rPr>
              <a:t>dazu: Burkhard Stelter</a:t>
            </a:r>
          </a:p>
        </p:txBody>
      </p:sp>
      <p:pic>
        <p:nvPicPr>
          <p:cNvPr id="20"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88970" y="6093296"/>
            <a:ext cx="431502" cy="48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548419"/>
      </p:ext>
    </p:extLst>
  </p:cSld>
  <p:clrMapOvr>
    <a:masterClrMapping/>
  </p:clrMapOvr>
  <p:transition spd="med">
    <p:zo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ußzeilenplatzhalter 3"/>
          <p:cNvSpPr>
            <a:spLocks noGrp="1"/>
          </p:cNvSpPr>
          <p:nvPr>
            <p:ph type="ftr" sz="quarter" idx="10"/>
          </p:nvPr>
        </p:nvSpPr>
        <p:spPr>
          <a:xfrm>
            <a:off x="411109" y="6633407"/>
            <a:ext cx="7744650" cy="355870"/>
          </a:xfrm>
          <a:noFill/>
        </p:spPr>
        <p:txBody>
          <a:bodyPr/>
          <a:lstStyle/>
          <a:p>
            <a:pPr defTabSz="912416"/>
            <a:r>
              <a:rPr lang="de-DE" smtClean="0"/>
              <a:t>Markus Bremer, Dienstbesprechung Jobcenter, Fragen rund ums Studium</a:t>
            </a:r>
          </a:p>
        </p:txBody>
      </p:sp>
      <p:pic>
        <p:nvPicPr>
          <p:cNvPr id="118787" name="Picture 7" descr="ZSB Studienberatung Amtsgericht 7307"/>
          <p:cNvPicPr>
            <a:picLocks noChangeAspect="1" noChangeArrowheads="1"/>
          </p:cNvPicPr>
          <p:nvPr/>
        </p:nvPicPr>
        <p:blipFill>
          <a:blip r:embed="rId3" cstate="print"/>
          <a:srcRect/>
          <a:stretch>
            <a:fillRect/>
          </a:stretch>
        </p:blipFill>
        <p:spPr bwMode="auto">
          <a:xfrm>
            <a:off x="689397" y="1644908"/>
            <a:ext cx="2651650" cy="1905879"/>
          </a:xfrm>
          <a:prstGeom prst="rect">
            <a:avLst/>
          </a:prstGeom>
          <a:noFill/>
          <a:ln w="9525">
            <a:noFill/>
            <a:miter lim="800000"/>
            <a:headEnd/>
            <a:tailEnd/>
          </a:ln>
        </p:spPr>
      </p:pic>
      <p:sp>
        <p:nvSpPr>
          <p:cNvPr id="118788" name="Text Box 8"/>
          <p:cNvSpPr txBox="1">
            <a:spLocks noChangeArrowheads="1"/>
          </p:cNvSpPr>
          <p:nvPr/>
        </p:nvSpPr>
        <p:spPr bwMode="auto">
          <a:xfrm>
            <a:off x="4199232" y="1739402"/>
            <a:ext cx="4518079" cy="2462213"/>
          </a:xfrm>
          <a:prstGeom prst="rect">
            <a:avLst/>
          </a:prstGeom>
          <a:noFill/>
          <a:ln w="12700" algn="ctr">
            <a:noFill/>
            <a:miter lim="800000"/>
            <a:headEnd/>
            <a:tailEnd/>
          </a:ln>
        </p:spPr>
        <p:txBody>
          <a:bodyPr wrap="square" lIns="0" tIns="0" rIns="0" bIns="0">
            <a:spAutoFit/>
          </a:bodyPr>
          <a:lstStyle/>
          <a:p>
            <a:pPr defTabSz="912416"/>
            <a:r>
              <a:rPr lang="de-DE" sz="2000" b="1" dirty="0"/>
              <a:t>Studienzentrale</a:t>
            </a:r>
            <a:br>
              <a:rPr lang="de-DE" sz="2000" b="1" dirty="0"/>
            </a:br>
            <a:r>
              <a:rPr lang="de-DE" sz="2000" b="1" dirty="0"/>
              <a:t>Team </a:t>
            </a:r>
            <a:r>
              <a:rPr lang="de-DE" sz="2000" b="1" dirty="0" smtClean="0"/>
              <a:t>Zentrale </a:t>
            </a:r>
            <a:r>
              <a:rPr lang="de-DE" sz="2000" b="1" dirty="0"/>
              <a:t>Studienberatung</a:t>
            </a:r>
          </a:p>
          <a:p>
            <a:pPr defTabSz="912416"/>
            <a:r>
              <a:rPr lang="de-DE" sz="2000" dirty="0"/>
              <a:t>Wilhelmsplatz 4</a:t>
            </a:r>
            <a:br>
              <a:rPr lang="de-DE" sz="2000" dirty="0"/>
            </a:br>
            <a:r>
              <a:rPr lang="de-DE" sz="2000" dirty="0"/>
              <a:t/>
            </a:r>
            <a:br>
              <a:rPr lang="de-DE" sz="2000" dirty="0"/>
            </a:br>
            <a:r>
              <a:rPr lang="de-DE" sz="2000" dirty="0"/>
              <a:t>Tel:</a:t>
            </a:r>
            <a:r>
              <a:rPr lang="de-DE" sz="2000" b="1" dirty="0"/>
              <a:t> </a:t>
            </a:r>
            <a:r>
              <a:rPr lang="de-DE" sz="2000" dirty="0"/>
              <a:t>0551 39-113</a:t>
            </a:r>
            <a:br>
              <a:rPr lang="de-DE" sz="2000" dirty="0"/>
            </a:br>
            <a:r>
              <a:rPr lang="de-DE" sz="2000" dirty="0">
                <a:hlinkClick r:id="rId4"/>
              </a:rPr>
              <a:t>infoline-studium@uni-goettingen.de</a:t>
            </a:r>
            <a:r>
              <a:rPr lang="de-DE" sz="2000" dirty="0"/>
              <a:t/>
            </a:r>
            <a:br>
              <a:rPr lang="de-DE" sz="2000" dirty="0"/>
            </a:br>
            <a:r>
              <a:rPr lang="de-DE" sz="2000" dirty="0"/>
              <a:t/>
            </a:r>
            <a:br>
              <a:rPr lang="de-DE" sz="2000" dirty="0"/>
            </a:br>
            <a:endParaRPr lang="de-DE" sz="2000" dirty="0"/>
          </a:p>
        </p:txBody>
      </p:sp>
      <p:sp>
        <p:nvSpPr>
          <p:cNvPr id="118789" name="Rectangle 9"/>
          <p:cNvSpPr>
            <a:spLocks noGrp="1" noChangeArrowheads="1"/>
          </p:cNvSpPr>
          <p:nvPr>
            <p:ph type="title"/>
          </p:nvPr>
        </p:nvSpPr>
        <p:spPr>
          <a:xfrm>
            <a:off x="490168" y="969548"/>
            <a:ext cx="7689309" cy="332145"/>
          </a:xfrm>
        </p:spPr>
        <p:txBody>
          <a:bodyPr/>
          <a:lstStyle/>
          <a:p>
            <a:pPr eaLnBrk="1" hangingPunct="1"/>
            <a:r>
              <a:rPr lang="de-DE" dirty="0" smtClean="0">
                <a:solidFill>
                  <a:schemeClr val="tx1"/>
                </a:solidFill>
              </a:rPr>
              <a:t>Zentrale Studienberatung der </a:t>
            </a:r>
            <a:r>
              <a:rPr lang="de-DE" dirty="0" smtClean="0">
                <a:solidFill>
                  <a:schemeClr val="tx1"/>
                </a:solidFill>
                <a:hlinkClick r:id="rId5"/>
              </a:rPr>
              <a:t>Universität Göttingen</a:t>
            </a:r>
            <a:endParaRPr lang="de-DE" dirty="0" smtClean="0">
              <a:solidFill>
                <a:schemeClr val="tx1"/>
              </a:solidFill>
            </a:endParaRPr>
          </a:p>
        </p:txBody>
      </p:sp>
      <p:pic>
        <p:nvPicPr>
          <p:cNvPr id="7170" name="Picture 2" descr="Team ZSb"/>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25071" y="2837195"/>
            <a:ext cx="1450373" cy="964847"/>
          </a:xfrm>
          <a:prstGeom prst="rect">
            <a:avLst/>
          </a:prstGeom>
          <a:noFill/>
        </p:spPr>
      </p:pic>
      <p:sp>
        <p:nvSpPr>
          <p:cNvPr id="118790" name="Rectangle 11"/>
          <p:cNvSpPr>
            <a:spLocks noGrp="1" noChangeArrowheads="1"/>
          </p:cNvSpPr>
          <p:nvPr>
            <p:ph type="body" idx="1"/>
          </p:nvPr>
        </p:nvSpPr>
        <p:spPr>
          <a:xfrm>
            <a:off x="1681843" y="4181322"/>
            <a:ext cx="5770477" cy="1962501"/>
          </a:xfrm>
        </p:spPr>
        <p:txBody>
          <a:bodyPr/>
          <a:lstStyle/>
          <a:p>
            <a:pPr eaLnBrk="1" hangingPunct="1"/>
            <a:r>
              <a:rPr lang="de-DE" dirty="0" smtClean="0"/>
              <a:t>Informationen und Hilfen </a:t>
            </a:r>
            <a:br>
              <a:rPr lang="de-DE" dirty="0" smtClean="0"/>
            </a:br>
            <a:r>
              <a:rPr lang="de-DE" dirty="0" smtClean="0"/>
              <a:t>rund um das Studium in Göttingen</a:t>
            </a:r>
          </a:p>
          <a:p>
            <a:pPr eaLnBrk="1" hangingPunct="1"/>
            <a:r>
              <a:rPr lang="de-DE" dirty="0" smtClean="0"/>
              <a:t>Persönliche Beratung</a:t>
            </a:r>
            <a:br>
              <a:rPr lang="de-DE" dirty="0" smtClean="0"/>
            </a:br>
            <a:r>
              <a:rPr lang="de-DE" dirty="0" smtClean="0"/>
              <a:t>zu studienbezogenen Fragen und Problemen</a:t>
            </a:r>
          </a:p>
          <a:p>
            <a:pPr eaLnBrk="1" hangingPunct="1"/>
            <a:r>
              <a:rPr lang="de-DE" dirty="0" smtClean="0"/>
              <a:t>Einzel- und Gruppenberatung </a:t>
            </a:r>
            <a:br>
              <a:rPr lang="de-DE" dirty="0" smtClean="0"/>
            </a:br>
            <a:r>
              <a:rPr lang="de-DE" dirty="0" smtClean="0"/>
              <a:t>in allen Phasen des Studiums</a:t>
            </a:r>
          </a:p>
        </p:txBody>
      </p:sp>
      <p:pic>
        <p:nvPicPr>
          <p:cNvPr id="8"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100392" y="5949280"/>
            <a:ext cx="431502" cy="48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604915"/>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a:xfrm>
            <a:off x="490538" y="1025525"/>
            <a:ext cx="7688262" cy="276225"/>
          </a:xfrm>
        </p:spPr>
        <p:txBody>
          <a:bodyPr/>
          <a:lstStyle/>
          <a:p>
            <a:r>
              <a:rPr lang="de-DE" sz="2000" smtClean="0"/>
              <a:t>Hochschulzugang aufgrund beruflicher Vorbildung - Teil 1 </a:t>
            </a:r>
          </a:p>
        </p:txBody>
      </p:sp>
      <p:sp>
        <p:nvSpPr>
          <p:cNvPr id="70659" name="Inhaltsplatzhalter 2"/>
          <p:cNvSpPr>
            <a:spLocks noGrp="1"/>
          </p:cNvSpPr>
          <p:nvPr>
            <p:ph idx="1"/>
          </p:nvPr>
        </p:nvSpPr>
        <p:spPr>
          <a:xfrm>
            <a:off x="574675" y="3457575"/>
            <a:ext cx="7669213" cy="2563813"/>
          </a:xfrm>
        </p:spPr>
        <p:txBody>
          <a:bodyPr/>
          <a:lstStyle/>
          <a:p>
            <a:r>
              <a:rPr lang="de-DE" smtClean="0"/>
              <a:t>Meisterprüfung;</a:t>
            </a:r>
          </a:p>
          <a:p>
            <a:r>
              <a:rPr lang="de-DE" smtClean="0"/>
              <a:t>staatl. geprüfte/r Betriebswirt/in oder Techniker/in;</a:t>
            </a:r>
          </a:p>
          <a:p>
            <a:r>
              <a:rPr lang="de-DE" smtClean="0"/>
              <a:t>Fachwirt/in für Messe-, Tagungs- und Kongresswirtschaft (IHK);</a:t>
            </a:r>
          </a:p>
          <a:p>
            <a:r>
              <a:rPr lang="de-DE" smtClean="0"/>
              <a:t>staatlich anerkannte/r Erzieher/in </a:t>
            </a:r>
            <a:r>
              <a:rPr lang="de-DE" sz="1200" smtClean="0"/>
              <a:t>(mind. 2400 Unterrichtsstd. + 1200 Std. Praxis);</a:t>
            </a:r>
          </a:p>
          <a:p>
            <a:r>
              <a:rPr lang="de-DE" smtClean="0"/>
              <a:t>Fachkraft für Intensiv- und Anästhesiepflege oder Pflegedienstleiter/in.</a:t>
            </a:r>
            <a:br>
              <a:rPr lang="de-DE" smtClean="0"/>
            </a:br>
            <a:r>
              <a:rPr lang="de-DE" smtClean="0"/>
              <a:t/>
            </a:r>
            <a:br>
              <a:rPr lang="de-DE" smtClean="0"/>
            </a:br>
            <a:endParaRPr lang="de-DE" smtClean="0"/>
          </a:p>
          <a:p>
            <a:endParaRPr lang="de-DE" smtClean="0"/>
          </a:p>
          <a:p>
            <a:endParaRPr lang="de-DE" smtClean="0"/>
          </a:p>
          <a:p>
            <a:endParaRPr lang="de-DE" smtClean="0"/>
          </a:p>
        </p:txBody>
      </p:sp>
      <p:sp>
        <p:nvSpPr>
          <p:cNvPr id="70660"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sp>
        <p:nvSpPr>
          <p:cNvPr id="70661" name="Textfeld 4"/>
          <p:cNvSpPr txBox="1">
            <a:spLocks noChangeArrowheads="1"/>
          </p:cNvSpPr>
          <p:nvPr/>
        </p:nvSpPr>
        <p:spPr bwMode="auto">
          <a:xfrm>
            <a:off x="468313" y="1592263"/>
            <a:ext cx="77406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a:solidFill>
                  <a:srgbClr val="000000"/>
                </a:solidFill>
              </a:rPr>
              <a:t>§18 (4) 1 NHG</a:t>
            </a:r>
          </a:p>
          <a:p>
            <a:pPr eaLnBrk="1" fontAlgn="base" hangingPunct="1">
              <a:lnSpc>
                <a:spcPct val="90000"/>
              </a:lnSpc>
              <a:spcBef>
                <a:spcPct val="50000"/>
              </a:spcBef>
              <a:spcAft>
                <a:spcPct val="0"/>
              </a:spcAft>
            </a:pPr>
            <a:r>
              <a:rPr lang="de-DE">
                <a:solidFill>
                  <a:srgbClr val="000000"/>
                </a:solidFill>
              </a:rPr>
              <a:t>Eine Hochschulzugangsberechtigung für ein Studium</a:t>
            </a:r>
            <a:br>
              <a:rPr lang="de-DE">
                <a:solidFill>
                  <a:srgbClr val="000000"/>
                </a:solidFill>
              </a:rPr>
            </a:br>
            <a:r>
              <a:rPr lang="de-DE" b="1">
                <a:solidFill>
                  <a:srgbClr val="000000"/>
                </a:solidFill>
              </a:rPr>
              <a:t>in jeder Fachrichtung an jeder Hochschule</a:t>
            </a:r>
            <a:r>
              <a:rPr lang="de-DE">
                <a:solidFill>
                  <a:srgbClr val="000000"/>
                </a:solidFill>
              </a:rPr>
              <a:t/>
            </a:r>
            <a:br>
              <a:rPr lang="de-DE">
                <a:solidFill>
                  <a:srgbClr val="000000"/>
                </a:solidFill>
              </a:rPr>
            </a:br>
            <a:r>
              <a:rPr lang="de-DE">
                <a:solidFill>
                  <a:srgbClr val="000000"/>
                </a:solidFill>
              </a:rPr>
              <a:t>aufgrund beruflicher Vorbildung besitzt, wer folgende Qualifikation vorweisen kann (Beispiele):</a:t>
            </a:r>
          </a:p>
        </p:txBody>
      </p:sp>
    </p:spTree>
    <p:extLst>
      <p:ext uri="{BB962C8B-B14F-4D97-AF65-F5344CB8AC3E}">
        <p14:creationId xmlns:p14="http://schemas.microsoft.com/office/powerpoint/2010/main" val="1286851837"/>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a:xfrm>
            <a:off x="490538" y="1025525"/>
            <a:ext cx="7688262" cy="276225"/>
          </a:xfrm>
        </p:spPr>
        <p:txBody>
          <a:bodyPr/>
          <a:lstStyle/>
          <a:p>
            <a:r>
              <a:rPr lang="de-DE" sz="2000" smtClean="0"/>
              <a:t>Hochschulzugang aufgrund beruflicher Vorbildung – Teil 2 </a:t>
            </a:r>
          </a:p>
        </p:txBody>
      </p:sp>
      <p:sp>
        <p:nvSpPr>
          <p:cNvPr id="71683" name="Inhaltsplatzhalter 2"/>
          <p:cNvSpPr>
            <a:spLocks noGrp="1"/>
          </p:cNvSpPr>
          <p:nvPr>
            <p:ph idx="1"/>
          </p:nvPr>
        </p:nvSpPr>
        <p:spPr>
          <a:xfrm>
            <a:off x="574675" y="3141663"/>
            <a:ext cx="7669213" cy="1692275"/>
          </a:xfrm>
        </p:spPr>
        <p:txBody>
          <a:bodyPr/>
          <a:lstStyle/>
          <a:p>
            <a:r>
              <a:rPr lang="de-DE" smtClean="0"/>
              <a:t>eine mindestens dreijährigen Ausbildung (in einem anerkannten Ausbildungsberuf) abschließt und</a:t>
            </a:r>
          </a:p>
          <a:p>
            <a:r>
              <a:rPr lang="de-DE" smtClean="0"/>
              <a:t>danach mindestens drei Jahre in diesem Beruf/Berufszweig tätig war.</a:t>
            </a:r>
          </a:p>
          <a:p>
            <a:endParaRPr lang="de-DE" smtClean="0"/>
          </a:p>
        </p:txBody>
      </p:sp>
      <p:sp>
        <p:nvSpPr>
          <p:cNvPr id="7168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r>
              <a:rPr lang="de-DE" sz="1000" smtClean="0">
                <a:solidFill>
                  <a:srgbClr val="000000"/>
                </a:solidFill>
              </a:rPr>
              <a:t>Markus Bremer, Dienstbesprechung Jobcenter, Fragen rund ums Studium</a:t>
            </a:r>
          </a:p>
        </p:txBody>
      </p:sp>
      <p:sp>
        <p:nvSpPr>
          <p:cNvPr id="71685" name="Textfeld 4"/>
          <p:cNvSpPr txBox="1">
            <a:spLocks noChangeArrowheads="1"/>
          </p:cNvSpPr>
          <p:nvPr/>
        </p:nvSpPr>
        <p:spPr bwMode="auto">
          <a:xfrm>
            <a:off x="468313" y="1592263"/>
            <a:ext cx="77406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fontAlgn="base" hangingPunct="1">
              <a:lnSpc>
                <a:spcPct val="90000"/>
              </a:lnSpc>
              <a:spcBef>
                <a:spcPct val="50000"/>
              </a:spcBef>
              <a:spcAft>
                <a:spcPct val="0"/>
              </a:spcAft>
            </a:pPr>
            <a:r>
              <a:rPr lang="de-DE">
                <a:solidFill>
                  <a:srgbClr val="000000"/>
                </a:solidFill>
              </a:rPr>
              <a:t>§18 (4) 2 NHG</a:t>
            </a:r>
          </a:p>
          <a:p>
            <a:pPr eaLnBrk="1" fontAlgn="base" hangingPunct="1">
              <a:lnSpc>
                <a:spcPct val="90000"/>
              </a:lnSpc>
              <a:spcBef>
                <a:spcPct val="50000"/>
              </a:spcBef>
              <a:spcAft>
                <a:spcPct val="0"/>
              </a:spcAft>
            </a:pPr>
            <a:r>
              <a:rPr lang="de-DE">
                <a:solidFill>
                  <a:srgbClr val="000000"/>
                </a:solidFill>
              </a:rPr>
              <a:t>Eine Hochschulzugangsberechtigung für ein Studium</a:t>
            </a:r>
            <a:br>
              <a:rPr lang="de-DE">
                <a:solidFill>
                  <a:srgbClr val="000000"/>
                </a:solidFill>
              </a:rPr>
            </a:br>
            <a:r>
              <a:rPr lang="de-DE" b="1">
                <a:solidFill>
                  <a:srgbClr val="000000"/>
                </a:solidFill>
              </a:rPr>
              <a:t>in der entsprechenden Fachrichtung an jeder Hochschule</a:t>
            </a:r>
            <a:r>
              <a:rPr lang="de-DE">
                <a:solidFill>
                  <a:srgbClr val="000000"/>
                </a:solidFill>
              </a:rPr>
              <a:t/>
            </a:r>
            <a:br>
              <a:rPr lang="de-DE">
                <a:solidFill>
                  <a:srgbClr val="000000"/>
                </a:solidFill>
              </a:rPr>
            </a:br>
            <a:r>
              <a:rPr lang="de-DE">
                <a:solidFill>
                  <a:srgbClr val="000000"/>
                </a:solidFill>
              </a:rPr>
              <a:t>aufgrund beruflicher Vorbildung besitzt, wer:</a:t>
            </a:r>
          </a:p>
        </p:txBody>
      </p:sp>
      <p:graphicFrame>
        <p:nvGraphicFramePr>
          <p:cNvPr id="7" name="Tabelle 6"/>
          <p:cNvGraphicFramePr>
            <a:graphicFrameLocks noGrp="1"/>
          </p:cNvGraphicFramePr>
          <p:nvPr/>
        </p:nvGraphicFramePr>
        <p:xfrm>
          <a:off x="576263" y="2998788"/>
          <a:ext cx="7632700" cy="3489326"/>
        </p:xfrm>
        <a:graphic>
          <a:graphicData uri="http://schemas.openxmlformats.org/drawingml/2006/table">
            <a:tbl>
              <a:tblPr firstRow="1" bandRow="1">
                <a:tableStyleId>{5C22544A-7EE6-4342-B048-85BDC9FD1C3A}</a:tableStyleId>
              </a:tblPr>
              <a:tblGrid>
                <a:gridCol w="3816350"/>
                <a:gridCol w="3816350"/>
              </a:tblGrid>
              <a:tr h="370773">
                <a:tc>
                  <a:txBody>
                    <a:bodyPr/>
                    <a:lstStyle/>
                    <a:p>
                      <a:r>
                        <a:rPr lang="de-DE" sz="1800" dirty="0" smtClean="0"/>
                        <a:t>Ausbildung</a:t>
                      </a:r>
                      <a:endParaRPr lang="de-DE" sz="1800" dirty="0"/>
                    </a:p>
                  </a:txBody>
                  <a:tcPr marL="91438" marR="91438" marT="45712" marB="45712"/>
                </a:tc>
                <a:tc>
                  <a:txBody>
                    <a:bodyPr/>
                    <a:lstStyle/>
                    <a:p>
                      <a:r>
                        <a:rPr lang="de-DE" sz="1800" dirty="0" smtClean="0"/>
                        <a:t>Studium</a:t>
                      </a:r>
                      <a:endParaRPr lang="de-DE" sz="1800" dirty="0"/>
                    </a:p>
                  </a:txBody>
                  <a:tcPr marL="91438" marR="91438" marT="45712" marB="45712"/>
                </a:tc>
              </a:tr>
              <a:tr h="411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Kraftfahrzeugmechatroniker/in, Industriemechaniker/in, Mechatroniker/in</a:t>
                      </a:r>
                    </a:p>
                  </a:txBody>
                  <a:tcPr marL="91438" marR="91438"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Ingenieurwissenschaftliche Studiengänge (Maschinenbau)</a:t>
                      </a:r>
                    </a:p>
                  </a:txBody>
                  <a:tcPr marL="91438" marR="91438" marT="45712" marB="45712"/>
                </a:tc>
              </a:tr>
              <a:tr h="571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Gärtner/in</a:t>
                      </a:r>
                    </a:p>
                  </a:txBody>
                  <a:tcPr marL="91438" marR="91438"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Gartenbauwissenschaft, Freiraumplanung, Landschaftsarchitektur und Umweltplanung, Pflanzenbiotechnologie</a:t>
                      </a:r>
                    </a:p>
                  </a:txBody>
                  <a:tcPr marL="91438" marR="91438" marT="45712" marB="45712"/>
                </a:tc>
              </a:tr>
              <a:tr h="370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Florist/in</a:t>
                      </a:r>
                    </a:p>
                  </a:txBody>
                  <a:tcPr marL="91438" marR="91438"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Gestaltung, Innenarchitektur</a:t>
                      </a:r>
                    </a:p>
                  </a:txBody>
                  <a:tcPr marL="91438" marR="91438" marT="45712" marB="45712"/>
                </a:tc>
              </a:tr>
              <a:tr h="370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Friseur/in</a:t>
                      </a:r>
                    </a:p>
                  </a:txBody>
                  <a:tcPr marL="91438" marR="91438"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Modedesign, Chemie</a:t>
                      </a:r>
                    </a:p>
                  </a:txBody>
                  <a:tcPr marL="91438" marR="91438" marT="45712" marB="45712"/>
                </a:tc>
              </a:tr>
              <a:tr h="411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Pferdewirt/in, Tiermedizinische/r Fachangestellte/r, Tierpfleger/in, </a:t>
                      </a:r>
                      <a:r>
                        <a:rPr lang="de-DE" sz="1000" dirty="0" err="1" smtClean="0"/>
                        <a:t>Tierwirt</a:t>
                      </a:r>
                      <a:r>
                        <a:rPr lang="de-DE" sz="1000" dirty="0" smtClean="0"/>
                        <a:t>/in</a:t>
                      </a:r>
                    </a:p>
                  </a:txBody>
                  <a:tcPr marL="91438" marR="91438"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Tiermedizin</a:t>
                      </a:r>
                    </a:p>
                  </a:txBody>
                  <a:tcPr marL="91438" marR="91438" marT="45712" marB="45712"/>
                </a:tc>
              </a:tr>
              <a:tr h="571396">
                <a:tc>
                  <a:txBody>
                    <a:bodyPr/>
                    <a:lstStyle/>
                    <a:p>
                      <a:r>
                        <a:rPr lang="de-DE" sz="1000" dirty="0" smtClean="0"/>
                        <a:t>Bürokaufmann/frau, Justizfachangestellte/r, Kaufmann/frau im Einzelhandel, Rechtsanwalts-  und </a:t>
                      </a:r>
                      <a:r>
                        <a:rPr lang="de-DE" sz="1000" dirty="0" err="1" smtClean="0"/>
                        <a:t>Notarangestellte</a:t>
                      </a:r>
                      <a:r>
                        <a:rPr lang="de-DE" sz="1000" dirty="0" smtClean="0"/>
                        <a:t>/r, Verwaltungsfachangestellte/r</a:t>
                      </a:r>
                      <a:endParaRPr lang="de-DE" sz="1000" dirty="0"/>
                    </a:p>
                  </a:txBody>
                  <a:tcPr marL="91438" marR="91438"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Rechts- und wirtschaftswissenschaftliche Studiengänge</a:t>
                      </a:r>
                    </a:p>
                  </a:txBody>
                  <a:tcPr marL="91438" marR="91438" marT="45712" marB="45712"/>
                </a:tc>
              </a:tr>
              <a:tr h="411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Hebamme/Geburtshelfer, Medizinische/r Fachangestellte/r, Physiotherapeut/in</a:t>
                      </a:r>
                    </a:p>
                  </a:txBody>
                  <a:tcPr marL="91438" marR="91438" marT="45712" marB="45712"/>
                </a:tc>
                <a:tc>
                  <a:txBody>
                    <a:bodyPr/>
                    <a:lstStyle/>
                    <a:p>
                      <a:r>
                        <a:rPr lang="de-DE" sz="1000" dirty="0" smtClean="0"/>
                        <a:t>Medizin, Pflegewissenschaft</a:t>
                      </a:r>
                      <a:endParaRPr lang="de-DE" sz="1000" dirty="0"/>
                    </a:p>
                  </a:txBody>
                  <a:tcPr marL="91438" marR="91438" marT="45712" marB="45712"/>
                </a:tc>
              </a:tr>
            </a:tbl>
          </a:graphicData>
        </a:graphic>
      </p:graphicFrame>
    </p:spTree>
    <p:extLst>
      <p:ext uri="{BB962C8B-B14F-4D97-AF65-F5344CB8AC3E}">
        <p14:creationId xmlns:p14="http://schemas.microsoft.com/office/powerpoint/2010/main" val="22364610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2_Titelfolie mit Bild">
  <a:themeElements>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Inhaltsfolie">
  <a:themeElements>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917575" rtl="0" eaLnBrk="1" fontAlgn="base" latinLnBrk="0" hangingPunct="1">
          <a:lnSpc>
            <a:spcPct val="90000"/>
          </a:lnSpc>
          <a:spcBef>
            <a:spcPct val="50000"/>
          </a:spcBef>
          <a:spcAft>
            <a:spcPct val="0"/>
          </a:spcAft>
          <a:buClrTx/>
          <a:buSzTx/>
          <a:buFontTx/>
          <a:buNone/>
          <a:tabLst/>
          <a:defRPr kumimoji="0" lang="de-DE"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917575" rtl="0" eaLnBrk="1" fontAlgn="base" latinLnBrk="0" hangingPunct="1">
          <a:lnSpc>
            <a:spcPct val="90000"/>
          </a:lnSpc>
          <a:spcBef>
            <a:spcPct val="50000"/>
          </a:spcBef>
          <a:spcAft>
            <a:spcPct val="0"/>
          </a:spcAft>
          <a:buClrTx/>
          <a:buSzTx/>
          <a:buFontTx/>
          <a:buNone/>
          <a:tabLst/>
          <a:defRPr kumimoji="0" lang="de-DE" sz="2800" b="0" i="0" u="none" strike="noStrike" cap="none" normalizeH="0" baseline="0" smtClean="0">
            <a:ln>
              <a:noFill/>
            </a:ln>
            <a:solidFill>
              <a:schemeClr val="tx1"/>
            </a:solidFill>
            <a:effectLst/>
            <a:latin typeface="Arial" charset="0"/>
          </a:defRPr>
        </a:defPPr>
      </a:lstStyle>
    </a:lnDef>
  </a:objectDefaults>
  <a:extraClrSchemeLst>
    <a:extraClrScheme>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Inhaltsfolie">
  <a:themeElements>
    <a:clrScheme name="1_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1_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1_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haltsfolie">
  <a:themeElements>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txDef>
      <a:spPr>
        <a:solidFill>
          <a:schemeClr val="bg1"/>
        </a:solidFill>
      </a:spPr>
      <a:bodyPr wrap="square" tIns="46800" rtlCol="0">
        <a:noAutofit/>
      </a:bodyPr>
      <a:lstStyle>
        <a:defPPr>
          <a:defRPr b="1" dirty="0" smtClean="0"/>
        </a:defPPr>
      </a:lstStyle>
    </a:txDef>
  </a:objectDefaults>
  <a:extraClrSchemeLst>
    <a:extraClrScheme>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Inhaltsfolie">
  <a:themeElements>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Inhaltsfolie">
  <a:themeElements>
    <a:clrScheme name="1_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1_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1_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Kapitelfolie">
  <a:themeElements>
    <a:clrScheme name="Kapitel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Kapitel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Kapitel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Kapitelfolie">
  <a:themeElements>
    <a:clrScheme name="Kapitel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Kapitel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Kapitel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Kapitelfolie">
  <a:themeElements>
    <a:clrScheme name="Kapitel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Kapitel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pitel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10499</Words>
  <Application>Microsoft Office PowerPoint</Application>
  <PresentationFormat>Bildschirmpräsentation (4:3)</PresentationFormat>
  <Paragraphs>1954</Paragraphs>
  <Slides>74</Slides>
  <Notes>64</Notes>
  <HiddenSlides>4</HiddenSlides>
  <MMClips>0</MMClips>
  <ScaleCrop>false</ScaleCrop>
  <HeadingPairs>
    <vt:vector size="6" baseType="variant">
      <vt:variant>
        <vt:lpstr>Design</vt:lpstr>
      </vt:variant>
      <vt:variant>
        <vt:i4>9</vt:i4>
      </vt:variant>
      <vt:variant>
        <vt:lpstr>Eingebettete OLE-Server</vt:lpstr>
      </vt:variant>
      <vt:variant>
        <vt:i4>2</vt:i4>
      </vt:variant>
      <vt:variant>
        <vt:lpstr>Folientitel</vt:lpstr>
      </vt:variant>
      <vt:variant>
        <vt:i4>74</vt:i4>
      </vt:variant>
    </vt:vector>
  </HeadingPairs>
  <TitlesOfParts>
    <vt:vector size="85" baseType="lpstr">
      <vt:lpstr>2_Titelfolie mit Bild</vt:lpstr>
      <vt:lpstr>5_Inhaltsfolie</vt:lpstr>
      <vt:lpstr>6_Inhaltsfolie</vt:lpstr>
      <vt:lpstr>Inhaltsfolie</vt:lpstr>
      <vt:lpstr>1_Inhaltsfolie</vt:lpstr>
      <vt:lpstr>2_Inhaltsfolie</vt:lpstr>
      <vt:lpstr>Kapitelfolie</vt:lpstr>
      <vt:lpstr>1_Kapitelfolie</vt:lpstr>
      <vt:lpstr>2_Kapitelfolie</vt:lpstr>
      <vt:lpstr>Microsoft Excel 97-2003-Arbeitsblatt</vt:lpstr>
      <vt:lpstr>Photo Editor-Foto</vt:lpstr>
      <vt:lpstr>Rund ums Studium</vt:lpstr>
      <vt:lpstr>Themensammlung: Studienberatung</vt:lpstr>
      <vt:lpstr>„Viele Wege führen nach Rom“ bzw. zum Abitur</vt:lpstr>
      <vt:lpstr>PowerPoint-Präsentation</vt:lpstr>
      <vt:lpstr>             Niedersächsisches Hochschulgesetz</vt:lpstr>
      <vt:lpstr>Mit FH-Reife zum fachbezogenen Studium an die Uni</vt:lpstr>
      <vt:lpstr>FH-Reife und Studienmöglichkeiten</vt:lpstr>
      <vt:lpstr>Hochschulzugang aufgrund beruflicher Vorbildung - Teil 1 </vt:lpstr>
      <vt:lpstr>Hochschulzugang aufgrund beruflicher Vorbildung – Teil 2 </vt:lpstr>
      <vt:lpstr>Ausbildung + Studienmöglichkeiten an der Uni Oldenburg</vt:lpstr>
      <vt:lpstr>„Viele Wege führen nach Rom“ bzw. zum Abitur</vt:lpstr>
      <vt:lpstr>PowerPoint-Präsentation</vt:lpstr>
      <vt:lpstr>Der Weg über die Eiswaffel ins Studium </vt:lpstr>
      <vt:lpstr>Sonderfall Hessen</vt:lpstr>
      <vt:lpstr>PowerPoint-Präsentation</vt:lpstr>
      <vt:lpstr>Licht im Dickicht: spezialisierte Datenbanken</vt:lpstr>
      <vt:lpstr>Ihre Linkliste zur Berufs- und Studienwahl</vt:lpstr>
      <vt:lpstr>Zulassung und Termine</vt:lpstr>
      <vt:lpstr>PowerPoint-Präsentation</vt:lpstr>
      <vt:lpstr>PowerPoint-Präsentation</vt:lpstr>
      <vt:lpstr>PowerPoint-Präsentation</vt:lpstr>
      <vt:lpstr>Zulassung und Termine</vt:lpstr>
      <vt:lpstr>Drei Quoten - Die 20:20:60 Regel</vt:lpstr>
      <vt:lpstr>Abiturbestenquote  Wintersemester 2013/14</vt:lpstr>
      <vt:lpstr>Wartezeitquote  Wintersemester 2013/14 </vt:lpstr>
      <vt:lpstr>Zulassung und Termine</vt:lpstr>
      <vt:lpstr>Auswahl nach Qualifikation und Wartezeit</vt:lpstr>
      <vt:lpstr>Hohe Hürde – niedrige Hürde</vt:lpstr>
      <vt:lpstr>Verfahrensergebnisse im Netz</vt:lpstr>
      <vt:lpstr>Duales Studium</vt:lpstr>
      <vt:lpstr>Duale Studiengänge  - Studienangebote</vt:lpstr>
      <vt:lpstr>Duale Studiengänge  - Entwicklung</vt:lpstr>
      <vt:lpstr>Duale Studiengänge  - Studienangebote</vt:lpstr>
      <vt:lpstr>Duale Studiengänge  - Studieneinrichtungen</vt:lpstr>
      <vt:lpstr>DUAL ist nicht gleich DUAL – auch was die Belastung betrifft</vt:lpstr>
      <vt:lpstr>Duale Studiengänge – Struktur (Beispiel)</vt:lpstr>
      <vt:lpstr>Duale Studiengänge – Struktur (Beispiel)</vt:lpstr>
      <vt:lpstr>Duale Studiengänge – Struktur (Beispiel)</vt:lpstr>
      <vt:lpstr>Ist ein Duales Studium nur positiv?</vt:lpstr>
      <vt:lpstr>Ist ein ausbildungsintegrierendes Studium nur positiv?</vt:lpstr>
      <vt:lpstr>PowerPoint-Präsentation</vt:lpstr>
      <vt:lpstr>Studienmöglichkeiten vor Ort</vt:lpstr>
      <vt:lpstr>Studienmöglichkeiten vor Ort (Beispiele)</vt:lpstr>
      <vt:lpstr>Duale Studiengänge – Angebote im Raum Göttingen</vt:lpstr>
      <vt:lpstr>Duale Studiengänge  - Die !!! Informationsquellen</vt:lpstr>
      <vt:lpstr>Arbeitsmarkt für Akademiker</vt:lpstr>
      <vt:lpstr>Zahl der sozialversicherungspflichtig beschäftigten Akademiker steigt auf über drei Millionen</vt:lpstr>
      <vt:lpstr>Starke Zuwächse bei Naturwissenschaftlern, Sozialarbeitern und  Geisteswissenschaftlern</vt:lpstr>
      <vt:lpstr>Anteil der älteren Erwerbstätigen steigt in vielen Berufen und damit auch der Ersatzbedarf</vt:lpstr>
      <vt:lpstr>IW Köln prognostiziert einen Nachwuchsbedarf von 1,27 Millionen Akademikern 2010-2014, danach jeweils 1,36 Mio</vt:lpstr>
      <vt:lpstr>Die Arbeitslosenquote von Akademiker/inne/n bewegt sich auf Vollbeschäftigungsniveau </vt:lpstr>
      <vt:lpstr>In den meisten akademischen Berufen sehr geringe Arbeitslosenquoten</vt:lpstr>
      <vt:lpstr>Kosten eines Studiums und Wege der Finanzierung</vt:lpstr>
      <vt:lpstr>Einnahmen – Studierende (%) nach Höhe der monatl. Einnahmen</vt:lpstr>
      <vt:lpstr>PowerPoint-Präsentation</vt:lpstr>
      <vt:lpstr>Finanzielle Leistungen der Eltern</vt:lpstr>
      <vt:lpstr>Monatliche Ausgaben</vt:lpstr>
      <vt:lpstr>Möglichkeiten, Kosten, Recherche</vt:lpstr>
      <vt:lpstr>Studieren im Ausland – unterschiedliche Varianten</vt:lpstr>
      <vt:lpstr>PowerPoint-Präsentation</vt:lpstr>
      <vt:lpstr>Studieren im Ausland – unterschiedliche Varianten</vt:lpstr>
      <vt:lpstr>PowerPoint-Präsentation</vt:lpstr>
      <vt:lpstr>PowerPoint-Präsentation</vt:lpstr>
      <vt:lpstr>Tests nach Anmeldung beim Psychologischen Dienst der AA GÖ</vt:lpstr>
      <vt:lpstr>weitere Tests</vt:lpstr>
      <vt:lpstr>Die neue Bachelor - Master - Struktur</vt:lpstr>
      <vt:lpstr>Bachelor … und dann ?</vt:lpstr>
      <vt:lpstr>Bachelor, Master + Promotion an versch. Hochschulen </vt:lpstr>
      <vt:lpstr>Das Bologna-ABC</vt:lpstr>
      <vt:lpstr>Bachelor Geographie - Studienverlaufsplan</vt:lpstr>
      <vt:lpstr>PowerPoint-Präsentation</vt:lpstr>
      <vt:lpstr>Bereichernde Vielfalt oder Qual der Wahl ?</vt:lpstr>
      <vt:lpstr>PowerPoint-Präsentation</vt:lpstr>
      <vt:lpstr>Zentrale Studienberatung der Universität Göttingen</vt:lpstr>
    </vt:vector>
  </TitlesOfParts>
  <Company>Bundesagentur für Arbeit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Rund ums Studium</dc:title>
  <dc:creator>BremerM008</dc:creator>
  <cp:lastModifiedBy>Barbian, Jochen</cp:lastModifiedBy>
  <cp:revision>32</cp:revision>
  <dcterms:created xsi:type="dcterms:W3CDTF">2014-04-01T11:52:06Z</dcterms:created>
  <dcterms:modified xsi:type="dcterms:W3CDTF">2019-02-28T16:31:34Z</dcterms:modified>
</cp:coreProperties>
</file>